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7.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8.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0.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11.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12.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5"/>
    <p:sldMasterId id="2147483669" r:id="rId16"/>
  </p:sldMasterIdLst>
  <p:notesMasterIdLst>
    <p:notesMasterId r:id="rId41"/>
  </p:notesMasterIdLst>
  <p:sldIdLst>
    <p:sldId id="356" r:id="rId17"/>
    <p:sldId id="328" r:id="rId18"/>
    <p:sldId id="279" r:id="rId19"/>
    <p:sldId id="280" r:id="rId20"/>
    <p:sldId id="281" r:id="rId21"/>
    <p:sldId id="282" r:id="rId22"/>
    <p:sldId id="283" r:id="rId23"/>
    <p:sldId id="340" r:id="rId24"/>
    <p:sldId id="341" r:id="rId25"/>
    <p:sldId id="342" r:id="rId26"/>
    <p:sldId id="343" r:id="rId27"/>
    <p:sldId id="344" r:id="rId28"/>
    <p:sldId id="345" r:id="rId29"/>
    <p:sldId id="288" r:id="rId30"/>
    <p:sldId id="347" r:id="rId31"/>
    <p:sldId id="348" r:id="rId32"/>
    <p:sldId id="349" r:id="rId33"/>
    <p:sldId id="350" r:id="rId34"/>
    <p:sldId id="351" r:id="rId35"/>
    <p:sldId id="352" r:id="rId36"/>
    <p:sldId id="354" r:id="rId37"/>
    <p:sldId id="353" r:id="rId38"/>
    <p:sldId id="355" r:id="rId39"/>
    <p:sldId id="325"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4707" autoAdjust="0"/>
  </p:normalViewPr>
  <p:slideViewPr>
    <p:cSldViewPr>
      <p:cViewPr varScale="1">
        <p:scale>
          <a:sx n="86" d="100"/>
          <a:sy n="86" d="100"/>
        </p:scale>
        <p:origin x="-706" y="-77"/>
      </p:cViewPr>
      <p:guideLst>
        <p:guide orient="horz" pos="384"/>
        <p:guide orient="horz" pos="1104"/>
        <p:guide orient="horz" pos="624"/>
        <p:guide pos="1968"/>
        <p:guide pos="384"/>
        <p:guide pos="960"/>
        <p:guide pos="4704"/>
        <p:guide pos="192"/>
        <p:guide pos="3936"/>
      </p:guideLst>
    </p:cSldViewPr>
  </p:slideViewPr>
  <p:outlineViewPr>
    <p:cViewPr>
      <p:scale>
        <a:sx n="33" d="100"/>
        <a:sy n="33" d="100"/>
      </p:scale>
      <p:origin x="0" y="17376"/>
    </p:cViewPr>
  </p:outlineViewPr>
  <p:notesTextViewPr>
    <p:cViewPr>
      <p:scale>
        <a:sx n="1" d="1"/>
        <a:sy n="1" d="1"/>
      </p:scale>
      <p:origin x="0" y="0"/>
    </p:cViewPr>
  </p:notesTextViewPr>
  <p:notesViewPr>
    <p:cSldViewPr showGuides="1">
      <p:cViewPr>
        <p:scale>
          <a:sx n="80" d="100"/>
          <a:sy n="80" d="100"/>
        </p:scale>
        <p:origin x="-348" y="-4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3" Type="http://schemas.openxmlformats.org/officeDocument/2006/relationships/customXml" Target="../customXml/item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commentAuthors" Target="commentAuthor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2.xml"/><Relationship Id="rId20" Type="http://schemas.openxmlformats.org/officeDocument/2006/relationships/slide" Target="slides/slide4.xml"/><Relationship Id="rId29" Type="http://schemas.openxmlformats.org/officeDocument/2006/relationships/slide" Target="slides/slide1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Master" Target="slideMasters/slideMaster1.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A2E03A-AC74-4DCC-84AB-3B93BD24C0C7}" type="datetimeFigureOut">
              <a:rPr lang="en-US" smtClean="0"/>
              <a:t>12/2/2011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495259-C478-458E-8F66-D0CFA83DA988}" type="slidenum">
              <a:rPr lang="en-US" smtClean="0"/>
              <a:t>‹#›</a:t>
            </a:fld>
            <a:endParaRPr lang="en-US"/>
          </a:p>
        </p:txBody>
      </p:sp>
    </p:spTree>
    <p:extLst>
      <p:ext uri="{BB962C8B-B14F-4D97-AF65-F5344CB8AC3E}">
        <p14:creationId xmlns:p14="http://schemas.microsoft.com/office/powerpoint/2010/main" val="312074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itchFamily="34" charset="0"/>
        <a:ea typeface="Segoe UI" pitchFamily="34" charset="0"/>
        <a:cs typeface="Segoe UI" pitchFamily="34" charset="0"/>
      </a:defRPr>
    </a:lvl1pPr>
    <a:lvl2pPr marL="457200" algn="l" defTabSz="914400" rtl="0" eaLnBrk="1" latinLnBrk="0" hangingPunct="1">
      <a:defRPr sz="1200" kern="1200">
        <a:solidFill>
          <a:schemeClr val="tx1"/>
        </a:solidFill>
        <a:latin typeface="Segoe UI" pitchFamily="34" charset="0"/>
        <a:ea typeface="Segoe UI" pitchFamily="34" charset="0"/>
        <a:cs typeface="Segoe UI" pitchFamily="34" charset="0"/>
      </a:defRPr>
    </a:lvl2pPr>
    <a:lvl3pPr marL="914400" algn="l" defTabSz="914400" rtl="0" eaLnBrk="1" latinLnBrk="0" hangingPunct="1">
      <a:defRPr sz="1200" kern="1200">
        <a:solidFill>
          <a:schemeClr val="tx1"/>
        </a:solidFill>
        <a:latin typeface="Segoe UI" pitchFamily="34" charset="0"/>
        <a:ea typeface="Segoe UI" pitchFamily="34" charset="0"/>
        <a:cs typeface="Segoe UI" pitchFamily="34" charset="0"/>
      </a:defRPr>
    </a:lvl3pPr>
    <a:lvl4pPr marL="1371600" algn="l" defTabSz="914400" rtl="0" eaLnBrk="1" latinLnBrk="0" hangingPunct="1">
      <a:defRPr sz="1200" kern="1200">
        <a:solidFill>
          <a:schemeClr val="tx1"/>
        </a:solidFill>
        <a:latin typeface="Segoe UI" pitchFamily="34" charset="0"/>
        <a:ea typeface="Segoe UI" pitchFamily="34" charset="0"/>
        <a:cs typeface="Segoe UI" pitchFamily="34" charset="0"/>
      </a:defRPr>
    </a:lvl4pPr>
    <a:lvl5pPr marL="1828800" algn="l" defTabSz="914400" rtl="0" eaLnBrk="1" latinLnBrk="0" hangingPunct="1">
      <a:defRPr sz="1200" kern="1200">
        <a:solidFill>
          <a:schemeClr val="tx1"/>
        </a:solidFill>
        <a:latin typeface="Segoe UI" pitchFamily="34" charset="0"/>
        <a:ea typeface="Segoe UI" pitchFamily="34" charset="0"/>
        <a:cs typeface="Segoe UI"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1</a:t>
            </a:fld>
            <a:endParaRPr lang="en-US" sz="1200" b="0" i="0">
              <a:latin typeface="Calibri"/>
              <a:ea typeface="+mn-ea"/>
              <a:cs typeface="+mn-cs"/>
            </a:endParaRPr>
          </a:p>
        </p:txBody>
      </p:sp>
    </p:spTree>
    <p:extLst>
      <p:ext uri="{BB962C8B-B14F-4D97-AF65-F5344CB8AC3E}">
        <p14:creationId xmlns:p14="http://schemas.microsoft.com/office/powerpoint/2010/main" val="586126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ru-RU" noProof="0"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10</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ru-RU" noProof="0"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11</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ru-RU" noProof="0"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12</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ru-RU" noProof="0"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13</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91000"/>
            <a:ext cx="5486400" cy="4876800"/>
          </a:xfrm>
        </p:spPr>
        <p:txBody>
          <a:bodyPr/>
          <a:lstStyle/>
          <a:p>
            <a:pPr marL="0" algn="l" defTabSz="914400">
              <a:buNone/>
            </a:pPr>
            <a:r>
              <a:rPr lang="ru-RU" sz="1100" b="1" i="0" noProof="0" dirty="0" smtClean="0">
                <a:solidFill>
                  <a:schemeClr val="tx1"/>
                </a:solidFill>
                <a:latin typeface="Segoe UI"/>
                <a:cs typeface="Segoe UI"/>
              </a:rPr>
              <a:t>Использование шаблона</a:t>
            </a:r>
          </a:p>
          <a:p>
            <a:pPr marL="0" algn="l" defTabSz="914400">
              <a:buNone/>
            </a:pPr>
            <a:r>
              <a:rPr lang="ru-RU" sz="990" b="0" i="0" noProof="0" dirty="0" smtClean="0">
                <a:solidFill>
                  <a:schemeClr val="tx1"/>
                </a:solidFill>
                <a:latin typeface="Segoe UI"/>
                <a:cs typeface="Segoe UI"/>
              </a:rPr>
              <a:t>Этот шаблон Microsoft PowerPoint</a:t>
            </a:r>
            <a:r>
              <a:rPr lang="ru-RU" sz="990" b="0" i="0" baseline="30000" noProof="0" dirty="0" smtClean="0">
                <a:solidFill>
                  <a:schemeClr val="tx1"/>
                </a:solidFill>
                <a:latin typeface="Segoe UI"/>
                <a:cs typeface="Segoe UI"/>
              </a:rPr>
              <a:t>®</a:t>
            </a:r>
            <a:r>
              <a:rPr lang="ru-RU" sz="990" b="0" i="0" noProof="0" dirty="0" smtClean="0">
                <a:solidFill>
                  <a:schemeClr val="tx1"/>
                </a:solidFill>
                <a:latin typeface="Segoe UI"/>
                <a:cs typeface="Segoe UI"/>
              </a:rPr>
              <a:t> содержит учебные материалы по [выполнению каких-либо действий] в Microsoft</a:t>
            </a:r>
            <a:r>
              <a:rPr lang="ru-RU" sz="990" b="0" i="0" baseline="0" noProof="0" dirty="0" smtClean="0">
                <a:solidFill>
                  <a:schemeClr val="tx1"/>
                </a:solidFill>
                <a:latin typeface="Segoe UI"/>
                <a:cs typeface="Segoe UI"/>
              </a:rPr>
              <a:t> </a:t>
            </a:r>
            <a:r>
              <a:rPr lang="ru-RU" sz="990" b="0" i="0" noProof="0" dirty="0" smtClean="0">
                <a:solidFill>
                  <a:schemeClr val="tx1"/>
                </a:solidFill>
                <a:latin typeface="Segoe UI"/>
                <a:cs typeface="Segoe UI"/>
              </a:rPr>
              <a:t>[приложение]</a:t>
            </a:r>
            <a:r>
              <a:rPr lang="ru-RU" sz="990" b="0" i="0" baseline="30000" noProof="0" dirty="0" smtClean="0">
                <a:solidFill>
                  <a:schemeClr val="tx1"/>
                </a:solidFill>
                <a:latin typeface="Segoe UI"/>
                <a:cs typeface="Segoe UI"/>
              </a:rPr>
              <a:t>®</a:t>
            </a:r>
            <a:r>
              <a:rPr lang="ru-RU" sz="990" b="0" i="0" noProof="0" dirty="0" smtClean="0">
                <a:solidFill>
                  <a:schemeClr val="tx1"/>
                </a:solidFill>
                <a:latin typeface="Segoe UI"/>
                <a:cs typeface="Segoe UI"/>
              </a:rPr>
              <a:t> 2010. За основу взят учебный курс с веб-сайта Office.com «[название курса]».</a:t>
            </a:r>
          </a:p>
          <a:p>
            <a:pPr marL="0" marR="0" indent="0" algn="l" defTabSz="914400">
              <a:lnSpc>
                <a:spcPct val="100000"/>
              </a:lnSpc>
              <a:spcBef>
                <a:spcPts val="0"/>
              </a:spcBef>
              <a:spcAft>
                <a:spcPts val="0"/>
              </a:spcAft>
              <a:buNone/>
            </a:pPr>
            <a:r>
              <a:rPr lang="ru-RU" sz="990" b="1" i="0" noProof="0" dirty="0" smtClean="0">
                <a:solidFill>
                  <a:schemeClr val="tx1"/>
                </a:solidFill>
                <a:latin typeface="Segoe UI"/>
                <a:ea typeface="Segoe UI"/>
                <a:cs typeface="Segoe UI"/>
              </a:rPr>
              <a:t>Версия PowerPoint</a:t>
            </a:r>
            <a:r>
              <a:rPr lang="ru-RU" sz="990" b="1" i="0" baseline="0" noProof="0" dirty="0" smtClean="0">
                <a:solidFill>
                  <a:schemeClr val="tx1"/>
                </a:solidFill>
                <a:latin typeface="Segoe UI"/>
                <a:ea typeface="Segoe UI"/>
                <a:cs typeface="Segoe UI"/>
              </a:rPr>
              <a:t>. </a:t>
            </a:r>
            <a:r>
              <a:rPr lang="ru-RU" sz="990" b="0" i="0" noProof="0" dirty="0" smtClean="0">
                <a:solidFill>
                  <a:schemeClr val="tx1"/>
                </a:solidFill>
                <a:latin typeface="Segoe UI"/>
                <a:ea typeface="Segoe UI"/>
                <a:cs typeface="Segoe UI"/>
              </a:rPr>
              <a:t>Для просмотра шаблона необходимо приложение PowerPoint 2010. </a:t>
            </a:r>
            <a:r>
              <a:rPr lang="ru-RU" sz="990" b="0" i="0" noProof="0" dirty="0" smtClean="0">
                <a:solidFill>
                  <a:schemeClr val="tx1"/>
                </a:solidFill>
                <a:effectLst/>
                <a:latin typeface="Segoe UI"/>
                <a:ea typeface="Segoe UI"/>
                <a:cs typeface="Segoe UI"/>
              </a:rPr>
              <a:t>Если оно не установлено, включенные в презентацию видеоролики воспроизводиться не будут.</a:t>
            </a:r>
            <a:r>
              <a:rPr lang="ru-RU" sz="990" b="0" i="0" noProof="0" dirty="0" smtClean="0">
                <a:solidFill>
                  <a:schemeClr val="tx1"/>
                </a:solidFill>
                <a:latin typeface="Segoe UI"/>
                <a:ea typeface="Segoe UI"/>
                <a:cs typeface="Segoe UI"/>
              </a:rPr>
              <a:t> </a:t>
            </a:r>
            <a:r>
              <a:rPr lang="ru-RU" sz="990" b="0" i="0" noProof="0" dirty="0" smtClean="0">
                <a:solidFill>
                  <a:schemeClr val="tx1"/>
                </a:solidFill>
                <a:effectLst/>
                <a:latin typeface="Calibri,sans-serif"/>
                <a:ea typeface="Segoe UI"/>
                <a:cs typeface="Segoe UI"/>
              </a:rPr>
              <a:t>Если на компьютере не установлено приложение PowerPoint 2010, загрузите средство просмотра PowerPoint для просмотра файлов (http://www.microsoft.com/downloads/details.aspx?displaylang=ru&amp;FamilyID=cb9bf144%2D1076%2D4615%2D9951%2D294eeb832823).</a:t>
            </a:r>
            <a:r>
              <a:rPr lang="ru-RU" sz="990" b="0" i="0" noProof="0" dirty="0" smtClean="0">
                <a:solidFill>
                  <a:schemeClr val="tx1"/>
                </a:solidFill>
                <a:effectLst/>
                <a:latin typeface="Segoe UI"/>
                <a:ea typeface="Segoe UI"/>
                <a:cs typeface="Segoe UI"/>
              </a:rPr>
              <a:t/>
            </a:r>
            <a:br>
              <a:rPr lang="ru-RU" sz="990" b="0" i="0" noProof="0" dirty="0" smtClean="0">
                <a:solidFill>
                  <a:schemeClr val="tx1"/>
                </a:solidFill>
                <a:effectLst/>
                <a:latin typeface="Segoe UI"/>
                <a:ea typeface="Segoe UI"/>
                <a:cs typeface="Segoe UI"/>
              </a:rPr>
            </a:br>
            <a:r>
              <a:rPr lang="ru-RU" sz="990" b="1" i="0" noProof="0" dirty="0" smtClean="0">
                <a:solidFill>
                  <a:schemeClr val="tx1"/>
                </a:solidFill>
                <a:effectLst/>
                <a:latin typeface="Segoe UI"/>
                <a:ea typeface="Segoe UI"/>
                <a:cs typeface="Segoe UI"/>
              </a:rPr>
              <a:t>Воспроизведение видео.</a:t>
            </a:r>
            <a:r>
              <a:rPr lang="ru-RU" sz="990" b="1" i="0" baseline="0" noProof="0" dirty="0" smtClean="0">
                <a:solidFill>
                  <a:schemeClr val="tx1"/>
                </a:solidFill>
                <a:latin typeface="Segoe UI"/>
                <a:ea typeface="Segoe UI"/>
                <a:cs typeface="Segoe UI"/>
              </a:rPr>
              <a:t> </a:t>
            </a:r>
            <a:r>
              <a:rPr lang="ru-RU" sz="990" b="0" i="0" noProof="0" dirty="0" smtClean="0">
                <a:solidFill>
                  <a:schemeClr val="tx1"/>
                </a:solidFill>
                <a:effectLst/>
                <a:latin typeface="Calibri,sans-serif"/>
                <a:ea typeface="Segoe UI"/>
                <a:cs typeface="Segoe UI"/>
              </a:rPr>
              <a:t>Если в верхней части окна PowerPoint отображается желтая панель безопасности или в окне воспроизведения видео появляется сообщение «Кодек отсутствует», возможно, презентация открыта в режиме защищенного просмотра.</a:t>
            </a:r>
            <a:r>
              <a:rPr lang="ru-RU" sz="990" b="0" i="0" noProof="0" dirty="0" smtClean="0">
                <a:solidFill>
                  <a:schemeClr val="tx1"/>
                </a:solidFill>
                <a:latin typeface="Calibri,sans-serif"/>
                <a:ea typeface="Segoe UI"/>
                <a:cs typeface="Segoe UI"/>
              </a:rPr>
              <a:t> </a:t>
            </a:r>
            <a:r>
              <a:rPr lang="ru-RU" sz="990" b="0" i="0" noProof="0" dirty="0" smtClean="0">
                <a:solidFill>
                  <a:schemeClr val="tx1"/>
                </a:solidFill>
                <a:effectLst/>
                <a:latin typeface="Calibri,sans-serif"/>
                <a:ea typeface="Segoe UI"/>
                <a:cs typeface="Segoe UI"/>
              </a:rPr>
              <a:t>Чтобы разрешить воспроизведение видео, на желтой панели безопасности в верхней части окна PowerPoint нажмите кнопку </a:t>
            </a:r>
            <a:r>
              <a:rPr lang="ru-RU" sz="990" b="1" i="0" noProof="0" dirty="0" smtClean="0">
                <a:solidFill>
                  <a:schemeClr val="tx1"/>
                </a:solidFill>
                <a:effectLst/>
                <a:latin typeface="Calibri,sans-serif"/>
                <a:ea typeface="Segoe UI"/>
                <a:cs typeface="Segoe UI"/>
              </a:rPr>
              <a:t>Разрешить редактирование</a:t>
            </a:r>
            <a:r>
              <a:rPr lang="ru-RU" sz="990" b="0" i="0" noProof="0" dirty="0" smtClean="0">
                <a:solidFill>
                  <a:schemeClr val="tx1"/>
                </a:solidFill>
                <a:effectLst/>
                <a:latin typeface="Calibri,sans-serif"/>
                <a:ea typeface="Segoe UI"/>
                <a:cs typeface="Segoe UI"/>
              </a:rPr>
              <a:t>.</a:t>
            </a:r>
          </a:p>
          <a:p>
            <a:pPr marL="0" algn="l" defTabSz="914400">
              <a:buNone/>
            </a:pPr>
            <a:r>
              <a:rPr lang="ru-RU" sz="990" b="1" i="0" noProof="0" dirty="0" smtClean="0">
                <a:solidFill>
                  <a:schemeClr val="tx1"/>
                </a:solidFill>
                <a:latin typeface="Segoe UI"/>
                <a:cs typeface="Segoe UI"/>
              </a:rPr>
              <a:t>Макеты слайдов. </a:t>
            </a:r>
            <a:r>
              <a:rPr lang="ru-RU" sz="990" b="0" i="0" noProof="0" dirty="0" smtClean="0">
                <a:solidFill>
                  <a:schemeClr val="tx1"/>
                </a:solidFill>
                <a:latin typeface="Segoe UI"/>
                <a:cs typeface="Segoe UI"/>
              </a:rPr>
              <a:t>Макет каждого слайда является пользовательским.</a:t>
            </a:r>
            <a:r>
              <a:rPr lang="ru-RU" sz="990" b="0" i="0" baseline="0" noProof="0" dirty="0" smtClean="0">
                <a:solidFill>
                  <a:schemeClr val="tx1"/>
                </a:solidFill>
                <a:latin typeface="Segoe UI"/>
                <a:cs typeface="Segoe UI"/>
              </a:rPr>
              <a:t> Чтобы применить пользовательский макет к новому слайду, щелкните правой кнопкой мыши эскиз слайда, наведите указатель мыши на пункт </a:t>
            </a:r>
            <a:r>
              <a:rPr lang="ru-RU" sz="990" b="1" i="0" baseline="0" noProof="0" dirty="0" smtClean="0">
                <a:solidFill>
                  <a:schemeClr val="tx1"/>
                </a:solidFill>
                <a:latin typeface="Segoe UI"/>
                <a:cs typeface="Segoe UI"/>
              </a:rPr>
              <a:t>Макет</a:t>
            </a:r>
            <a:r>
              <a:rPr lang="ru-RU" sz="990" b="0" i="0" baseline="0" noProof="0" dirty="0" smtClean="0">
                <a:solidFill>
                  <a:schemeClr val="tx1"/>
                </a:solidFill>
                <a:latin typeface="Segoe UI"/>
                <a:cs typeface="Segoe UI"/>
              </a:rPr>
              <a:t> и выберите макет в коллекции </a:t>
            </a:r>
            <a:r>
              <a:rPr lang="ru-RU" sz="990" b="1" i="0" baseline="0" noProof="0" dirty="0" smtClean="0">
                <a:solidFill>
                  <a:schemeClr val="tx1"/>
                </a:solidFill>
                <a:latin typeface="Segoe UI"/>
                <a:cs typeface="Segoe UI"/>
              </a:rPr>
              <a:t>макетов</a:t>
            </a:r>
            <a:r>
              <a:rPr lang="ru-RU" sz="990" b="0" i="0" baseline="0" noProof="0" dirty="0" smtClean="0">
                <a:solidFill>
                  <a:schemeClr val="tx1"/>
                </a:solidFill>
                <a:latin typeface="Segoe UI"/>
                <a:cs typeface="Segoe UI"/>
              </a:rPr>
              <a:t>. Чтобы изменить макеты, откройте режим образца и измените в нем соответствующий макет образца. Название макета можно просмотреть, наведя указатель на его эскиз.</a:t>
            </a:r>
          </a:p>
          <a:p>
            <a:pPr marL="0" algn="l" defTabSz="914400">
              <a:buNone/>
            </a:pPr>
            <a:r>
              <a:rPr lang="ru-RU" sz="990" b="1" i="0" noProof="0" dirty="0" smtClean="0">
                <a:solidFill>
                  <a:schemeClr val="tx1"/>
                </a:solidFill>
                <a:latin typeface="Segoe UI"/>
                <a:cs typeface="Segoe UI"/>
              </a:rPr>
              <a:t>Анимация.</a:t>
            </a:r>
            <a:r>
              <a:rPr lang="ru-RU" sz="990" b="0" i="0" noProof="0" dirty="0" smtClean="0">
                <a:solidFill>
                  <a:schemeClr val="tx1"/>
                </a:solidFill>
                <a:latin typeface="Segoe UI"/>
                <a:cs typeface="Segoe UI"/>
              </a:rPr>
              <a:t> В презентации применяются пользовательские эффекты анимации, такие как </a:t>
            </a:r>
            <a:r>
              <a:rPr lang="ru-RU" sz="990" b="1" i="0" noProof="0" dirty="0" smtClean="0">
                <a:solidFill>
                  <a:schemeClr val="tx1"/>
                </a:solidFill>
                <a:latin typeface="Segoe UI"/>
                <a:cs typeface="Segoe UI"/>
              </a:rPr>
              <a:t>Плавное приближение</a:t>
            </a:r>
            <a:r>
              <a:rPr lang="ru-RU" sz="990" b="0" i="0" noProof="0" dirty="0" smtClean="0">
                <a:solidFill>
                  <a:schemeClr val="tx1"/>
                </a:solidFill>
                <a:latin typeface="Segoe UI"/>
                <a:cs typeface="Segoe UI"/>
              </a:rPr>
              <a:t> (параметры </a:t>
            </a:r>
            <a:r>
              <a:rPr lang="ru-RU" sz="990" b="1" i="0" noProof="0" dirty="0" smtClean="0">
                <a:solidFill>
                  <a:schemeClr val="tx1"/>
                </a:solidFill>
                <a:latin typeface="Segoe UI"/>
                <a:cs typeface="Segoe UI"/>
              </a:rPr>
              <a:t>Вверх</a:t>
            </a:r>
            <a:r>
              <a:rPr lang="ru-RU" sz="990" b="0" i="0" noProof="0" dirty="0" smtClean="0">
                <a:solidFill>
                  <a:schemeClr val="tx1"/>
                </a:solidFill>
                <a:latin typeface="Segoe UI"/>
                <a:cs typeface="Segoe UI"/>
              </a:rPr>
              <a:t> и </a:t>
            </a:r>
            <a:r>
              <a:rPr lang="ru-RU" sz="990" b="1" i="0" noProof="0" dirty="0" smtClean="0">
                <a:solidFill>
                  <a:schemeClr val="tx1"/>
                </a:solidFill>
                <a:latin typeface="Segoe UI"/>
                <a:cs typeface="Segoe UI"/>
              </a:rPr>
              <a:t>Вниз</a:t>
            </a:r>
            <a:r>
              <a:rPr lang="ru-RU" sz="990" b="0" i="0" noProof="0" dirty="0" smtClean="0">
                <a:solidFill>
                  <a:schemeClr val="tx1"/>
                </a:solidFill>
                <a:latin typeface="Segoe UI"/>
                <a:cs typeface="Segoe UI"/>
              </a:rPr>
              <a:t>), </a:t>
            </a:r>
            <a:r>
              <a:rPr lang="ru-RU" sz="990" b="1" i="0" noProof="0" dirty="0" smtClean="0">
                <a:solidFill>
                  <a:schemeClr val="tx1"/>
                </a:solidFill>
                <a:latin typeface="Segoe UI"/>
                <a:cs typeface="Segoe UI"/>
              </a:rPr>
              <a:t>Выцветание</a:t>
            </a:r>
            <a:r>
              <a:rPr lang="ru-RU" sz="990" b="0" i="0" baseline="0" noProof="0" dirty="0" smtClean="0">
                <a:solidFill>
                  <a:schemeClr val="tx1"/>
                </a:solidFill>
                <a:latin typeface="Segoe UI"/>
                <a:cs typeface="Segoe UI"/>
              </a:rPr>
              <a:t> и </a:t>
            </a:r>
            <a:r>
              <a:rPr lang="ru-RU" sz="990" b="1" i="0" baseline="0" noProof="0" dirty="0" smtClean="0">
                <a:solidFill>
                  <a:schemeClr val="tx1"/>
                </a:solidFill>
                <a:latin typeface="Segoe UI"/>
                <a:cs typeface="Segoe UI"/>
              </a:rPr>
              <a:t>Масштабирование</a:t>
            </a:r>
            <a:r>
              <a:rPr lang="ru-RU" sz="990" b="0" i="0" noProof="0" dirty="0" smtClean="0">
                <a:solidFill>
                  <a:schemeClr val="tx1"/>
                </a:solidFill>
                <a:latin typeface="Segoe UI"/>
                <a:cs typeface="Segoe UI"/>
              </a:rPr>
              <a:t>. Чтобы изменить эффекты анимации, откройте вкладку </a:t>
            </a:r>
            <a:r>
              <a:rPr lang="ru-RU" sz="990" b="1" i="0" noProof="0" dirty="0" smtClean="0">
                <a:solidFill>
                  <a:schemeClr val="tx1"/>
                </a:solidFill>
                <a:latin typeface="Segoe UI"/>
                <a:cs typeface="Segoe UI"/>
              </a:rPr>
              <a:t>Анимация</a:t>
            </a:r>
            <a:r>
              <a:rPr lang="ru-RU" sz="990" b="0" i="0" noProof="0" dirty="0" smtClean="0">
                <a:solidFill>
                  <a:schemeClr val="tx1"/>
                </a:solidFill>
                <a:latin typeface="Segoe UI"/>
                <a:cs typeface="Segoe UI"/>
              </a:rPr>
              <a:t>, воспользуйтесь коллекцией</a:t>
            </a:r>
            <a:r>
              <a:rPr lang="ru-RU" sz="990" b="0" i="0" baseline="0" noProof="0" dirty="0" smtClean="0">
                <a:solidFill>
                  <a:schemeClr val="tx1"/>
                </a:solidFill>
                <a:latin typeface="Segoe UI"/>
                <a:cs typeface="Segoe UI"/>
              </a:rPr>
              <a:t> </a:t>
            </a:r>
            <a:r>
              <a:rPr lang="ru-RU" sz="990" b="1" i="0" baseline="0" noProof="0" dirty="0" smtClean="0">
                <a:solidFill>
                  <a:schemeClr val="tx1"/>
                </a:solidFill>
                <a:latin typeface="Segoe UI"/>
                <a:cs typeface="Segoe UI"/>
              </a:rPr>
              <a:t>Добавить анимацию</a:t>
            </a:r>
            <a:r>
              <a:rPr lang="ru-RU" sz="990" b="0" i="0" baseline="0" noProof="0" dirty="0" smtClean="0">
                <a:solidFill>
                  <a:schemeClr val="tx1"/>
                </a:solidFill>
                <a:latin typeface="Segoe UI"/>
                <a:cs typeface="Segoe UI"/>
              </a:rPr>
              <a:t> и настройте параметры </a:t>
            </a:r>
            <a:r>
              <a:rPr lang="ru-RU" sz="990" b="1" i="0" baseline="0" noProof="0" dirty="0" smtClean="0">
                <a:solidFill>
                  <a:schemeClr val="tx1"/>
                </a:solidFill>
                <a:latin typeface="Segoe UI"/>
                <a:cs typeface="Segoe UI"/>
              </a:rPr>
              <a:t>времени</a:t>
            </a:r>
            <a:r>
              <a:rPr lang="ru-RU" sz="990" b="0" i="0" baseline="0" noProof="0" dirty="0" smtClean="0">
                <a:solidFill>
                  <a:schemeClr val="tx1"/>
                </a:solidFill>
                <a:latin typeface="Segoe UI"/>
                <a:cs typeface="Segoe UI"/>
              </a:rPr>
              <a:t>. С помощью кнопки </a:t>
            </a:r>
            <a:r>
              <a:rPr lang="ru-RU" sz="990" b="1" i="0" baseline="0" noProof="0" dirty="0" smtClean="0">
                <a:solidFill>
                  <a:schemeClr val="tx1"/>
                </a:solidFill>
                <a:latin typeface="Segoe UI"/>
                <a:cs typeface="Segoe UI"/>
              </a:rPr>
              <a:t>Параметры эффектов</a:t>
            </a:r>
            <a:r>
              <a:rPr lang="ru-RU" sz="990" b="0" i="0" baseline="0" noProof="0" dirty="0" smtClean="0">
                <a:solidFill>
                  <a:schemeClr val="tx1"/>
                </a:solidFill>
                <a:latin typeface="Segoe UI"/>
                <a:cs typeface="Segoe UI"/>
              </a:rPr>
              <a:t> можно выбрать различные характеристики эффектов; чтобы воспользоваться несколькими эффектами анимации, откройте вкладку </a:t>
            </a:r>
            <a:r>
              <a:rPr lang="ru-RU" sz="990" b="1" i="0" baseline="0" noProof="0" dirty="0" smtClean="0">
                <a:solidFill>
                  <a:schemeClr val="tx1"/>
                </a:solidFill>
                <a:latin typeface="Segoe UI"/>
                <a:cs typeface="Segoe UI"/>
              </a:rPr>
              <a:t>Анимация</a:t>
            </a:r>
            <a:r>
              <a:rPr lang="ru-RU" sz="990" b="0" i="0" baseline="0" noProof="0" dirty="0" smtClean="0">
                <a:solidFill>
                  <a:schemeClr val="tx1"/>
                </a:solidFill>
                <a:latin typeface="Segoe UI"/>
                <a:cs typeface="Segoe UI"/>
              </a:rPr>
              <a:t> и щелкните область </a:t>
            </a:r>
            <a:r>
              <a:rPr lang="ru-RU" sz="990" b="1" i="0" baseline="0" noProof="0" dirty="0" smtClean="0">
                <a:solidFill>
                  <a:schemeClr val="tx1"/>
                </a:solidFill>
                <a:latin typeface="Segoe UI"/>
                <a:cs typeface="Segoe UI"/>
              </a:rPr>
              <a:t>Анимация</a:t>
            </a:r>
            <a:r>
              <a:rPr lang="ru-RU" sz="990" b="0" i="0" baseline="0" noProof="0" dirty="0" smtClean="0">
                <a:solidFill>
                  <a:schemeClr val="tx1"/>
                </a:solidFill>
                <a:latin typeface="Segoe UI"/>
                <a:cs typeface="Segoe UI"/>
              </a:rPr>
              <a:t>. </a:t>
            </a:r>
          </a:p>
          <a:p>
            <a:pPr marL="0" algn="l" defTabSz="914400">
              <a:buNone/>
            </a:pPr>
            <a:r>
              <a:rPr lang="ru-RU" sz="990" b="1" i="0" baseline="0" noProof="0" dirty="0" smtClean="0">
                <a:solidFill>
                  <a:schemeClr val="tx1"/>
                </a:solidFill>
                <a:latin typeface="Segoe UI"/>
                <a:cs typeface="Segoe UI"/>
              </a:rPr>
              <a:t>Переходы</a:t>
            </a:r>
            <a:r>
              <a:rPr lang="ru-RU" sz="990" b="0" i="0" baseline="0" noProof="0" dirty="0" smtClean="0">
                <a:solidFill>
                  <a:schemeClr val="tx1"/>
                </a:solidFill>
                <a:latin typeface="Segoe UI"/>
                <a:cs typeface="Segoe UI"/>
              </a:rPr>
              <a:t>. Для выделения разделов в показе слайдов используется переход </a:t>
            </a:r>
            <a:r>
              <a:rPr lang="ru-RU" sz="990" b="1" i="0" baseline="0" noProof="0" dirty="0" smtClean="0">
                <a:solidFill>
                  <a:schemeClr val="tx1"/>
                </a:solidFill>
                <a:latin typeface="Segoe UI"/>
                <a:cs typeface="Segoe UI"/>
              </a:rPr>
              <a:t>Двери</a:t>
            </a:r>
            <a:r>
              <a:rPr lang="ru-RU" sz="990" b="0" i="0" baseline="0" noProof="0" dirty="0" smtClean="0">
                <a:solidFill>
                  <a:schemeClr val="tx1"/>
                </a:solidFill>
                <a:latin typeface="Segoe UI"/>
                <a:cs typeface="Segoe UI"/>
              </a:rPr>
              <a:t>. Он применен в слайдах </a:t>
            </a:r>
            <a:r>
              <a:rPr lang="ru-RU" sz="990" b="1" i="0" baseline="0" noProof="0" dirty="0" smtClean="0">
                <a:solidFill>
                  <a:schemeClr val="tx1"/>
                </a:solidFill>
                <a:latin typeface="Segoe UI"/>
                <a:cs typeface="Segoe UI"/>
              </a:rPr>
              <a:t>Содержание курса</a:t>
            </a:r>
            <a:r>
              <a:rPr lang="ru-RU" sz="990" b="0" i="0" baseline="0" noProof="0" dirty="0" smtClean="0">
                <a:solidFill>
                  <a:schemeClr val="tx1"/>
                </a:solidFill>
                <a:latin typeface="Segoe UI"/>
                <a:cs typeface="Segoe UI"/>
              </a:rPr>
              <a:t> и </a:t>
            </a:r>
            <a:r>
              <a:rPr lang="ru-RU" sz="990" b="1" i="0" baseline="0" noProof="0" dirty="0" smtClean="0">
                <a:solidFill>
                  <a:schemeClr val="tx1"/>
                </a:solidFill>
                <a:latin typeface="Segoe UI"/>
                <a:cs typeface="Segoe UI"/>
              </a:rPr>
              <a:t>Урок</a:t>
            </a:r>
            <a:r>
              <a:rPr lang="ru-RU" sz="990" b="0" i="0" baseline="0" noProof="0" dirty="0" smtClean="0">
                <a:solidFill>
                  <a:schemeClr val="tx1"/>
                </a:solidFill>
                <a:latin typeface="Segoe UI"/>
                <a:cs typeface="Segoe UI"/>
              </a:rPr>
              <a:t>, а также в первом слайде контрольных вопросов. </a:t>
            </a:r>
          </a:p>
          <a:p>
            <a:pPr marL="0" algn="l" defTabSz="914400">
              <a:buNone/>
            </a:pPr>
            <a:r>
              <a:rPr lang="ru-RU" sz="990" b="1" i="0" noProof="0" dirty="0" smtClean="0">
                <a:solidFill>
                  <a:schemeClr val="tx1"/>
                </a:solidFill>
                <a:latin typeface="Segoe UI"/>
                <a:cs typeface="Segoe UI"/>
              </a:rPr>
              <a:t>Гиперссылки на интерактивный курс.</a:t>
            </a:r>
            <a:r>
              <a:rPr lang="ru-RU" sz="990" b="0" i="0" noProof="0" dirty="0" smtClean="0">
                <a:solidFill>
                  <a:schemeClr val="tx1"/>
                </a:solidFill>
                <a:latin typeface="Segoe UI"/>
                <a:cs typeface="Segoe UI"/>
              </a:rPr>
              <a:t> Шаблон содержит ссылки на интерактивную версию этого обучающего курса. Они указывают на практические задания к уроку и краткий справочник, опубликованный для курса. </a:t>
            </a:r>
            <a:r>
              <a:rPr lang="ru-RU" sz="990" b="1" i="0" noProof="0" dirty="0" smtClean="0">
                <a:solidFill>
                  <a:schemeClr val="tx1"/>
                </a:solidFill>
                <a:latin typeface="Segoe UI"/>
                <a:cs typeface="Segoe UI"/>
              </a:rPr>
              <a:t>Примечание.</a:t>
            </a:r>
            <a:r>
              <a:rPr lang="ru-RU" sz="990" b="0" i="0" noProof="0" dirty="0" smtClean="0">
                <a:solidFill>
                  <a:schemeClr val="tx1"/>
                </a:solidFill>
                <a:latin typeface="Segoe UI"/>
                <a:cs typeface="Segoe UI"/>
              </a:rPr>
              <a:t> Для просмотра практических заданий необходимо приложение [приложение] 2010. Если оно не установлено, инструкции по выполнению практических заданий будут недоступны. </a:t>
            </a:r>
          </a:p>
          <a:p>
            <a:pPr marL="0" algn="l" defTabSz="914400">
              <a:buNone/>
            </a:pPr>
            <a:r>
              <a:rPr lang="ru-RU" sz="990" b="1" i="0" noProof="0" dirty="0" smtClean="0">
                <a:solidFill>
                  <a:schemeClr val="tx1"/>
                </a:solidFill>
                <a:latin typeface="Segoe UI"/>
                <a:cs typeface="Segoe UI"/>
              </a:rPr>
              <a:t>Колонтитулы.</a:t>
            </a:r>
            <a:r>
              <a:rPr lang="ru-RU" sz="990" b="0" i="0" noProof="0" dirty="0" smtClean="0">
                <a:solidFill>
                  <a:schemeClr val="tx1"/>
                </a:solidFill>
                <a:latin typeface="Segoe UI"/>
                <a:cs typeface="Segoe UI"/>
              </a:rPr>
              <a:t> Шаблон включает нижний колонтитул с названием курса. Чтобы добавить нижние колонтитулы с датой или номерами слайдов,</a:t>
            </a:r>
            <a:r>
              <a:rPr lang="ru-RU" sz="990" b="0" i="0" baseline="0" noProof="0" dirty="0" smtClean="0">
                <a:solidFill>
                  <a:schemeClr val="tx1"/>
                </a:solidFill>
                <a:latin typeface="Segoe UI"/>
                <a:cs typeface="Segoe UI"/>
              </a:rPr>
              <a:t> откройте вкладку </a:t>
            </a:r>
            <a:r>
              <a:rPr lang="ru-RU" sz="990" b="1" i="0" baseline="0" noProof="0" dirty="0" smtClean="0">
                <a:solidFill>
                  <a:schemeClr val="tx1"/>
                </a:solidFill>
                <a:latin typeface="Segoe UI"/>
                <a:cs typeface="Segoe UI"/>
              </a:rPr>
              <a:t>Вставка</a:t>
            </a:r>
            <a:r>
              <a:rPr lang="ru-RU" sz="990" b="0" i="0" baseline="0" noProof="0" dirty="0" smtClean="0">
                <a:solidFill>
                  <a:schemeClr val="tx1"/>
                </a:solidFill>
                <a:latin typeface="Segoe UI"/>
                <a:cs typeface="Segoe UI"/>
              </a:rPr>
              <a:t> и нажмите кнопку </a:t>
            </a:r>
            <a:r>
              <a:rPr lang="ru-RU" sz="990" b="1" i="0" baseline="0" noProof="0" dirty="0" smtClean="0">
                <a:solidFill>
                  <a:schemeClr val="tx1"/>
                </a:solidFill>
                <a:latin typeface="Segoe UI"/>
                <a:cs typeface="Segoe UI"/>
              </a:rPr>
              <a:t>Колонтитулы</a:t>
            </a:r>
            <a:r>
              <a:rPr lang="ru-RU" sz="990" b="0" i="0" baseline="0" noProof="0" dirty="0" smtClean="0">
                <a:solidFill>
                  <a:schemeClr val="tx1"/>
                </a:solidFill>
                <a:latin typeface="Segoe UI"/>
                <a:cs typeface="Segoe UI"/>
              </a:rPr>
              <a:t>. </a:t>
            </a:r>
          </a:p>
          <a:p>
            <a:pPr marL="0" marR="0" indent="0" algn="l" defTabSz="914400">
              <a:lnSpc>
                <a:spcPct val="100000"/>
              </a:lnSpc>
              <a:spcBef>
                <a:spcPts val="0"/>
              </a:spcBef>
              <a:spcAft>
                <a:spcPts val="0"/>
              </a:spcAft>
              <a:buNone/>
            </a:pPr>
            <a:r>
              <a:rPr lang="ru-RU" sz="990" b="1" i="0" baseline="0" noProof="0" dirty="0" smtClean="0">
                <a:solidFill>
                  <a:schemeClr val="tx1"/>
                </a:solidFill>
                <a:latin typeface="Segoe UI"/>
                <a:cs typeface="Segoe UI"/>
              </a:rPr>
              <a:t>Извлечение видеороликов из файла. </a:t>
            </a:r>
            <a:r>
              <a:rPr lang="ru-RU" sz="990" b="0" i="0" baseline="0" noProof="0" dirty="0" smtClean="0">
                <a:solidFill>
                  <a:schemeClr val="tx1"/>
                </a:solidFill>
                <a:latin typeface="Segoe UI"/>
                <a:cs typeface="Segoe UI"/>
              </a:rPr>
              <a:t>Прочтите сначала эти инструкции, поскольку для их выполнения необходимо будет закрыть этот файл. Чтобы извлечь видеоролики из этого файла, откройте проводник и измените расширение имени файла с PPTX на ZIP. Подтвердите изменение имени файла, а затем откройте переименованный файл. Будет показано несколько папок Видеофайлы находятся в папке \ppt\media. Скопируйте видеофайлы и вставьте их в нужную папку на локальном диске или в другом месте. Скорее всего, придется переименовать видеофайлы, поскольку обычно они называются Media1.wmv и т. д. Чтобы возобновить работу с презентацией, измените расширение обратно на PPTX. </a:t>
            </a:r>
            <a:endParaRPr lang="ru-RU" sz="990" b="0" i="0" baseline="0" noProof="0" dirty="0">
              <a:solidFill>
                <a:schemeClr val="tx1"/>
              </a:solidFill>
              <a:latin typeface="Segoe UI"/>
              <a:cs typeface="Segoe UI"/>
            </a:endParaRPr>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24</a:t>
            </a:fld>
            <a:endParaRPr lang="en-US" sz="1200" b="0" i="0">
              <a:latin typeface="Calibri"/>
              <a:ea typeface="+mn-ea"/>
              <a:cs typeface="+mn-cs"/>
            </a:endParaRPr>
          </a:p>
        </p:txBody>
      </p:sp>
    </p:spTree>
    <p:extLst>
      <p:ext uri="{BB962C8B-B14F-4D97-AF65-F5344CB8AC3E}">
        <p14:creationId xmlns:p14="http://schemas.microsoft.com/office/powerpoint/2010/main" val="653721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chemeClr val="tx1"/>
                </a:solidFill>
                <a:latin typeface="Segoe UI"/>
                <a:cs typeface="Segoe UI"/>
              </a:rPr>
              <a:t>Загрузите средство просмотра PowerPoint по адресу http://www.microsoft.com/downloads/details.aspx?displaylang=ru&amp;FamilyID=cb9bf144-1076-4615-9951-294eeb832823</a:t>
            </a:r>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2</a:t>
            </a:fld>
            <a:endParaRPr lang="en-US" sz="1200" b="0" i="0">
              <a:latin typeface="Calibri"/>
              <a:ea typeface="+mn-ea"/>
              <a:cs typeface="+mn-cs"/>
            </a:endParaRPr>
          </a:p>
        </p:txBody>
      </p:sp>
    </p:spTree>
    <p:extLst>
      <p:ext uri="{BB962C8B-B14F-4D97-AF65-F5344CB8AC3E}">
        <p14:creationId xmlns:p14="http://schemas.microsoft.com/office/powerpoint/2010/main" val="586126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chemeClr val="tx1"/>
                </a:solidFill>
                <a:latin typeface="Segoe UI"/>
                <a:cs typeface="Segoe UI"/>
              </a:rPr>
              <a:t>[</a:t>
            </a:r>
            <a:r>
              <a:rPr lang="en-US" sz="1200" b="1" i="0">
                <a:solidFill>
                  <a:schemeClr val="tx1"/>
                </a:solidFill>
                <a:latin typeface="Segoe UI"/>
                <a:cs typeface="Segoe UI"/>
              </a:rPr>
              <a:t>Примечания для преподавателя</a:t>
            </a:r>
            <a:r>
              <a:rPr lang="en-US" sz="1200" b="0" i="0">
                <a:solidFill>
                  <a:schemeClr val="tx1"/>
                </a:solidFill>
                <a:latin typeface="Segoe UI"/>
                <a:cs typeface="Segoe UI"/>
              </a:rPr>
              <a:t>. </a:t>
            </a:r>
          </a:p>
          <a:p>
            <a:pPr marL="1" indent="1" algn="l" defTabSz="914400">
              <a:buClr>
                <a:schemeClr val="tx1"/>
              </a:buClr>
              <a:buFont typeface="Arial"/>
              <a:buChar char="8"/>
            </a:pPr>
            <a:r>
              <a:rPr lang="en-US" sz="1200" b="0" i="0">
                <a:solidFill>
                  <a:schemeClr val="tx1"/>
                </a:solidFill>
                <a:effectLst/>
                <a:latin typeface="Segoe UI"/>
                <a:cs typeface="Segoe UI"/>
              </a:rPr>
              <a:t>Для просмотра этой презентации необходимо приложение PowerPoint 2010.</a:t>
            </a:r>
            <a:r>
              <a:rPr lang="en-US" sz="1200" b="0" i="0" baseline="0">
                <a:solidFill>
                  <a:schemeClr val="tx1"/>
                </a:solidFill>
                <a:latin typeface="Segoe UI"/>
                <a:cs typeface="Segoe UI"/>
              </a:rPr>
              <a:t> </a:t>
            </a:r>
            <a:r>
              <a:rPr lang="en-US" sz="1200" b="0" i="0">
                <a:solidFill>
                  <a:schemeClr val="tx1"/>
                </a:solidFill>
                <a:effectLst/>
                <a:latin typeface="Segoe UI"/>
                <a:cs typeface="Segoe UI"/>
              </a:rPr>
              <a:t>Если оно не установлено, включенные в презентацию видеоролики воспроизводиться не будут.</a:t>
            </a:r>
            <a:r>
              <a:rPr lang="en-US" sz="1200" b="0" i="0">
                <a:solidFill>
                  <a:schemeClr val="tx1"/>
                </a:solidFill>
                <a:latin typeface="Segoe UI"/>
                <a:cs typeface="Segoe UI"/>
              </a:rPr>
              <a:t> </a:t>
            </a:r>
            <a:r>
              <a:rPr lang="en-US" sz="1200" b="0" i="0">
                <a:solidFill>
                  <a:schemeClr val="tx1"/>
                </a:solidFill>
                <a:effectLst/>
                <a:latin typeface="Segoe UI"/>
                <a:cs typeface="Segoe UI"/>
              </a:rPr>
              <a:t>Если на компьютере не установлено приложение PowerPoint 2010, загрузите средство просмотра PowerPoint для просмотра файлов (http://www.microsoft.com/downloads/details.aspx?displaylang=ru&amp;FamilyID=cb9bf144%2D1076%2D4615%2D9951%2D294eeb832823).</a:t>
            </a:r>
          </a:p>
          <a:p>
            <a:pPr marL="173736" indent="-173736" algn="l" defTabSz="914400">
              <a:buClr>
                <a:schemeClr val="tx1"/>
              </a:buClr>
              <a:buFont typeface="Arial"/>
              <a:buChar char="•"/>
            </a:pPr>
            <a:r>
              <a:rPr lang="en-US" sz="1200" b="0" i="0">
                <a:solidFill>
                  <a:schemeClr val="tx1"/>
                </a:solidFill>
                <a:effectLst/>
                <a:latin typeface="Segoe UI"/>
                <a:cs typeface="Segoe UI"/>
              </a:rPr>
              <a:t>Если в верхней части окна PowerPoint отображается желтая панель безопасности или в окне воспроизведения видео появляется сообщение «Кодек отсутствует», возможно, презентация открыта в режиме защищенного просмотра.</a:t>
            </a:r>
            <a:r>
              <a:rPr lang="en-US" sz="1200" b="0" i="0">
                <a:solidFill>
                  <a:schemeClr val="tx1"/>
                </a:solidFill>
                <a:latin typeface="Segoe UI"/>
                <a:cs typeface="Segoe UI"/>
              </a:rPr>
              <a:t> </a:t>
            </a:r>
            <a:r>
              <a:rPr lang="en-US" sz="1200" b="0" i="0">
                <a:solidFill>
                  <a:schemeClr val="tx1"/>
                </a:solidFill>
                <a:effectLst/>
                <a:latin typeface="Segoe UI"/>
                <a:cs typeface="Segoe UI"/>
              </a:rPr>
              <a:t>Чтобы разрешить воспроизведение видео, на желтой панели безопасности в верхней части окна PowerPoint нажмите кнопку </a:t>
            </a:r>
            <a:r>
              <a:rPr lang="en-US" sz="1200" b="1" i="0">
                <a:solidFill>
                  <a:schemeClr val="tx1"/>
                </a:solidFill>
                <a:effectLst/>
                <a:latin typeface="Segoe UI"/>
                <a:cs typeface="Segoe UI"/>
              </a:rPr>
              <a:t>Разрешить редактирование</a:t>
            </a:r>
            <a:r>
              <a:rPr lang="en-US" sz="1200" b="0" i="0">
                <a:solidFill>
                  <a:schemeClr val="tx1"/>
                </a:solidFill>
                <a:effectLst/>
                <a:latin typeface="Segoe UI"/>
                <a:cs typeface="Segoe UI"/>
              </a:rPr>
              <a:t>.</a:t>
            </a:r>
          </a:p>
          <a:p>
            <a:pPr marL="173736" indent="-173736" algn="l" defTabSz="914400">
              <a:buClr>
                <a:schemeClr val="tx1"/>
              </a:buClr>
              <a:buFont typeface="Arial"/>
              <a:buChar char="•"/>
            </a:pPr>
            <a:r>
              <a:rPr lang="en-US" sz="1200" b="0" i="0">
                <a:solidFill>
                  <a:schemeClr val="tx1"/>
                </a:solidFill>
                <a:latin typeface="Segoe UI"/>
                <a:cs typeface="Segoe UI"/>
              </a:rPr>
              <a:t>Другие загружаемые учебные презентации по [Название продукта] см. на странице «Загрузка учебных курсов о приложениях Office 2010» (http://office.microsoft.com/ru-ru/powerpoint-help/download-office-2010-training-HA101901726.aspx).</a:t>
            </a:r>
          </a:p>
          <a:p>
            <a:pPr marL="173736" indent="-173736" algn="l" defTabSz="914400">
              <a:buClr>
                <a:schemeClr val="tx1"/>
              </a:buClr>
              <a:buFont typeface="Arial"/>
              <a:buChar char="•"/>
            </a:pPr>
            <a:r>
              <a:rPr lang="en-US" sz="1200" b="0" i="0">
                <a:solidFill>
                  <a:schemeClr val="tx1"/>
                </a:solidFill>
                <a:latin typeface="Segoe UI"/>
                <a:cs typeface="Segoe UI"/>
              </a:rPr>
              <a:t>Подробную справку по настройке этого шаблона см. на последнем слайде. Кроме того, на некоторых слайдах в области заметок доступны дополнительные сведения к урокам.]</a:t>
            </a:r>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3</a:t>
            </a:fld>
            <a:endParaRPr lang="en-US" sz="1200" b="0" i="0">
              <a:latin typeface="Calibri"/>
              <a:ea typeface="+mn-ea"/>
              <a:cs typeface="+mn-cs"/>
            </a:endParaRPr>
          </a:p>
        </p:txBody>
      </p:sp>
    </p:spTree>
    <p:extLst>
      <p:ext uri="{BB962C8B-B14F-4D97-AF65-F5344CB8AC3E}">
        <p14:creationId xmlns:p14="http://schemas.microsoft.com/office/powerpoint/2010/main" val="2742232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4</a:t>
            </a:fld>
            <a:endParaRPr lang="en-US" sz="1200" b="0" i="0">
              <a:latin typeface="Calibri"/>
              <a:ea typeface="+mn-ea"/>
              <a:cs typeface="+mn-cs"/>
            </a:endParaRPr>
          </a:p>
        </p:txBody>
      </p:sp>
    </p:spTree>
    <p:extLst>
      <p:ext uri="{BB962C8B-B14F-4D97-AF65-F5344CB8AC3E}">
        <p14:creationId xmlns:p14="http://schemas.microsoft.com/office/powerpoint/2010/main" val="2687346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5</a:t>
            </a:fld>
            <a:endParaRPr lang="en-US" sz="1200" b="0" i="0">
              <a:latin typeface="Calibri"/>
              <a:ea typeface="+mn-ea"/>
              <a:cs typeface="+mn-cs"/>
            </a:endParaRPr>
          </a:p>
        </p:txBody>
      </p:sp>
    </p:spTree>
    <p:extLst>
      <p:ext uri="{BB962C8B-B14F-4D97-AF65-F5344CB8AC3E}">
        <p14:creationId xmlns:p14="http://schemas.microsoft.com/office/powerpoint/2010/main" val="1535627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6</a:t>
            </a:fld>
            <a:endParaRPr lang="en-US" sz="1200" b="0" i="0">
              <a:latin typeface="Calibri"/>
              <a:ea typeface="+mn-ea"/>
              <a:cs typeface="+mn-cs"/>
            </a:endParaRPr>
          </a:p>
        </p:txBody>
      </p:sp>
    </p:spTree>
    <p:extLst>
      <p:ext uri="{BB962C8B-B14F-4D97-AF65-F5344CB8AC3E}">
        <p14:creationId xmlns:p14="http://schemas.microsoft.com/office/powerpoint/2010/main" val="2168869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en-US"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7</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ru-RU" noProof="0"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8</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pPr>
            <a:r>
              <a:rPr lang="ru-RU" sz="1200" b="0" i="0" noProof="0" dirty="0" smtClean="0">
                <a:solidFill>
                  <a:schemeClr val="tx1"/>
                </a:solidFill>
                <a:effectLst/>
                <a:latin typeface="Segoe UI"/>
                <a:cs typeface="Segoe UI"/>
              </a:rPr>
              <a:t>[</a:t>
            </a:r>
            <a:r>
              <a:rPr lang="ru-RU" sz="1200" b="1" i="0" noProof="0" dirty="0" smtClean="0">
                <a:solidFill>
                  <a:schemeClr val="tx1"/>
                </a:solidFill>
                <a:effectLst/>
                <a:latin typeface="Segoe UI"/>
                <a:cs typeface="Segoe UI"/>
              </a:rPr>
              <a:t>Примечание для преподавателя.</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Если возникают проблемы с воспроизведением видео (например, если в окне воспроизведения видео появляется сообщение</a:t>
            </a:r>
            <a:r>
              <a:rPr lang="ru-RU" sz="1200" b="1" i="0" noProof="0" dirty="0" smtClean="0">
                <a:solidFill>
                  <a:schemeClr val="tx1"/>
                </a:solidFill>
                <a:latin typeface="Segoe UI"/>
                <a:cs typeface="Segoe UI"/>
              </a:rPr>
              <a:t> </a:t>
            </a:r>
            <a:r>
              <a:rPr lang="ru-RU" sz="1200" b="0" i="0" noProof="0" dirty="0" smtClean="0">
                <a:solidFill>
                  <a:schemeClr val="tx1"/>
                </a:solidFill>
                <a:effectLst/>
                <a:latin typeface="Segoe UI"/>
                <a:cs typeface="Segoe UI"/>
              </a:rPr>
              <a:t>«Кодек отсутствует»), возможно, презентация открыта в режиме защищенного просмотра. Чтобы разрешить воспроизведение видео, на желтой панели безопасности в верхней части окна PowerPoint нажмите кнопку </a:t>
            </a:r>
            <a:r>
              <a:rPr lang="ru-RU" sz="1200" b="1" i="0" noProof="0" dirty="0" smtClean="0">
                <a:solidFill>
                  <a:schemeClr val="tx1"/>
                </a:solidFill>
                <a:effectLst/>
                <a:latin typeface="Segoe UI"/>
                <a:cs typeface="Segoe UI"/>
              </a:rPr>
              <a:t>Разрешить редактирование</a:t>
            </a:r>
            <a:r>
              <a:rPr lang="ru-RU" sz="1200" b="0" i="0" noProof="0" dirty="0" smtClean="0">
                <a:solidFill>
                  <a:schemeClr val="tx1"/>
                </a:solidFill>
                <a:effectLst/>
                <a:latin typeface="Segoe UI"/>
                <a:cs typeface="Segoe UI"/>
              </a:rPr>
              <a:t>. Даже если включен режим защищенного просмотра, видео должно нормально воспроизводиться в режиме показа слайдов.]</a:t>
            </a:r>
          </a:p>
          <a:p>
            <a:pPr marL="0" algn="l" defTabSz="914400">
              <a:buNone/>
            </a:pPr>
            <a:endParaRPr lang="ru-RU" noProof="0" dirty="0" smtClean="0"/>
          </a:p>
        </p:txBody>
      </p:sp>
      <p:sp>
        <p:nvSpPr>
          <p:cNvPr id="4" name="Slide Number Placeholder 3"/>
          <p:cNvSpPr>
            <a:spLocks noGrp="1"/>
          </p:cNvSpPr>
          <p:nvPr>
            <p:ph type="sldNum" sz="quarter" idx="10"/>
          </p:nvPr>
        </p:nvSpPr>
        <p:spPr/>
        <p:txBody>
          <a:bodyPr/>
          <a:lstStyle/>
          <a:p>
            <a:pPr algn="r" defTabSz="914400">
              <a:buNone/>
            </a:pPr>
            <a:fld id="{6D495259-C478-458E-8F66-D0CFA83DA988}" type="slidenum">
              <a:rPr lang="en-US" sz="1200" b="0" i="0">
                <a:latin typeface="Calibri"/>
                <a:ea typeface="+mn-ea"/>
                <a:cs typeface="+mn-cs"/>
              </a:rPr>
              <a:t>9</a:t>
            </a:fld>
            <a:endParaRPr lang="en-US" sz="1200" b="0" i="0">
              <a:latin typeface="Calibri"/>
              <a:ea typeface="+mn-ea"/>
              <a:cs typeface="+mn-cs"/>
            </a:endParaRPr>
          </a:p>
        </p:txBody>
      </p:sp>
    </p:spTree>
    <p:extLst>
      <p:ext uri="{BB962C8B-B14F-4D97-AF65-F5344CB8AC3E}">
        <p14:creationId xmlns:p14="http://schemas.microsoft.com/office/powerpoint/2010/main" val="4144065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3200400"/>
            <a:ext cx="5105400" cy="1470025"/>
          </a:xfrm>
        </p:spPr>
        <p:txBody>
          <a:bodyPr>
            <a:normAutofit/>
          </a:bodyPr>
          <a:lstStyle>
            <a:lvl1pPr algn="l">
              <a:defRPr sz="3600">
                <a:latin typeface="Segoe Light"/>
              </a:defRPr>
            </a:lvl1pPr>
          </a:lstStyle>
          <a:p>
            <a:endParaRPr lang="en-US" dirty="0"/>
          </a:p>
        </p:txBody>
      </p:sp>
      <p:sp>
        <p:nvSpPr>
          <p:cNvPr id="3" name="Subtitle 2"/>
          <p:cNvSpPr>
            <a:spLocks noGrp="1"/>
          </p:cNvSpPr>
          <p:nvPr>
            <p:ph type="subTitle" idx="1"/>
          </p:nvPr>
        </p:nvSpPr>
        <p:spPr>
          <a:xfrm>
            <a:off x="3810000" y="4648200"/>
            <a:ext cx="5105400" cy="1752600"/>
          </a:xfrm>
        </p:spPr>
        <p:txBody>
          <a:bodyPr>
            <a:normAutofit/>
          </a:bodyPr>
          <a:lstStyle>
            <a:lvl1pPr marL="0" indent="0" algn="l">
              <a:buNone/>
              <a:defRPr sz="2400">
                <a:solidFill>
                  <a:schemeClr val="tx1">
                    <a:tint val="75000"/>
                  </a:schemeClr>
                </a:solidFill>
                <a:latin typeface="Segoe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4" name="Date Placeholder 3"/>
          <p:cNvSpPr>
            <a:spLocks noGrp="1"/>
          </p:cNvSpPr>
          <p:nvPr>
            <p:ph type="dt" sz="half" idx="10"/>
          </p:nvPr>
        </p:nvSpPr>
        <p:spPr/>
        <p:txBody>
          <a:bodyPr/>
          <a:lstStyle/>
          <a:p>
            <a:fld id="{D421FACE-0625-4D82-8E63-39E1FB650085}" type="datetime1">
              <a:rPr lang="en-US" smtClean="0"/>
              <a:t>12/2/2011</a:t>
            </a:fld>
            <a:endParaRPr lang="en-US"/>
          </a:p>
        </p:txBody>
      </p:sp>
      <p:sp>
        <p:nvSpPr>
          <p:cNvPr id="5" name="Footer Placeholder 4"/>
          <p:cNvSpPr>
            <a:spLocks noGrp="1"/>
          </p:cNvSpPr>
          <p:nvPr>
            <p:ph type="ftr" sz="quarter" idx="11"/>
          </p:nvPr>
        </p:nvSpPr>
        <p:spPr/>
        <p:txBody>
          <a:bodyPr/>
          <a:lstStyle>
            <a:lvl1pPr algn="ctr" defTabSz="914400">
              <a:buNone/>
              <a:defRPr/>
            </a:lvl1pPr>
          </a:lstStyle>
          <a:p>
            <a:r>
              <a:rPr lang="ru-RU" dirty="0" smtClean="0">
                <a:latin typeface="Segoe UI"/>
                <a:cs typeface="Segoe UI"/>
              </a:rPr>
              <a:t>Планирование платежей и сбережений</a:t>
            </a:r>
            <a:endParaRPr lang="ru-RU" dirty="0">
              <a:latin typeface="Segoe UI"/>
              <a:cs typeface="Segoe UI"/>
            </a:endParaRPr>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3918530430"/>
      </p:ext>
    </p:extLst>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ggestions for practic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3880803"/>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spcBef>
                <a:spcPts val="400"/>
              </a:spcBef>
              <a:spcAft>
                <a:spcPts val="1000"/>
              </a:spcAft>
              <a:buClr>
                <a:schemeClr val="accent6"/>
              </a:buClr>
              <a:buFont typeface="+mj-lt"/>
              <a:buAutoNum type="arabicPeriod"/>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spcBef>
                <a:spcPts val="200"/>
              </a:spcBef>
              <a:spcAft>
                <a:spcPts val="8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spcBef>
                <a:spcPts val="200"/>
              </a:spcBef>
              <a:spcAft>
                <a:spcPts val="0"/>
              </a:spcAft>
              <a:buClr>
                <a:schemeClr val="accent6"/>
              </a:buClr>
              <a:buFont typeface="+mj-lt"/>
              <a:buAutoNum type="arabicPeriod"/>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7C7D27E-4FF9-4D9E-9023-8C87249A4C15}" type="datetime1">
              <a:rPr lang="en-US" smtClean="0"/>
              <a:t>12/2/2011</a:t>
            </a:fld>
            <a:endParaRPr lang="en-US"/>
          </a:p>
        </p:txBody>
      </p:sp>
      <p:sp>
        <p:nvSpPr>
          <p:cNvPr id="5" name="Footer Placeholder 4"/>
          <p:cNvSpPr>
            <a:spLocks noGrp="1"/>
          </p:cNvSpPr>
          <p:nvPr>
            <p:ph type="ftr" sz="quarter" idx="11"/>
          </p:nvPr>
        </p:nvSpPr>
        <p:spPr>
          <a:xfrm>
            <a:off x="2590800" y="6356350"/>
            <a:ext cx="3962400" cy="365125"/>
          </a:xfrm>
        </p:spPr>
        <p:txBody>
          <a:bodyPr/>
          <a:lstStyle>
            <a:lvl1pPr algn="ctr" defTabSz="914400">
              <a:buNone/>
              <a:defRPr/>
            </a:lvl1pPr>
          </a:lstStyle>
          <a:p>
            <a:r>
              <a:rPr lang="en-US" dirty="0" err="1" smtClean="0">
                <a:latin typeface="Segoe UI"/>
                <a:cs typeface="Segoe UI"/>
              </a:rPr>
              <a:t>Планирование</a:t>
            </a:r>
            <a:r>
              <a:rPr lang="en-US" dirty="0" smtClean="0">
                <a:latin typeface="Segoe UI"/>
                <a:cs typeface="Segoe UI"/>
              </a:rPr>
              <a:t> </a:t>
            </a:r>
            <a:r>
              <a:rPr lang="en-US" dirty="0" err="1" smtClean="0">
                <a:latin typeface="Segoe UI"/>
                <a:cs typeface="Segoe UI"/>
              </a:rPr>
              <a:t>платежей</a:t>
            </a:r>
            <a:r>
              <a:rPr lang="en-US" dirty="0" smtClean="0">
                <a:latin typeface="Segoe UI"/>
                <a:cs typeface="Segoe UI"/>
              </a:rPr>
              <a:t> и </a:t>
            </a:r>
            <a:r>
              <a:rPr lang="en-US" dirty="0" err="1" smtClean="0">
                <a:latin typeface="Segoe UI"/>
                <a:cs typeface="Segoe UI"/>
              </a:rPr>
              <a:t>сбережений</a:t>
            </a:r>
            <a:endParaRPr lang="en-US" dirty="0">
              <a:latin typeface="Segoe UI"/>
              <a:cs typeface="Segoe UI"/>
            </a:endParaRPr>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9" name="Text Placeholder 8"/>
          <p:cNvSpPr>
            <a:spLocks noGrp="1"/>
          </p:cNvSpPr>
          <p:nvPr>
            <p:ph type="body" sz="quarter" idx="13"/>
          </p:nvPr>
        </p:nvSpPr>
        <p:spPr>
          <a:xfrm>
            <a:off x="533400" y="5410200"/>
            <a:ext cx="8153400" cy="762000"/>
          </a:xfrm>
        </p:spPr>
        <p:txBody>
          <a:bodyPr/>
          <a:lstStyle>
            <a:lvl1pPr marL="0" indent="0">
              <a:buNone/>
              <a:defRPr sz="2400">
                <a:latin typeface="Segoe UI" pitchFamily="34" charset="0"/>
                <a:ea typeface="Segoe UI" pitchFamily="34" charset="0"/>
                <a:cs typeface="Segoe UI" pitchFamily="34" charset="0"/>
              </a:defRPr>
            </a:lvl1pPr>
          </a:lstStyle>
          <a:p>
            <a:pPr lvl="0"/>
            <a:r>
              <a:rPr lang="en-US" smtClean="0"/>
              <a:t>Click to edit Master text styles</a:t>
            </a:r>
            <a:endParaRPr lang="en-US"/>
          </a:p>
        </p:txBody>
      </p:sp>
    </p:spTree>
    <p:extLst>
      <p:ext uri="{BB962C8B-B14F-4D97-AF65-F5344CB8AC3E}">
        <p14:creationId xmlns:p14="http://schemas.microsoft.com/office/powerpoint/2010/main" val="3412282877"/>
      </p:ext>
    </p:extLst>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st question, optional answ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CF06F38E-0142-427C-9397-34036C728D6E}" type="datetime1">
              <a:rPr lang="en-US" smtClean="0"/>
              <a:t>12/2/2011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Content Placeholder 2"/>
          <p:cNvSpPr>
            <a:spLocks noGrp="1"/>
          </p:cNvSpPr>
          <p:nvPr>
            <p:ph idx="13"/>
          </p:nvPr>
        </p:nvSpPr>
        <p:spPr>
          <a:xfrm>
            <a:off x="518160" y="2514600"/>
            <a:ext cx="8229600" cy="3581400"/>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2186876284"/>
      </p:ext>
    </p:extLst>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st answer, explan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DA30403E-C85E-4FDC-A568-6D6C43F87838}" type="datetime1">
              <a:rPr lang="en-US" smtClean="0"/>
              <a:t>12/2/2011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Content Placeholder 2"/>
          <p:cNvSpPr>
            <a:spLocks noGrp="1"/>
          </p:cNvSpPr>
          <p:nvPr>
            <p:ph idx="13"/>
          </p:nvPr>
        </p:nvSpPr>
        <p:spPr>
          <a:xfrm>
            <a:off x="508000" y="2514600"/>
            <a:ext cx="8229600" cy="3581400"/>
          </a:xfrm>
        </p:spPr>
        <p:txBody>
          <a:bodyPr vert="horz" lIns="91440" tIns="45720" rIns="91440" bIns="45720" rtlCol="0">
            <a:normAutofit/>
          </a:bodyPr>
          <a:lstStyle>
            <a:lvl1pPr marL="0" indent="0">
              <a:spcBef>
                <a:spcPts val="600"/>
              </a:spcBef>
              <a:spcAft>
                <a:spcPts val="1200"/>
              </a:spcAft>
              <a:buClr>
                <a:schemeClr val="accent6"/>
              </a:buClr>
              <a:buFont typeface="+mj-lt"/>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3591863876"/>
      </p:ext>
    </p:extLst>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R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3B863A38-2411-4197-986F-3C505314B1E3}" type="datetime1">
              <a:rPr lang="en-US" smtClean="0"/>
              <a:t>12/2/2011</a:t>
            </a:fld>
            <a:endParaRPr lang="en-US"/>
          </a:p>
        </p:txBody>
      </p:sp>
      <p:sp>
        <p:nvSpPr>
          <p:cNvPr id="5" name="Footer Placeholder 4"/>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2009659827"/>
      </p:ext>
    </p:extLst>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2A897094-5CFA-4FD0-8E55-76443EA54A60}" type="datetime1">
              <a:rPr lang="en-US" smtClean="0"/>
              <a:t>12/2/2011</a:t>
            </a:fld>
            <a:endParaRPr lang="en-US"/>
          </a:p>
        </p:txBody>
      </p:sp>
      <p:sp>
        <p:nvSpPr>
          <p:cNvPr id="6" name="Footer Placeholder 5"/>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1515197499"/>
      </p:ext>
    </p:extLst>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chemeClr val="tx1">
                    <a:lumMod val="50000"/>
                    <a:lumOff val="50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85000"/>
                    <a:lumOff val="15000"/>
                  </a:schemeClr>
                </a:solidFill>
                <a:latin typeface="Segoe UI" pitchFamily="34" charset="0"/>
                <a:ea typeface="Segoe UI" pitchFamily="34" charset="0"/>
                <a:cs typeface="Segoe UI" pitchFamily="34" charset="0"/>
              </a:defRPr>
            </a:lvl1pPr>
            <a:lvl2pPr>
              <a:defRPr sz="2800">
                <a:solidFill>
                  <a:schemeClr val="tx1">
                    <a:lumMod val="85000"/>
                    <a:lumOff val="15000"/>
                  </a:schemeClr>
                </a:solidFill>
                <a:latin typeface="Segoe UI" pitchFamily="34" charset="0"/>
                <a:ea typeface="Segoe UI" pitchFamily="34" charset="0"/>
                <a:cs typeface="Segoe UI" pitchFamily="34" charset="0"/>
              </a:defRPr>
            </a:lvl2pPr>
            <a:lvl3pPr>
              <a:defRPr sz="2400">
                <a:solidFill>
                  <a:schemeClr val="tx1">
                    <a:lumMod val="85000"/>
                    <a:lumOff val="15000"/>
                  </a:schemeClr>
                </a:solidFill>
                <a:latin typeface="Segoe UI" pitchFamily="34" charset="0"/>
                <a:ea typeface="Segoe UI" pitchFamily="34" charset="0"/>
                <a:cs typeface="Segoe UI" pitchFamily="34" charset="0"/>
              </a:defRPr>
            </a:lvl3pPr>
            <a:lvl4pPr>
              <a:defRPr sz="2000">
                <a:solidFill>
                  <a:schemeClr val="tx1">
                    <a:lumMod val="85000"/>
                    <a:lumOff val="15000"/>
                  </a:schemeClr>
                </a:solidFill>
                <a:latin typeface="Segoe UI" pitchFamily="34" charset="0"/>
                <a:ea typeface="Segoe UI" pitchFamily="34" charset="0"/>
                <a:cs typeface="Segoe UI" pitchFamily="34" charset="0"/>
              </a:defRPr>
            </a:lvl4pPr>
            <a:lvl5pPr>
              <a:defRPr sz="2000">
                <a:solidFill>
                  <a:schemeClr val="tx1">
                    <a:lumMod val="85000"/>
                    <a:lumOff val="15000"/>
                  </a:schemeClr>
                </a:solidFill>
                <a:latin typeface="Segoe UI" pitchFamily="34" charset="0"/>
                <a:ea typeface="Segoe UI" pitchFamily="34" charset="0"/>
                <a:cs typeface="Segoe UI"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72BA59B3-95E6-48B9-B13B-0812739F20D7}" type="datetime1">
              <a:rPr lang="en-US" smtClean="0"/>
              <a:t>12/2/2011</a:t>
            </a:fld>
            <a:endParaRPr lang="en-US"/>
          </a:p>
        </p:txBody>
      </p:sp>
      <p:sp>
        <p:nvSpPr>
          <p:cNvPr id="6" name="Footer Placeholder 5"/>
          <p:cNvSpPr>
            <a:spLocks noGrp="1"/>
          </p:cNvSpPr>
          <p:nvPr>
            <p:ph type="ftr" sz="quarter" idx="11"/>
          </p:nvPr>
        </p:nvSpPr>
        <p:spPr>
          <a:xfrm>
            <a:off x="2590800" y="6356350"/>
            <a:ext cx="3962400" cy="365125"/>
          </a:xfrm>
        </p:spPr>
        <p:txBody>
          <a:bodyPr/>
          <a:lstStyle/>
          <a:p>
            <a:r>
              <a:rPr lang="en-US" smtClean="0"/>
              <a:t>[Course title]</a:t>
            </a:r>
            <a:endParaRPr lang="en-US"/>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4013367561"/>
      </p:ext>
    </p:extLst>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1">
                    <a:lumMod val="85000"/>
                    <a:lumOff val="15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7AECF57-1FF2-43C8-ABA4-99D70A7C9069}" type="datetime1">
              <a:rPr lang="en-US" smtClean="0"/>
              <a:t>12/2/2011</a:t>
            </a:fld>
            <a:endParaRPr lang="en-US"/>
          </a:p>
        </p:txBody>
      </p:sp>
      <p:sp>
        <p:nvSpPr>
          <p:cNvPr id="6" name="Footer Placeholder 5"/>
          <p:cNvSpPr>
            <a:spLocks noGrp="1"/>
          </p:cNvSpPr>
          <p:nvPr>
            <p:ph type="ftr" sz="quarter" idx="11"/>
          </p:nvPr>
        </p:nvSpPr>
        <p:spPr>
          <a:xfrm>
            <a:off x="2590800" y="6356350"/>
            <a:ext cx="39624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3057833832"/>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3"/>
            <a:ext cx="8229600" cy="11430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lang="en-US" sz="28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41D63580-55D8-45E0-BF0D-0E15662185E4}" type="datetime1">
              <a:rPr lang="en-US" smtClean="0"/>
              <a:t>12/2/2011</a:t>
            </a:fld>
            <a:endParaRPr lang="en-US"/>
          </a:p>
        </p:txBody>
      </p:sp>
      <p:sp>
        <p:nvSpPr>
          <p:cNvPr id="5" name="Footer Placeholder 4"/>
          <p:cNvSpPr>
            <a:spLocks noGrp="1"/>
          </p:cNvSpPr>
          <p:nvPr>
            <p:ph type="ftr" sz="quarter" idx="11"/>
          </p:nvPr>
        </p:nvSpPr>
        <p:spPr>
          <a:xfrm>
            <a:off x="2514600" y="6356350"/>
            <a:ext cx="4038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743705426"/>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0" y="3200400"/>
            <a:ext cx="5105400" cy="1470025"/>
          </a:xfrm>
        </p:spPr>
        <p:txBody>
          <a:bodyPr>
            <a:normAutofit/>
          </a:bodyPr>
          <a:lstStyle>
            <a:lvl1pPr algn="l">
              <a:defRPr sz="3600">
                <a:latin typeface="Segoe Light"/>
              </a:defRPr>
            </a:lvl1pPr>
          </a:lstStyle>
          <a:p>
            <a:endParaRPr lang="en-US" dirty="0"/>
          </a:p>
        </p:txBody>
      </p:sp>
      <p:sp>
        <p:nvSpPr>
          <p:cNvPr id="3" name="Subtitle 2"/>
          <p:cNvSpPr>
            <a:spLocks noGrp="1"/>
          </p:cNvSpPr>
          <p:nvPr>
            <p:ph type="subTitle" idx="1"/>
          </p:nvPr>
        </p:nvSpPr>
        <p:spPr>
          <a:xfrm>
            <a:off x="3810000" y="4648200"/>
            <a:ext cx="5105400" cy="1752600"/>
          </a:xfrm>
        </p:spPr>
        <p:txBody>
          <a:bodyPr>
            <a:normAutofit/>
          </a:bodyPr>
          <a:lstStyle>
            <a:lvl1pPr marL="0" indent="0" algn="l">
              <a:buNone/>
              <a:defRPr sz="2400">
                <a:solidFill>
                  <a:schemeClr val="tx1">
                    <a:tint val="75000"/>
                  </a:schemeClr>
                </a:solidFill>
                <a:latin typeface="Segoe Ligh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4" name="Date Placeholder 3"/>
          <p:cNvSpPr>
            <a:spLocks noGrp="1"/>
          </p:cNvSpPr>
          <p:nvPr>
            <p:ph type="dt" sz="half" idx="10"/>
          </p:nvPr>
        </p:nvSpPr>
        <p:spPr/>
        <p:txBody>
          <a:bodyPr/>
          <a:lstStyle/>
          <a:p>
            <a:fld id="{37CCF666-CE19-41BE-B350-0381133F0E02}" type="datetime1">
              <a:rPr lang="en-US" smtClean="0">
                <a:solidFill>
                  <a:prstClr val="black">
                    <a:tint val="75000"/>
                  </a:prstClr>
                </a:solidFill>
              </a:rPr>
              <a:t>12/2/2011</a:t>
            </a:fld>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5786863"/>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Course contents and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41437"/>
            <a:ext cx="8229600" cy="4525963"/>
          </a:xfrm>
        </p:spPr>
        <p:txBody>
          <a:bodyPr vert="horz" lIns="91440" tIns="45720" rIns="91440" bIns="45720" rtlCol="0">
            <a:normAutofit/>
          </a:bodyPr>
          <a:lstStyle>
            <a:lvl1pPr>
              <a:spcBef>
                <a:spcPts val="600"/>
              </a:spcBef>
              <a:spcAft>
                <a:spcPts val="1200"/>
              </a:spcAft>
              <a:buClr>
                <a:schemeClr val="accent6"/>
              </a:buClr>
              <a:defRPr lang="en-US" sz="2800" dirty="0" smtClean="0">
                <a:solidFill>
                  <a:schemeClr val="tx1">
                    <a:lumMod val="85000"/>
                    <a:lumOff val="15000"/>
                  </a:schemeClr>
                </a:solidFill>
                <a:latin typeface="Segoe UI" pitchFamily="34" charset="0"/>
                <a:ea typeface="Segoe UI" pitchFamily="34" charset="0"/>
                <a:cs typeface="Segoe UI" pitchFamily="34" charset="0"/>
              </a:defRPr>
            </a:lvl1pPr>
            <a:lvl2pPr>
              <a:spcBef>
                <a:spcPts val="400"/>
              </a:spcBef>
              <a:spcAft>
                <a:spcPts val="1000"/>
              </a:spcAft>
              <a:buClr>
                <a:schemeClr val="accent6"/>
              </a:buClr>
              <a:defRPr lang="en-US" sz="2400" dirty="0" smtClean="0">
                <a:solidFill>
                  <a:schemeClr val="tx1">
                    <a:lumMod val="85000"/>
                    <a:lumOff val="15000"/>
                  </a:schemeClr>
                </a:solidFill>
                <a:latin typeface="Segoe UI" pitchFamily="34" charset="0"/>
                <a:ea typeface="Segoe UI" pitchFamily="34" charset="0"/>
                <a:cs typeface="Segoe UI" pitchFamily="34" charset="0"/>
              </a:defRPr>
            </a:lvl2pPr>
            <a:lvl3pPr>
              <a:spcBef>
                <a:spcPts val="200"/>
              </a:spcBef>
              <a:spcAft>
                <a:spcPts val="800"/>
              </a:spcAft>
              <a:buClr>
                <a:schemeClr val="accent6"/>
              </a:buClr>
              <a:defRPr lang="en-US" sz="20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Arial" pitchFamily="34" charset="0"/>
              <a:buChar char="•"/>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057400" indent="-228600">
              <a:spcBef>
                <a:spcPts val="200"/>
              </a:spcBef>
              <a:spcAft>
                <a:spcPts val="0"/>
              </a:spcAft>
              <a:buClr>
                <a:schemeClr val="accent6"/>
              </a:buClr>
              <a:buFont typeface="Arial" pitchFamily="34" charset="0"/>
              <a:buChar char="•"/>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buFontTx/>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CBE755E-E237-4C86-A2EA-43FAD343279E}"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7916025"/>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urse contents and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41437"/>
            <a:ext cx="8229600" cy="4525963"/>
          </a:xfrm>
        </p:spPr>
        <p:txBody>
          <a:bodyPr vert="horz" lIns="91440" tIns="45720" rIns="91440" bIns="45720" rtlCol="0">
            <a:normAutofit/>
          </a:bodyPr>
          <a:lstStyle>
            <a:lvl1pPr>
              <a:spcBef>
                <a:spcPts val="600"/>
              </a:spcBef>
              <a:spcAft>
                <a:spcPts val="1200"/>
              </a:spcAft>
              <a:buClr>
                <a:schemeClr val="accent6"/>
              </a:buClr>
              <a:defRPr lang="en-US" sz="2800" dirty="0" smtClean="0">
                <a:solidFill>
                  <a:schemeClr val="tx1">
                    <a:lumMod val="85000"/>
                    <a:lumOff val="15000"/>
                  </a:schemeClr>
                </a:solidFill>
                <a:latin typeface="Segoe UI" pitchFamily="34" charset="0"/>
                <a:ea typeface="Segoe UI" pitchFamily="34" charset="0"/>
                <a:cs typeface="Segoe UI" pitchFamily="34" charset="0"/>
              </a:defRPr>
            </a:lvl1pPr>
            <a:lvl2pPr>
              <a:spcBef>
                <a:spcPts val="400"/>
              </a:spcBef>
              <a:spcAft>
                <a:spcPts val="1000"/>
              </a:spcAft>
              <a:buClr>
                <a:schemeClr val="accent6"/>
              </a:buClr>
              <a:defRPr lang="en-US" sz="2400" dirty="0" smtClean="0">
                <a:solidFill>
                  <a:schemeClr val="tx1">
                    <a:lumMod val="85000"/>
                    <a:lumOff val="15000"/>
                  </a:schemeClr>
                </a:solidFill>
                <a:latin typeface="Segoe UI" pitchFamily="34" charset="0"/>
                <a:ea typeface="Segoe UI" pitchFamily="34" charset="0"/>
                <a:cs typeface="Segoe UI" pitchFamily="34" charset="0"/>
              </a:defRPr>
            </a:lvl2pPr>
            <a:lvl3pPr>
              <a:spcBef>
                <a:spcPts val="200"/>
              </a:spcBef>
              <a:spcAft>
                <a:spcPts val="800"/>
              </a:spcAft>
              <a:buClr>
                <a:schemeClr val="accent6"/>
              </a:buClr>
              <a:defRPr lang="en-US" sz="20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Arial" pitchFamily="34" charset="0"/>
              <a:buChar char="•"/>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057400" indent="-228600">
              <a:spcBef>
                <a:spcPts val="200"/>
              </a:spcBef>
              <a:spcAft>
                <a:spcPts val="0"/>
              </a:spcAft>
              <a:buClr>
                <a:schemeClr val="accent6"/>
              </a:buClr>
              <a:buFont typeface="Arial" pitchFamily="34" charset="0"/>
              <a:buChar char="•"/>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buFontTx/>
              <a:buChar cha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8AA8154-CE4D-4D78-8616-14B0B8DE9014}"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Tree>
    <p:extLst>
      <p:ext uri="{BB962C8B-B14F-4D97-AF65-F5344CB8AC3E}">
        <p14:creationId xmlns:p14="http://schemas.microsoft.com/office/powerpoint/2010/main" val="2633690871"/>
      </p:ext>
    </p:extLst>
  </p:cSld>
  <p:clrMapOvr>
    <a:masterClrMapping/>
  </p:clrMapOvr>
  <p:transition spd="slow">
    <p:wipe di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verview picture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979141CA-6C45-4024-8F26-D3CF620DA7D6}"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40475"/>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10" name="Picture Placeholder 9"/>
          <p:cNvSpPr>
            <a:spLocks noGrp="1"/>
          </p:cNvSpPr>
          <p:nvPr>
            <p:ph type="pic" sz="quarter" idx="13"/>
          </p:nvPr>
        </p:nvSpPr>
        <p:spPr>
          <a:xfrm>
            <a:off x="1041400" y="1752600"/>
            <a:ext cx="1371600" cy="1371600"/>
          </a:xfrm>
          <a:effectLst>
            <a:outerShdw blurRad="50800" dist="38100" dir="8100000" algn="tr" rotWithShape="0">
              <a:prstClr val="black">
                <a:alpha val="40000"/>
              </a:prstClr>
            </a:outerShdw>
          </a:effectLst>
        </p:spPr>
        <p:txBody>
          <a:bodyPr/>
          <a:lstStyle>
            <a:lvl1pPr marL="0" indent="0">
              <a:buFontTx/>
              <a:buNone/>
              <a:defRPr/>
            </a:lvl1pPr>
          </a:lstStyle>
          <a:p>
            <a:endParaRPr lang="en-US"/>
          </a:p>
        </p:txBody>
      </p:sp>
      <p:sp>
        <p:nvSpPr>
          <p:cNvPr id="12" name="Text Placeholder 11"/>
          <p:cNvSpPr>
            <a:spLocks noGrp="1"/>
          </p:cNvSpPr>
          <p:nvPr>
            <p:ph type="body" sz="quarter" idx="14"/>
          </p:nvPr>
        </p:nvSpPr>
        <p:spPr>
          <a:xfrm>
            <a:off x="3048000" y="1649506"/>
            <a:ext cx="5562600" cy="4343400"/>
          </a:xfrm>
        </p:spPr>
        <p:txBody>
          <a:bodyPr>
            <a:normAutofit/>
          </a:bodyPr>
          <a:lstStyle>
            <a:lvl1pPr marL="0" indent="0">
              <a:spcBef>
                <a:spcPts val="500"/>
              </a:spcBef>
              <a:spcAft>
                <a:spcPts val="2000"/>
              </a:spcAft>
              <a:buNone/>
              <a:defRPr sz="2400">
                <a:latin typeface="Segoe UI" pitchFamily="34" charset="0"/>
                <a:ea typeface="Segoe UI" pitchFamily="34" charset="0"/>
                <a:cs typeface="Segoe UI" pitchFamily="34" charset="0"/>
              </a:defRPr>
            </a:lvl1pPr>
            <a:lvl2pPr indent="0">
              <a:spcBef>
                <a:spcPts val="500"/>
              </a:spcBef>
              <a:spcAft>
                <a:spcPts val="2000"/>
              </a:spcAft>
              <a:buNone/>
              <a:defRPr/>
            </a:lvl2pPr>
            <a:lvl3pPr indent="0">
              <a:spcBef>
                <a:spcPts val="500"/>
              </a:spcBef>
              <a:spcAft>
                <a:spcPts val="2000"/>
              </a:spcAft>
              <a:buNone/>
              <a:defRPr/>
            </a:lvl3pPr>
            <a:lvl4pPr indent="0">
              <a:spcBef>
                <a:spcPts val="500"/>
              </a:spcBef>
              <a:spcAft>
                <a:spcPts val="2000"/>
              </a:spcAft>
              <a:buNone/>
              <a:defRPr/>
            </a:lvl4pPr>
            <a:lvl5pPr indent="0">
              <a:spcBef>
                <a:spcPts val="500"/>
              </a:spcBef>
              <a:spcAft>
                <a:spcPts val="2000"/>
              </a:spcAft>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191492362"/>
      </p:ext>
    </p:extLst>
  </p:cSld>
  <p:clrMapOvr>
    <a:masterClrMapping/>
  </p:clrMapOvr>
  <p:transition spd="slow">
    <p:wipe di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ess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D511FD6-0F0E-4B34-9157-0FCA49BE35FB}"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8100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7" name="Text Placeholder 6"/>
          <p:cNvSpPr>
            <a:spLocks noGrp="1"/>
          </p:cNvSpPr>
          <p:nvPr>
            <p:ph type="body" sz="quarter" idx="13"/>
          </p:nvPr>
        </p:nvSpPr>
        <p:spPr>
          <a:xfrm>
            <a:off x="3733800" y="4191000"/>
            <a:ext cx="4873752" cy="1673352"/>
          </a:xfrm>
        </p:spPr>
        <p:txBody>
          <a:bodyPr/>
          <a:lstStyle>
            <a:lvl1pPr marL="0" indent="0">
              <a:buNone/>
              <a:defRPr sz="4000">
                <a:solidFill>
                  <a:schemeClr val="bg1">
                    <a:lumMod val="95000"/>
                  </a:schemeClr>
                </a:solidFill>
                <a:effectLst>
                  <a:outerShdw blurRad="38100" dist="38100" dir="2700000" algn="tl">
                    <a:srgbClr val="000000">
                      <a:alpha val="43137"/>
                    </a:srgbClr>
                  </a:outerShdw>
                </a:effectLst>
                <a:latin typeface="Segoe UI Semibold" pitchFamily="34" charset="0"/>
              </a:defRPr>
            </a:lvl1pPr>
          </a:lstStyle>
          <a:p>
            <a:pPr lvl="0"/>
            <a:r>
              <a:rPr lang="en-US" smtClean="0"/>
              <a:t>Click to edit Master text styles</a:t>
            </a:r>
          </a:p>
        </p:txBody>
      </p:sp>
      <p:sp>
        <p:nvSpPr>
          <p:cNvPr id="10" name="Text Placeholder 9"/>
          <p:cNvSpPr>
            <a:spLocks noGrp="1"/>
          </p:cNvSpPr>
          <p:nvPr>
            <p:ph type="body" sz="quarter" idx="14"/>
          </p:nvPr>
        </p:nvSpPr>
        <p:spPr>
          <a:xfrm>
            <a:off x="228600" y="3200400"/>
            <a:ext cx="3429000" cy="585216"/>
          </a:xfrm>
        </p:spPr>
        <p:txBody>
          <a:bodyPr/>
          <a:lstStyle>
            <a:lvl1pPr marL="0" indent="0">
              <a:buNone/>
              <a:defRPr>
                <a:solidFill>
                  <a:schemeClr val="bg1">
                    <a:lumMod val="50000"/>
                  </a:schemeClr>
                </a:solidFill>
                <a:latin typeface="Segoe UI Semibold"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3168243075"/>
      </p:ext>
    </p:extLst>
  </p:cSld>
  <p:clrMapOvr>
    <a:masterClrMapping/>
  </p:clrMapOvr>
  <p:transition spd="slow">
    <p:wipe dir="d"/>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o and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90600"/>
            <a:ext cx="5943600" cy="446227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B2957865-2E32-4720-AACE-8E0F50B0F3BC}"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1524000" y="5638800"/>
            <a:ext cx="5943600" cy="5334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bg1">
                    <a:lumMod val="50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en-US" dirty="0" smtClean="0"/>
          </a:p>
        </p:txBody>
      </p:sp>
    </p:spTree>
    <p:extLst>
      <p:ext uri="{BB962C8B-B14F-4D97-AF65-F5344CB8AC3E}">
        <p14:creationId xmlns:p14="http://schemas.microsoft.com/office/powerpoint/2010/main" val="3089990309"/>
      </p:ext>
    </p:extLst>
  </p:cSld>
  <p:clrMapOvr>
    <a:masterClrMapping/>
  </p:clrMapOvr>
  <p:transition spd="slow">
    <p:wipe dir="d"/>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rt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861696F-3DCC-4DAC-8A98-52C7573FCEA5}"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51816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2182102603"/>
      </p:ext>
    </p:extLst>
  </p:cSld>
  <p:clrMapOvr>
    <a:masterClrMapping/>
  </p:clrMapOvr>
  <p:transition spd="slow">
    <p:wipe dir="d"/>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rt and text, 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CB14DBC-33EE-4C74-947D-C05DE838A7C5}"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14478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8"/>
          <p:cNvSpPr>
            <a:spLocks noGrp="1"/>
          </p:cNvSpPr>
          <p:nvPr>
            <p:ph type="body" sz="quarter" idx="15"/>
          </p:nvPr>
        </p:nvSpPr>
        <p:spPr>
          <a:xfrm>
            <a:off x="6248400" y="2647334"/>
            <a:ext cx="2667000" cy="3524865"/>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1357544973"/>
      </p:ext>
    </p:extLst>
  </p:cSld>
  <p:clrMapOvr>
    <a:masterClrMapping/>
  </p:clrMapOvr>
  <p:transition spd="slow">
    <p:wipe dir="d"/>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rt and text, callou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765D3F6-E1C4-4D76-A266-41E67141FD49}"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9144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9"/>
          <p:cNvSpPr>
            <a:spLocks noGrp="1"/>
          </p:cNvSpPr>
          <p:nvPr>
            <p:ph type="body" sz="quarter" idx="15"/>
          </p:nvPr>
        </p:nvSpPr>
        <p:spPr>
          <a:xfrm>
            <a:off x="6248400" y="2057400"/>
            <a:ext cx="2667000" cy="4114800"/>
          </a:xfrm>
        </p:spPr>
        <p:txBody>
          <a:bodyPr>
            <a:normAutofit/>
          </a:bodyPr>
          <a:lstStyle>
            <a:lvl1pPr marL="228600" indent="0">
              <a:spcAft>
                <a:spcPts val="300"/>
              </a:spcAft>
              <a:buClr>
                <a:schemeClr val="accent6"/>
              </a:buClr>
              <a:buFont typeface="Arial" pitchFamily="34" charset="0"/>
              <a:buNone/>
              <a:defRPr sz="1600">
                <a:latin typeface="Segoe UI" pitchFamily="34" charset="0"/>
                <a:ea typeface="Segoe UI" pitchFamily="34" charset="0"/>
                <a:cs typeface="Segoe UI" pitchFamily="34" charset="0"/>
              </a:defRPr>
            </a:lvl1pPr>
            <a:lvl2pPr marL="457200" indent="0">
              <a:buClr>
                <a:schemeClr val="accent6"/>
              </a:buClr>
              <a:buFont typeface="Arial" pitchFamily="34" charset="0"/>
              <a:buNone/>
              <a:defRPr sz="1600"/>
            </a:lvl2pPr>
            <a:lvl3pPr marL="914400" indent="0">
              <a:buClr>
                <a:schemeClr val="accent6"/>
              </a:buClr>
              <a:buFont typeface="Arial" pitchFamily="34" charset="0"/>
              <a:buNone/>
              <a:defRPr sz="1600"/>
            </a:lvl3pPr>
            <a:lvl4pPr marL="1371600" indent="0">
              <a:buClr>
                <a:schemeClr val="accent6"/>
              </a:buClr>
              <a:buFont typeface="Arial" pitchFamily="34" charset="0"/>
              <a:buNone/>
              <a:defRPr sz="1600"/>
            </a:lvl4pPr>
            <a:lvl5pPr marL="1828800" indent="0">
              <a:buClr>
                <a:schemeClr val="accent6"/>
              </a:buClr>
              <a:buFont typeface="Arial" pitchFamily="34" charset="0"/>
              <a:buNone/>
              <a:defRPr sz="1600"/>
            </a:lvl5pPr>
          </a:lstStyle>
          <a:p>
            <a:pPr lvl="0"/>
            <a:r>
              <a:rPr lang="en-US" smtClean="0"/>
              <a:t>Click to edit Master text styles</a:t>
            </a:r>
          </a:p>
        </p:txBody>
      </p:sp>
    </p:spTree>
    <p:extLst>
      <p:ext uri="{BB962C8B-B14F-4D97-AF65-F5344CB8AC3E}">
        <p14:creationId xmlns:p14="http://schemas.microsoft.com/office/powerpoint/2010/main" val="569974193"/>
      </p:ext>
    </p:extLst>
  </p:cSld>
  <p:clrMapOvr>
    <a:masterClrMapping/>
  </p:clrMapOvr>
  <p:transition spd="slow">
    <p:wipe dir="d"/>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729A53D4-9BEB-49B5-9511-0B38575EEE0C}"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lvl1pPr algn="l">
              <a:defRPr/>
            </a:lvl1pPr>
          </a:lstStyle>
          <a:p>
            <a:pPr algn="ctr"/>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9" name="Text Placeholder 8"/>
          <p:cNvSpPr>
            <a:spLocks noGrp="1"/>
          </p:cNvSpPr>
          <p:nvPr>
            <p:ph type="body" sz="quarter" idx="14"/>
          </p:nvPr>
        </p:nvSpPr>
        <p:spPr>
          <a:xfrm>
            <a:off x="533400" y="990600"/>
            <a:ext cx="8153400" cy="5029200"/>
          </a:xfrm>
        </p:spPr>
        <p:txBody>
          <a:bodyPr>
            <a:normAutofit/>
          </a:bodyPr>
          <a:lstStyle>
            <a:lvl1pPr marL="342900" indent="-342900">
              <a:buClr>
                <a:schemeClr val="accent6"/>
              </a:buClr>
              <a:buFont typeface="Arial" pitchFamily="34" charset="0"/>
              <a:buChar char="•"/>
              <a:defRPr sz="2400">
                <a:latin typeface="Segoe UI" pitchFamily="34" charset="0"/>
                <a:ea typeface="Segoe UI" pitchFamily="34" charset="0"/>
                <a:cs typeface="Segoe UI" pitchFamily="34" charset="0"/>
              </a:defRPr>
            </a:lvl1pPr>
            <a:lvl2pPr marL="742950" indent="-285750">
              <a:buClr>
                <a:schemeClr val="accent6"/>
              </a:buClr>
              <a:buFont typeface="Arial" pitchFamily="34" charset="0"/>
              <a:buChar char="•"/>
              <a:defRPr sz="2000">
                <a:latin typeface="Segoe UI" pitchFamily="34" charset="0"/>
                <a:ea typeface="Segoe UI" pitchFamily="34" charset="0"/>
                <a:cs typeface="Segoe UI" pitchFamily="34" charset="0"/>
              </a:defRPr>
            </a:lvl2pPr>
            <a:lvl3pPr marL="1143000" indent="-228600">
              <a:spcBef>
                <a:spcPts val="600"/>
              </a:spcBef>
              <a:buClr>
                <a:schemeClr val="accent6"/>
              </a:buClr>
              <a:buFont typeface="Arial" pitchFamily="34" charset="0"/>
              <a:buChar cha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a:t>
            </a:r>
            <a:r>
              <a:rPr lang="en-US" smtClean="0"/>
              <a:t>text styles</a:t>
            </a:r>
          </a:p>
          <a:p>
            <a:pPr lvl="1"/>
            <a:r>
              <a:rPr lang="en-US" smtClean="0"/>
              <a:t>Ffff</a:t>
            </a:r>
          </a:p>
          <a:p>
            <a:pPr lvl="2"/>
            <a:r>
              <a:rPr lang="en-US" smtClean="0"/>
              <a:t>ffff</a:t>
            </a:r>
          </a:p>
        </p:txBody>
      </p:sp>
    </p:spTree>
    <p:extLst>
      <p:ext uri="{BB962C8B-B14F-4D97-AF65-F5344CB8AC3E}">
        <p14:creationId xmlns:p14="http://schemas.microsoft.com/office/powerpoint/2010/main" val="3267018728"/>
      </p:ext>
    </p:extLst>
  </p:cSld>
  <p:clrMapOvr>
    <a:masterClrMapping/>
  </p:clrMapOvr>
  <p:transition spd="slow">
    <p:wipe dir="d"/>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ggestions for practic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3880803"/>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spcBef>
                <a:spcPts val="400"/>
              </a:spcBef>
              <a:spcAft>
                <a:spcPts val="1000"/>
              </a:spcAft>
              <a:buClr>
                <a:schemeClr val="accent6"/>
              </a:buClr>
              <a:buFont typeface="+mj-lt"/>
              <a:buAutoNum type="arabicPeriod"/>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spcBef>
                <a:spcPts val="200"/>
              </a:spcBef>
              <a:spcAft>
                <a:spcPts val="8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spcBef>
                <a:spcPts val="100"/>
              </a:spcBef>
              <a:spcAft>
                <a:spcPts val="600"/>
              </a:spcAft>
              <a:buClr>
                <a:schemeClr val="accent6"/>
              </a:buClr>
              <a:buFont typeface="+mj-lt"/>
              <a:buAutoNum type="arabicPeriod"/>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spcBef>
                <a:spcPts val="200"/>
              </a:spcBef>
              <a:spcAft>
                <a:spcPts val="0"/>
              </a:spcAft>
              <a:buClr>
                <a:schemeClr val="accent6"/>
              </a:buClr>
              <a:buFont typeface="+mj-lt"/>
              <a:buAutoNum type="arabicPeriod"/>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text styles</a:t>
            </a:r>
          </a:p>
          <a:p>
            <a:pPr marL="676275" lvl="1" indent="-276225">
              <a:spcBef>
                <a:spcPts val="600"/>
              </a:spcBef>
              <a:spcAft>
                <a:spcPts val="1200"/>
              </a:spcAft>
              <a:buClr>
                <a:srgbClr val="FF9900"/>
              </a:buClr>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6C1543E-1C30-4565-B8C1-65E612E175A7}"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590800" y="6356350"/>
            <a:ext cx="3962400" cy="365125"/>
          </a:xfrm>
        </p:spPr>
        <p:txBody>
          <a:bodyPr/>
          <a:lstStyle>
            <a:lvl1pPr algn="ctr">
              <a:defRPr/>
            </a:lvl1p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9" name="Text Placeholder 8"/>
          <p:cNvSpPr>
            <a:spLocks noGrp="1"/>
          </p:cNvSpPr>
          <p:nvPr>
            <p:ph type="body" sz="quarter" idx="13"/>
          </p:nvPr>
        </p:nvSpPr>
        <p:spPr>
          <a:xfrm>
            <a:off x="533400" y="5410200"/>
            <a:ext cx="8153400" cy="762000"/>
          </a:xfrm>
        </p:spPr>
        <p:txBody>
          <a:bodyPr/>
          <a:lstStyle>
            <a:lvl1pPr marL="0" indent="0">
              <a:buNone/>
              <a:defRPr sz="2400">
                <a:latin typeface="Segoe UI" pitchFamily="34" charset="0"/>
                <a:ea typeface="Segoe UI" pitchFamily="34" charset="0"/>
                <a:cs typeface="Segoe UI" pitchFamily="34" charset="0"/>
              </a:defRPr>
            </a:lvl1pPr>
          </a:lstStyle>
          <a:p>
            <a:pPr lvl="0"/>
            <a:r>
              <a:rPr lang="en-US" smtClean="0"/>
              <a:t>Click to edit Master text styles</a:t>
            </a:r>
            <a:endParaRPr lang="en-US"/>
          </a:p>
        </p:txBody>
      </p:sp>
    </p:spTree>
    <p:extLst>
      <p:ext uri="{BB962C8B-B14F-4D97-AF65-F5344CB8AC3E}">
        <p14:creationId xmlns:p14="http://schemas.microsoft.com/office/powerpoint/2010/main" val="391137639"/>
      </p:ext>
    </p:extLst>
  </p:cSld>
  <p:clrMapOvr>
    <a:masterClrMapping/>
  </p:clrMapOvr>
  <p:transition spd="slow">
    <p:wipe dir="d"/>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st question, optional answer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02E4A971-05F0-47F2-93BD-C1646239602D}"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lvl1pPr algn="ctr">
              <a:defRPr/>
            </a:lvl1p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2"/>
          <p:cNvSpPr>
            <a:spLocks noGrp="1"/>
          </p:cNvSpPr>
          <p:nvPr>
            <p:ph idx="13"/>
          </p:nvPr>
        </p:nvSpPr>
        <p:spPr>
          <a:xfrm>
            <a:off x="518160" y="2514600"/>
            <a:ext cx="8229600" cy="3581400"/>
          </a:xfrm>
        </p:spPr>
        <p:txBody>
          <a:bodyPr vert="horz" lIns="91440" tIns="45720" rIns="91440" bIns="45720" rtlCol="0">
            <a:normAutofit/>
          </a:bodyPr>
          <a:lstStyle>
            <a:lvl1pPr marL="457200" indent="-457200">
              <a:spcBef>
                <a:spcPts val="600"/>
              </a:spcBef>
              <a:spcAft>
                <a:spcPts val="1200"/>
              </a:spcAft>
              <a:buClr>
                <a:schemeClr val="accent6"/>
              </a:buClr>
              <a:buFont typeface="+mj-lt"/>
              <a:buAutoNum type="arabicPeriod"/>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2585299479"/>
      </p:ext>
    </p:extLst>
  </p:cSld>
  <p:clrMapOvr>
    <a:masterClrMapping/>
  </p:clrMapOvr>
  <p:transition spd="slow">
    <p:wipe dir="d"/>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st answer, explana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Semibold"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285E2F67-9856-44CD-836B-B5AE29B3F89C}"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590800" y="6356350"/>
            <a:ext cx="3810000" cy="365125"/>
          </a:xfrm>
        </p:spPr>
        <p:txBody>
          <a:bodyPr/>
          <a:lstStyle>
            <a:lvl1pPr algn="l">
              <a:defRPr/>
            </a:lvl1pPr>
          </a:lstStyle>
          <a:p>
            <a:pPr algn="ctr"/>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2"/>
          <p:cNvSpPr>
            <a:spLocks noGrp="1"/>
          </p:cNvSpPr>
          <p:nvPr>
            <p:ph idx="13"/>
          </p:nvPr>
        </p:nvSpPr>
        <p:spPr>
          <a:xfrm>
            <a:off x="508000" y="2514600"/>
            <a:ext cx="8229600" cy="3581400"/>
          </a:xfrm>
        </p:spPr>
        <p:txBody>
          <a:bodyPr vert="horz" lIns="91440" tIns="45720" rIns="91440" bIns="45720" rtlCol="0">
            <a:normAutofit/>
          </a:bodyPr>
          <a:lstStyle>
            <a:lvl1pPr marL="0" indent="0">
              <a:spcBef>
                <a:spcPts val="600"/>
              </a:spcBef>
              <a:spcAft>
                <a:spcPts val="1200"/>
              </a:spcAft>
              <a:buClr>
                <a:schemeClr val="accent6"/>
              </a:buClr>
              <a:buFont typeface="+mj-lt"/>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Tree>
    <p:extLst>
      <p:ext uri="{BB962C8B-B14F-4D97-AF65-F5344CB8AC3E}">
        <p14:creationId xmlns:p14="http://schemas.microsoft.com/office/powerpoint/2010/main" val="4156676913"/>
      </p:ext>
    </p:extLst>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 picture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4901F8C6-DA43-432F-8ADD-F96A6360B546}"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10" name="Picture Placeholder 9"/>
          <p:cNvSpPr>
            <a:spLocks noGrp="1"/>
          </p:cNvSpPr>
          <p:nvPr>
            <p:ph type="pic" sz="quarter" idx="13"/>
          </p:nvPr>
        </p:nvSpPr>
        <p:spPr>
          <a:xfrm>
            <a:off x="1041400" y="1752600"/>
            <a:ext cx="1371600" cy="1371600"/>
          </a:xfrm>
          <a:effectLst>
            <a:outerShdw blurRad="50800" dist="38100" dir="8100000" algn="tr" rotWithShape="0">
              <a:prstClr val="black">
                <a:alpha val="40000"/>
              </a:prstClr>
            </a:outerShdw>
          </a:effectLst>
        </p:spPr>
        <p:txBody>
          <a:bodyPr/>
          <a:lstStyle>
            <a:lvl1pPr marL="0" indent="0">
              <a:buFontTx/>
              <a:buNone/>
              <a:defRPr/>
            </a:lvl1pPr>
          </a:lstStyle>
          <a:p>
            <a:endParaRPr lang="en-US"/>
          </a:p>
        </p:txBody>
      </p:sp>
      <p:sp>
        <p:nvSpPr>
          <p:cNvPr id="12" name="Text Placeholder 11"/>
          <p:cNvSpPr>
            <a:spLocks noGrp="1"/>
          </p:cNvSpPr>
          <p:nvPr>
            <p:ph type="body" sz="quarter" idx="14"/>
          </p:nvPr>
        </p:nvSpPr>
        <p:spPr>
          <a:xfrm>
            <a:off x="3048000" y="1649506"/>
            <a:ext cx="5562600" cy="4343400"/>
          </a:xfrm>
        </p:spPr>
        <p:txBody>
          <a:bodyPr>
            <a:normAutofit/>
          </a:bodyPr>
          <a:lstStyle>
            <a:lvl1pPr marL="0" indent="0">
              <a:spcBef>
                <a:spcPts val="500"/>
              </a:spcBef>
              <a:spcAft>
                <a:spcPts val="2000"/>
              </a:spcAft>
              <a:buNone/>
              <a:defRPr sz="2400">
                <a:latin typeface="Segoe UI" pitchFamily="34" charset="0"/>
                <a:ea typeface="Segoe UI" pitchFamily="34" charset="0"/>
                <a:cs typeface="Segoe UI" pitchFamily="34" charset="0"/>
              </a:defRPr>
            </a:lvl1pPr>
            <a:lvl2pPr indent="0">
              <a:spcBef>
                <a:spcPts val="500"/>
              </a:spcBef>
              <a:spcAft>
                <a:spcPts val="2000"/>
              </a:spcAft>
              <a:buNone/>
              <a:defRPr/>
            </a:lvl2pPr>
            <a:lvl3pPr indent="0">
              <a:spcBef>
                <a:spcPts val="500"/>
              </a:spcBef>
              <a:spcAft>
                <a:spcPts val="2000"/>
              </a:spcAft>
              <a:buNone/>
              <a:defRPr/>
            </a:lvl3pPr>
            <a:lvl4pPr indent="0">
              <a:spcBef>
                <a:spcPts val="500"/>
              </a:spcBef>
              <a:spcAft>
                <a:spcPts val="2000"/>
              </a:spcAft>
              <a:buNone/>
              <a:defRPr/>
            </a:lvl4pPr>
            <a:lvl5pPr indent="0">
              <a:spcBef>
                <a:spcPts val="500"/>
              </a:spcBef>
              <a:spcAft>
                <a:spcPts val="2000"/>
              </a:spcAft>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1452685927"/>
      </p:ext>
    </p:extLst>
  </p:cSld>
  <p:clrMapOvr>
    <a:masterClrMapping/>
  </p:clrMapOvr>
  <p:transition spd="slow">
    <p:wipe dir="d"/>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R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40659"/>
            <a:ext cx="8229600" cy="9144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3059" y="1376997"/>
            <a:ext cx="8229600" cy="756603"/>
          </a:xfrm>
        </p:spPr>
        <p:txBody>
          <a:bodyPr vert="horz" lIns="91440" tIns="45720" rIns="91440" bIns="45720" rtlCol="0">
            <a:normAutofit/>
          </a:bodyPr>
          <a:lstStyle>
            <a:lvl1pPr marL="0" indent="0">
              <a:spcBef>
                <a:spcPts val="600"/>
              </a:spcBef>
              <a:spcAft>
                <a:spcPts val="1200"/>
              </a:spcAft>
              <a:buClr>
                <a:schemeClr val="accent6"/>
              </a:buClr>
              <a:buFontTx/>
              <a:buNone/>
              <a:defRPr lang="en-US" sz="2400" dirty="0" smtClean="0">
                <a:solidFill>
                  <a:schemeClr val="tx1">
                    <a:lumMod val="85000"/>
                    <a:lumOff val="15000"/>
                  </a:schemeClr>
                </a:solidFill>
                <a:latin typeface="Segoe UI" pitchFamily="34" charset="0"/>
                <a:ea typeface="Segoe UI" pitchFamily="34" charset="0"/>
                <a:cs typeface="Segoe UI" pitchFamily="34" charset="0"/>
              </a:defRPr>
            </a:lvl1pPr>
            <a:lvl2pPr marL="400050" indent="0">
              <a:spcBef>
                <a:spcPts val="400"/>
              </a:spcBef>
              <a:spcAft>
                <a:spcPts val="1000"/>
              </a:spcAft>
              <a:buClr>
                <a:schemeClr val="accent6"/>
              </a:buClr>
              <a:buFontTx/>
              <a:buNone/>
              <a:defRPr lang="en-US" sz="2000" dirty="0" smtClean="0">
                <a:solidFill>
                  <a:schemeClr val="tx1">
                    <a:lumMod val="85000"/>
                    <a:lumOff val="15000"/>
                  </a:schemeClr>
                </a:solidFill>
                <a:latin typeface="Segoe UI" pitchFamily="34" charset="0"/>
                <a:ea typeface="Segoe UI" pitchFamily="34" charset="0"/>
                <a:cs typeface="Segoe UI" pitchFamily="34" charset="0"/>
              </a:defRPr>
            </a:lvl2pPr>
            <a:lvl3pPr marL="914400" indent="0">
              <a:spcBef>
                <a:spcPts val="200"/>
              </a:spcBef>
              <a:spcAft>
                <a:spcPts val="8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3pPr>
            <a:lvl4pPr marL="1371600" indent="0">
              <a:spcBef>
                <a:spcPts val="100"/>
              </a:spcBef>
              <a:spcAft>
                <a:spcPts val="600"/>
              </a:spcAft>
              <a:buClr>
                <a:schemeClr val="accent6"/>
              </a:buClr>
              <a:buFontTx/>
              <a:buNone/>
              <a:defRPr lang="en-US" sz="1800" dirty="0" smtClean="0">
                <a:solidFill>
                  <a:schemeClr val="tx1">
                    <a:lumMod val="85000"/>
                    <a:lumOff val="15000"/>
                  </a:schemeClr>
                </a:solidFill>
                <a:latin typeface="Segoe UI" pitchFamily="34" charset="0"/>
                <a:ea typeface="Segoe UI" pitchFamily="34" charset="0"/>
                <a:cs typeface="Segoe UI" pitchFamily="34" charset="0"/>
              </a:defRPr>
            </a:lvl4pPr>
            <a:lvl5pPr marL="1828800" indent="0">
              <a:spcBef>
                <a:spcPts val="200"/>
              </a:spcBef>
              <a:spcAft>
                <a:spcPts val="0"/>
              </a:spcAft>
              <a:buClr>
                <a:schemeClr val="accent6"/>
              </a:buClr>
              <a:buFontTx/>
              <a:buNone/>
              <a:defRPr lang="en-US" sz="1800" dirty="0">
                <a:solidFill>
                  <a:schemeClr val="tx1">
                    <a:lumMod val="85000"/>
                    <a:lumOff val="15000"/>
                  </a:schemeClr>
                </a:solidFill>
                <a:latin typeface="Segoe UI" pitchFamily="34" charset="0"/>
                <a:ea typeface="Segoe UI" pitchFamily="34" charset="0"/>
                <a:cs typeface="Segoe UI" pitchFamily="34" charset="0"/>
              </a:defRPr>
            </a:lvl5pPr>
          </a:lstStyle>
          <a:p>
            <a:pPr marL="276225" lvl="0" indent="-276225">
              <a:spcBef>
                <a:spcPts val="600"/>
              </a:spcBef>
              <a:spcAft>
                <a:spcPts val="1200"/>
              </a:spcAft>
              <a:buClr>
                <a:srgbClr val="FF9900"/>
              </a:buClr>
              <a:buFontTx/>
            </a:pPr>
            <a:r>
              <a:rPr lang="en-US" dirty="0" smtClean="0"/>
              <a:t>Click to edit Master </a:t>
            </a:r>
            <a:r>
              <a:rPr lang="en-US" smtClean="0"/>
              <a:t>text styles</a:t>
            </a:r>
            <a:endParaRPr lang="en-US" dirty="0" smtClean="0"/>
          </a:p>
        </p:txBody>
      </p:sp>
      <p:sp>
        <p:nvSpPr>
          <p:cNvPr id="4" name="Date Placeholder 3"/>
          <p:cNvSpPr>
            <a:spLocks noGrp="1"/>
          </p:cNvSpPr>
          <p:nvPr>
            <p:ph type="dt" sz="half" idx="10"/>
          </p:nvPr>
        </p:nvSpPr>
        <p:spPr/>
        <p:txBody>
          <a:bodyPr/>
          <a:lstStyle/>
          <a:p>
            <a:fld id="{95E2E720-3B31-48D5-ABEC-0418EE7ECD1E}"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4466608"/>
      </p:ext>
    </p:extLst>
  </p:cSld>
  <p:clrMapOvr>
    <a:masterClrMapping/>
  </p:clrMapOvr>
  <p:transition spd="slow">
    <p:wipe dir="d"/>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chemeClr val="tx1">
                    <a:lumMod val="85000"/>
                    <a:lumOff val="15000"/>
                  </a:schemeClr>
                </a:solidFill>
                <a:latin typeface="Segoe UI" pitchFamily="34" charset="0"/>
                <a:ea typeface="Segoe UI" pitchFamily="34" charset="0"/>
                <a:cs typeface="Segoe UI" pitchFamily="34" charset="0"/>
              </a:defRPr>
            </a:lvl1pPr>
            <a:lvl2pPr>
              <a:defRPr sz="2400">
                <a:solidFill>
                  <a:schemeClr val="tx1">
                    <a:lumMod val="85000"/>
                    <a:lumOff val="15000"/>
                  </a:schemeClr>
                </a:solidFill>
                <a:latin typeface="Segoe UI" pitchFamily="34" charset="0"/>
                <a:ea typeface="Segoe UI" pitchFamily="34" charset="0"/>
                <a:cs typeface="Segoe UI" pitchFamily="34" charset="0"/>
              </a:defRPr>
            </a:lvl2pPr>
            <a:lvl3pPr>
              <a:defRPr sz="2000">
                <a:solidFill>
                  <a:schemeClr val="tx1">
                    <a:lumMod val="85000"/>
                    <a:lumOff val="15000"/>
                  </a:schemeClr>
                </a:solidFill>
                <a:latin typeface="Segoe UI" pitchFamily="34" charset="0"/>
                <a:ea typeface="Segoe UI" pitchFamily="34" charset="0"/>
                <a:cs typeface="Segoe UI" pitchFamily="34" charset="0"/>
              </a:defRPr>
            </a:lvl3pPr>
            <a:lvl4pPr>
              <a:defRPr sz="1800">
                <a:solidFill>
                  <a:schemeClr val="tx1">
                    <a:lumMod val="85000"/>
                    <a:lumOff val="15000"/>
                  </a:schemeClr>
                </a:solidFill>
                <a:latin typeface="Segoe UI" pitchFamily="34" charset="0"/>
                <a:ea typeface="Segoe UI" pitchFamily="34" charset="0"/>
                <a:cs typeface="Segoe UI" pitchFamily="34" charset="0"/>
              </a:defRPr>
            </a:lvl4pPr>
            <a:lvl5pPr>
              <a:defRPr sz="1800">
                <a:solidFill>
                  <a:schemeClr val="tx1">
                    <a:lumMod val="85000"/>
                    <a:lumOff val="15000"/>
                  </a:schemeClr>
                </a:solidFill>
                <a:latin typeface="Segoe UI" pitchFamily="34" charset="0"/>
                <a:ea typeface="Segoe UI" pitchFamily="34" charset="0"/>
                <a:cs typeface="Segoe UI"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F7C00858-A7B8-438F-AEA2-D28F40CEF9E1}" type="datetime1">
              <a:rPr lang="en-US" smtClean="0">
                <a:solidFill>
                  <a:prstClr val="black">
                    <a:tint val="75000"/>
                  </a:prstClr>
                </a:solidFill>
              </a:rPr>
              <a:t>12/2/2011</a:t>
            </a:fld>
            <a:endParaRPr lang="en-US">
              <a:solidFill>
                <a:prstClr val="black">
                  <a:tint val="75000"/>
                </a:prstClr>
              </a:solidFill>
            </a:endParaRPr>
          </a:p>
        </p:txBody>
      </p:sp>
      <p:sp>
        <p:nvSpPr>
          <p:cNvPr id="6" name="Footer Placeholder 5"/>
          <p:cNvSpPr>
            <a:spLocks noGrp="1"/>
          </p:cNvSpPr>
          <p:nvPr>
            <p:ph type="ftr" sz="quarter" idx="11"/>
          </p:nvPr>
        </p:nvSpPr>
        <p:spPr>
          <a:xfrm>
            <a:off x="2743200" y="6356350"/>
            <a:ext cx="36576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3875288"/>
      </p:ext>
    </p:extLst>
  </p:cSld>
  <p:clrMapOvr>
    <a:masterClrMapping/>
  </p:clrMapOvr>
  <p:transition spd="slow">
    <p:wipe dir="d"/>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chemeClr val="tx1">
                    <a:lumMod val="50000"/>
                    <a:lumOff val="50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solidFill>
                  <a:schemeClr val="tx1">
                    <a:lumMod val="85000"/>
                    <a:lumOff val="15000"/>
                  </a:schemeClr>
                </a:solidFill>
                <a:latin typeface="Segoe UI" pitchFamily="34" charset="0"/>
                <a:ea typeface="Segoe UI" pitchFamily="34" charset="0"/>
                <a:cs typeface="Segoe UI" pitchFamily="34" charset="0"/>
              </a:defRPr>
            </a:lvl1pPr>
            <a:lvl2pPr>
              <a:defRPr sz="2800">
                <a:solidFill>
                  <a:schemeClr val="tx1">
                    <a:lumMod val="85000"/>
                    <a:lumOff val="15000"/>
                  </a:schemeClr>
                </a:solidFill>
                <a:latin typeface="Segoe UI" pitchFamily="34" charset="0"/>
                <a:ea typeface="Segoe UI" pitchFamily="34" charset="0"/>
                <a:cs typeface="Segoe UI" pitchFamily="34" charset="0"/>
              </a:defRPr>
            </a:lvl2pPr>
            <a:lvl3pPr>
              <a:defRPr sz="2400">
                <a:solidFill>
                  <a:schemeClr val="tx1">
                    <a:lumMod val="85000"/>
                    <a:lumOff val="15000"/>
                  </a:schemeClr>
                </a:solidFill>
                <a:latin typeface="Segoe UI" pitchFamily="34" charset="0"/>
                <a:ea typeface="Segoe UI" pitchFamily="34" charset="0"/>
                <a:cs typeface="Segoe UI" pitchFamily="34" charset="0"/>
              </a:defRPr>
            </a:lvl3pPr>
            <a:lvl4pPr>
              <a:defRPr sz="2000">
                <a:solidFill>
                  <a:schemeClr val="tx1">
                    <a:lumMod val="85000"/>
                    <a:lumOff val="15000"/>
                  </a:schemeClr>
                </a:solidFill>
                <a:latin typeface="Segoe UI" pitchFamily="34" charset="0"/>
                <a:ea typeface="Segoe UI" pitchFamily="34" charset="0"/>
                <a:cs typeface="Segoe UI" pitchFamily="34" charset="0"/>
              </a:defRPr>
            </a:lvl4pPr>
            <a:lvl5pPr>
              <a:defRPr sz="2000">
                <a:solidFill>
                  <a:schemeClr val="tx1">
                    <a:lumMod val="85000"/>
                    <a:lumOff val="15000"/>
                  </a:schemeClr>
                </a:solidFill>
                <a:latin typeface="Segoe UI" pitchFamily="34" charset="0"/>
                <a:ea typeface="Segoe UI" pitchFamily="34" charset="0"/>
                <a:cs typeface="Segoe UI"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B5A569E8-1C26-4E8E-B8E5-3EE422592E63}" type="datetime1">
              <a:rPr lang="en-US" smtClean="0">
                <a:solidFill>
                  <a:prstClr val="black">
                    <a:tint val="75000"/>
                  </a:prstClr>
                </a:solidFill>
              </a:rPr>
              <a:t>12/2/2011</a:t>
            </a:fld>
            <a:endParaRPr lang="en-US">
              <a:solidFill>
                <a:prstClr val="black">
                  <a:tint val="75000"/>
                </a:prstClr>
              </a:solidFill>
            </a:endParaRPr>
          </a:p>
        </p:txBody>
      </p:sp>
      <p:sp>
        <p:nvSpPr>
          <p:cNvPr id="6" name="Footer Placeholder 5"/>
          <p:cNvSpPr>
            <a:spLocks noGrp="1"/>
          </p:cNvSpPr>
          <p:nvPr>
            <p:ph type="ftr" sz="quarter" idx="11"/>
          </p:nvPr>
        </p:nvSpPr>
        <p:spPr>
          <a:xfrm>
            <a:off x="2590800" y="6356350"/>
            <a:ext cx="38100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0455358"/>
      </p:ext>
    </p:extLst>
  </p:cSld>
  <p:clrMapOvr>
    <a:masterClrMapping/>
  </p:clrMapOvr>
  <p:transition spd="slow">
    <p:wipe dir="d"/>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1">
                    <a:lumMod val="85000"/>
                    <a:lumOff val="15000"/>
                  </a:schemeClr>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chemeClr val="tx1">
                    <a:lumMod val="85000"/>
                    <a:lumOff val="15000"/>
                  </a:schemeClr>
                </a:solidFill>
                <a:latin typeface="Segoe UI" pitchFamily="34" charset="0"/>
                <a:ea typeface="Segoe UI" pitchFamily="34" charset="0"/>
                <a:cs typeface="Segoe U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C355443-E66D-43E7-8678-9518F8B5889A}" type="datetime1">
              <a:rPr lang="en-US" smtClean="0">
                <a:solidFill>
                  <a:prstClr val="black">
                    <a:tint val="75000"/>
                  </a:prstClr>
                </a:solidFill>
              </a:rPr>
              <a:t>12/2/2011</a:t>
            </a:fld>
            <a:endParaRPr lang="en-US">
              <a:solidFill>
                <a:prstClr val="black">
                  <a:tint val="75000"/>
                </a:prstClr>
              </a:solidFill>
            </a:endParaRPr>
          </a:p>
        </p:txBody>
      </p:sp>
      <p:sp>
        <p:nvSpPr>
          <p:cNvPr id="6" name="Footer Placeholder 5"/>
          <p:cNvSpPr>
            <a:spLocks noGrp="1"/>
          </p:cNvSpPr>
          <p:nvPr>
            <p:ph type="ftr" sz="quarter" idx="11"/>
          </p:nvPr>
        </p:nvSpPr>
        <p:spPr>
          <a:xfrm>
            <a:off x="2590800" y="6356350"/>
            <a:ext cx="3810000" cy="365125"/>
          </a:xfrm>
        </p:spPr>
        <p:txBody>
          <a:bodyPr/>
          <a:lstStyle/>
          <a:p>
            <a:r>
              <a:rPr lang="en-US" smtClean="0"/>
              <a:t>[Course title]</a:t>
            </a:r>
            <a:endParaRPr lang="en-US" dirty="0"/>
          </a:p>
        </p:txBody>
      </p:sp>
      <p:sp>
        <p:nvSpPr>
          <p:cNvPr id="7" name="Slide Number Placeholder 6"/>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5764786"/>
      </p:ext>
    </p:extLst>
  </p:cSld>
  <p:clrMapOvr>
    <a:masterClrMapping/>
  </p:clrMapOvr>
  <p:transition spd="slow">
    <p:wipe dir="d"/>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5153"/>
            <a:ext cx="8229600" cy="1143000"/>
          </a:xfrm>
        </p:spPr>
        <p:txBody>
          <a:bodyPr/>
          <a:lstStyle>
            <a:lvl1pPr>
              <a:defRPr>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lang="en-US" sz="2800" kern="1200" dirty="0" smtClean="0">
                <a:solidFill>
                  <a:schemeClr val="tx1">
                    <a:lumMod val="85000"/>
                    <a:lumOff val="15000"/>
                  </a:schemeClr>
                </a:solidFill>
                <a:latin typeface="Segoe UI Semibold"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9C6AEFC1-CCE9-4D12-B3FF-E908843ADDA8}"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11"/>
          </p:nvPr>
        </p:nvSpPr>
        <p:spPr>
          <a:xfrm>
            <a:off x="2590800" y="6356350"/>
            <a:ext cx="3810000" cy="365125"/>
          </a:xfrm>
        </p:spPr>
        <p:txBody>
          <a:bodyPr/>
          <a:lstStyle/>
          <a:p>
            <a:r>
              <a:rPr lang="en-US" smtClean="0"/>
              <a:t>[Course title]</a:t>
            </a:r>
            <a:endParaRPr lang="en-US" dirty="0"/>
          </a:p>
        </p:txBody>
      </p:sp>
      <p:sp>
        <p:nvSpPr>
          <p:cNvPr id="6" name="Slide Number Placeholder 5"/>
          <p:cNvSpPr>
            <a:spLocks noGrp="1"/>
          </p:cNvSpPr>
          <p:nvPr>
            <p:ph type="sldNum" sz="quarter" idx="12"/>
          </p:nvPr>
        </p:nvSpPr>
        <p:spPr/>
        <p:txBody>
          <a:body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5497796"/>
      </p:ext>
    </p:extLst>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sson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466A267-340D-4565-824F-1BC299F7954E}"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7" name="Text Placeholder 6"/>
          <p:cNvSpPr>
            <a:spLocks noGrp="1"/>
          </p:cNvSpPr>
          <p:nvPr>
            <p:ph type="body" sz="quarter" idx="13"/>
          </p:nvPr>
        </p:nvSpPr>
        <p:spPr>
          <a:xfrm>
            <a:off x="3733800" y="4191000"/>
            <a:ext cx="4873752" cy="1673352"/>
          </a:xfrm>
        </p:spPr>
        <p:txBody>
          <a:bodyPr/>
          <a:lstStyle>
            <a:lvl1pPr marL="0" indent="0">
              <a:buNone/>
              <a:defRPr sz="4000">
                <a:solidFill>
                  <a:schemeClr val="bg1">
                    <a:lumMod val="95000"/>
                  </a:schemeClr>
                </a:solidFill>
                <a:effectLst>
                  <a:outerShdw blurRad="38100" dist="38100" dir="2700000" algn="tl">
                    <a:srgbClr val="000000">
                      <a:alpha val="43137"/>
                    </a:srgbClr>
                  </a:outerShdw>
                </a:effectLst>
                <a:latin typeface="Segoe UI Semibold" pitchFamily="34" charset="0"/>
              </a:defRPr>
            </a:lvl1pPr>
          </a:lstStyle>
          <a:p>
            <a:pPr lvl="0"/>
            <a:r>
              <a:rPr lang="en-US" smtClean="0"/>
              <a:t>Click to edit Master text styles</a:t>
            </a:r>
          </a:p>
        </p:txBody>
      </p:sp>
      <p:sp>
        <p:nvSpPr>
          <p:cNvPr id="10" name="Text Placeholder 9"/>
          <p:cNvSpPr>
            <a:spLocks noGrp="1"/>
          </p:cNvSpPr>
          <p:nvPr>
            <p:ph type="body" sz="quarter" idx="14"/>
          </p:nvPr>
        </p:nvSpPr>
        <p:spPr>
          <a:xfrm>
            <a:off x="228600" y="3200400"/>
            <a:ext cx="3429000" cy="585216"/>
          </a:xfrm>
        </p:spPr>
        <p:txBody>
          <a:bodyPr/>
          <a:lstStyle>
            <a:lvl1pPr marL="0" indent="0">
              <a:buNone/>
              <a:defRPr>
                <a:solidFill>
                  <a:schemeClr val="bg1">
                    <a:lumMod val="50000"/>
                  </a:schemeClr>
                </a:solidFill>
                <a:latin typeface="Segoe UI Semibold"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3818697621"/>
      </p:ext>
    </p:extLst>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o and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524000" y="990600"/>
            <a:ext cx="5943600" cy="446227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819132E4-9321-4C3F-8EDA-492A133C6E3F}"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1524000" y="5638800"/>
            <a:ext cx="5943600" cy="533400"/>
          </a:xfr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bg1">
                    <a:lumMod val="50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en-US" dirty="0" smtClean="0"/>
          </a:p>
        </p:txBody>
      </p:sp>
    </p:spTree>
    <p:extLst>
      <p:ext uri="{BB962C8B-B14F-4D97-AF65-F5344CB8AC3E}">
        <p14:creationId xmlns:p14="http://schemas.microsoft.com/office/powerpoint/2010/main" val="3617081539"/>
      </p:ext>
    </p:extLst>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rt and text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20CED03-44A1-4D60-90FF-EC32E8333887}"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51816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1451864800"/>
      </p:ext>
    </p:extLst>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rt and text, li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DBF2ADF6-0171-4288-8466-83074FB1685B}"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14478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8"/>
          <p:cNvSpPr>
            <a:spLocks noGrp="1"/>
          </p:cNvSpPr>
          <p:nvPr>
            <p:ph type="body" sz="quarter" idx="15"/>
          </p:nvPr>
        </p:nvSpPr>
        <p:spPr>
          <a:xfrm>
            <a:off x="6248400" y="2647334"/>
            <a:ext cx="2667000" cy="3524865"/>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Tree>
    <p:extLst>
      <p:ext uri="{BB962C8B-B14F-4D97-AF65-F5344CB8AC3E}">
        <p14:creationId xmlns:p14="http://schemas.microsoft.com/office/powerpoint/2010/main" val="4213350281"/>
      </p:ext>
    </p:extLst>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rt and text, callou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5705856" cy="4279392"/>
          </a:xfrm>
        </p:spPr>
        <p:txBody>
          <a:bodyPr/>
          <a:lstStyle>
            <a:lvl1pPr>
              <a:defRPr>
                <a:solidFill>
                  <a:schemeClr val="tx1">
                    <a:lumMod val="85000"/>
                    <a:lumOff val="15000"/>
                  </a:schemeClr>
                </a:solidFill>
                <a:latin typeface="Segoe UI" pitchFamily="34" charset="0"/>
                <a:ea typeface="Segoe UI" pitchFamily="34" charset="0"/>
                <a:cs typeface="Segoe UI" pitchFamily="34" charset="0"/>
              </a:defRPr>
            </a:lvl1pPr>
            <a:lvl2pPr>
              <a:defRPr>
                <a:solidFill>
                  <a:schemeClr val="tx1">
                    <a:lumMod val="85000"/>
                    <a:lumOff val="15000"/>
                  </a:schemeClr>
                </a:solidFill>
                <a:latin typeface="Segoe UI" pitchFamily="34" charset="0"/>
                <a:ea typeface="Segoe UI" pitchFamily="34" charset="0"/>
                <a:cs typeface="Segoe UI" pitchFamily="34" charset="0"/>
              </a:defRPr>
            </a:lvl2pPr>
            <a:lvl3pPr>
              <a:defRPr>
                <a:solidFill>
                  <a:schemeClr val="tx1">
                    <a:lumMod val="85000"/>
                    <a:lumOff val="15000"/>
                  </a:schemeClr>
                </a:solidFill>
                <a:latin typeface="Segoe UI" pitchFamily="34" charset="0"/>
                <a:ea typeface="Segoe UI" pitchFamily="34" charset="0"/>
                <a:cs typeface="Segoe UI" pitchFamily="34" charset="0"/>
              </a:defRPr>
            </a:lvl3pPr>
            <a:lvl4pPr>
              <a:defRPr>
                <a:solidFill>
                  <a:schemeClr val="tx1">
                    <a:lumMod val="85000"/>
                    <a:lumOff val="15000"/>
                  </a:schemeClr>
                </a:solidFill>
                <a:latin typeface="Segoe UI" pitchFamily="34" charset="0"/>
                <a:ea typeface="Segoe UI" pitchFamily="34" charset="0"/>
                <a:cs typeface="Segoe UI" pitchFamily="34" charset="0"/>
              </a:defRPr>
            </a:lvl4pPr>
            <a:lvl5pPr>
              <a:defRPr>
                <a:solidFill>
                  <a:schemeClr val="tx1">
                    <a:lumMod val="85000"/>
                    <a:lumOff val="15000"/>
                  </a:schemeClr>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E64513AF-691D-4F28-AEB9-43A7D4E6968A}"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8" name="Text Placeholder 7"/>
          <p:cNvSpPr>
            <a:spLocks noGrp="1"/>
          </p:cNvSpPr>
          <p:nvPr>
            <p:ph type="body" sz="quarter" idx="13"/>
          </p:nvPr>
        </p:nvSpPr>
        <p:spPr>
          <a:xfrm>
            <a:off x="304800" y="5638800"/>
            <a:ext cx="5715000" cy="533400"/>
          </a:xfrm>
        </p:spPr>
        <p:txBody>
          <a:bodyPr>
            <a:noAutofit/>
          </a:bodyPr>
          <a:lstStyle>
            <a:lvl1pPr marL="0" indent="0">
              <a:buNone/>
              <a:defRPr sz="1800">
                <a:solidFill>
                  <a:schemeClr val="accent6">
                    <a:lumMod val="75000"/>
                  </a:schemeClr>
                </a:solidFill>
                <a:latin typeface="Segoe UI" pitchFamily="34" charset="0"/>
                <a:ea typeface="Segoe UI" pitchFamily="34" charset="0"/>
                <a:cs typeface="Segoe UI" pitchFamily="34" charset="0"/>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smtClean="0"/>
              <a:t>Click to edit Master text styles</a:t>
            </a:r>
          </a:p>
        </p:txBody>
      </p:sp>
      <p:sp>
        <p:nvSpPr>
          <p:cNvPr id="9" name="Text Placeholder 8"/>
          <p:cNvSpPr>
            <a:spLocks noGrp="1"/>
          </p:cNvSpPr>
          <p:nvPr>
            <p:ph type="body" sz="quarter" idx="14"/>
          </p:nvPr>
        </p:nvSpPr>
        <p:spPr>
          <a:xfrm>
            <a:off x="6248400" y="990600"/>
            <a:ext cx="2667000" cy="914400"/>
          </a:xfrm>
        </p:spPr>
        <p:txBody>
          <a:bodyPr>
            <a:normAutofit/>
          </a:bodyPr>
          <a:lstStyle>
            <a:lvl1pPr marL="0" indent="0">
              <a:buClr>
                <a:schemeClr val="accent6"/>
              </a:buClr>
              <a:buFont typeface="Arial" pitchFamily="34" charset="0"/>
              <a:buNone/>
              <a:defRPr sz="1800">
                <a:latin typeface="Segoe UI" pitchFamily="34" charset="0"/>
                <a:ea typeface="Segoe UI" pitchFamily="34" charset="0"/>
                <a:cs typeface="Segoe UI" pitchFamily="34" charset="0"/>
              </a:defRPr>
            </a:lvl1pPr>
            <a:lvl2pPr>
              <a:defRPr sz="1800">
                <a:latin typeface="Segoe UI" pitchFamily="34" charset="0"/>
                <a:ea typeface="Segoe UI" pitchFamily="34" charset="0"/>
                <a:cs typeface="Segoe UI" pitchFamily="34" charset="0"/>
              </a:defRPr>
            </a:lvl2pPr>
            <a:lvl3pP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text styles</a:t>
            </a:r>
          </a:p>
        </p:txBody>
      </p:sp>
      <p:sp>
        <p:nvSpPr>
          <p:cNvPr id="10" name="Text Placeholder 9"/>
          <p:cNvSpPr>
            <a:spLocks noGrp="1"/>
          </p:cNvSpPr>
          <p:nvPr>
            <p:ph type="body" sz="quarter" idx="15"/>
          </p:nvPr>
        </p:nvSpPr>
        <p:spPr>
          <a:xfrm>
            <a:off x="6248400" y="2057400"/>
            <a:ext cx="2667000" cy="4114800"/>
          </a:xfrm>
        </p:spPr>
        <p:txBody>
          <a:bodyPr>
            <a:normAutofit/>
          </a:bodyPr>
          <a:lstStyle>
            <a:lvl1pPr marL="228600" indent="0">
              <a:spcAft>
                <a:spcPts val="300"/>
              </a:spcAft>
              <a:buClr>
                <a:schemeClr val="accent6"/>
              </a:buClr>
              <a:buFont typeface="Arial" pitchFamily="34" charset="0"/>
              <a:buNone/>
              <a:defRPr sz="1600">
                <a:latin typeface="Segoe UI" pitchFamily="34" charset="0"/>
                <a:ea typeface="Segoe UI" pitchFamily="34" charset="0"/>
                <a:cs typeface="Segoe UI" pitchFamily="34" charset="0"/>
              </a:defRPr>
            </a:lvl1pPr>
            <a:lvl2pPr marL="457200" indent="0">
              <a:buClr>
                <a:schemeClr val="accent6"/>
              </a:buClr>
              <a:buFont typeface="Arial" pitchFamily="34" charset="0"/>
              <a:buNone/>
              <a:defRPr sz="1600"/>
            </a:lvl2pPr>
            <a:lvl3pPr marL="914400" indent="0">
              <a:buClr>
                <a:schemeClr val="accent6"/>
              </a:buClr>
              <a:buFont typeface="Arial" pitchFamily="34" charset="0"/>
              <a:buNone/>
              <a:defRPr sz="1600"/>
            </a:lvl3pPr>
            <a:lvl4pPr marL="1371600" indent="0">
              <a:buClr>
                <a:schemeClr val="accent6"/>
              </a:buClr>
              <a:buFont typeface="Arial" pitchFamily="34" charset="0"/>
              <a:buNone/>
              <a:defRPr sz="1600"/>
            </a:lvl4pPr>
            <a:lvl5pPr marL="1828800" indent="0">
              <a:buClr>
                <a:schemeClr val="accent6"/>
              </a:buClr>
              <a:buFont typeface="Arial" pitchFamily="34" charset="0"/>
              <a:buNone/>
              <a:defRPr sz="1600"/>
            </a:lvl5pPr>
          </a:lstStyle>
          <a:p>
            <a:pPr lvl="0"/>
            <a:r>
              <a:rPr lang="en-US" smtClean="0"/>
              <a:t>Click to edit Master text styles</a:t>
            </a:r>
          </a:p>
        </p:txBody>
      </p:sp>
    </p:spTree>
    <p:extLst>
      <p:ext uri="{BB962C8B-B14F-4D97-AF65-F5344CB8AC3E}">
        <p14:creationId xmlns:p14="http://schemas.microsoft.com/office/powerpoint/2010/main" val="656147605"/>
      </p:ext>
    </p:extLst>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077200" cy="609600"/>
          </a:xfrm>
        </p:spPr>
        <p:txBody>
          <a:bodyPr>
            <a:normAutofit/>
          </a:bodyPr>
          <a:lstStyle>
            <a:lvl1pPr>
              <a:defRPr sz="3200">
                <a:solidFill>
                  <a:schemeClr val="tx1">
                    <a:lumMod val="50000"/>
                    <a:lumOff val="50000"/>
                  </a:schemeClr>
                </a:solidFill>
                <a:latin typeface="Segoe Light"/>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4969AF7C-3CC2-42C8-B9E5-EDDDCE08990D}" type="datetime1">
              <a:rPr lang="en-US" smtClean="0"/>
              <a:t>12/2/2011</a:t>
            </a:fld>
            <a:endParaRPr lang="en-US"/>
          </a:p>
        </p:txBody>
      </p:sp>
      <p:sp>
        <p:nvSpPr>
          <p:cNvPr id="5" name="Footer Placeholder 4"/>
          <p:cNvSpPr>
            <a:spLocks noGrp="1"/>
          </p:cNvSpPr>
          <p:nvPr>
            <p:ph type="ftr" sz="quarter" idx="11"/>
          </p:nvPr>
        </p:nvSpPr>
        <p:spPr/>
        <p:txBody>
          <a:bodyPr/>
          <a:lstStyle/>
          <a:p>
            <a:r>
              <a:rPr lang="en-US" smtClean="0"/>
              <a:t>[Course title]</a:t>
            </a:r>
            <a:endParaRPr lang="en-US"/>
          </a:p>
        </p:txBody>
      </p:sp>
      <p:sp>
        <p:nvSpPr>
          <p:cNvPr id="6" name="Slide Number Placeholder 5"/>
          <p:cNvSpPr>
            <a:spLocks noGrp="1"/>
          </p:cNvSpPr>
          <p:nvPr>
            <p:ph type="sldNum" sz="quarter" idx="12"/>
          </p:nvPr>
        </p:nvSpPr>
        <p:spPr/>
        <p:txBody>
          <a:bodyPr/>
          <a:lstStyle/>
          <a:p>
            <a:fld id="{D736C25D-E660-4766-A9D8-2DB735710ABD}" type="slidenum">
              <a:rPr lang="en-US" smtClean="0"/>
              <a:t>‹#›</a:t>
            </a:fld>
            <a:endParaRPr lang="en-US"/>
          </a:p>
        </p:txBody>
      </p:sp>
      <p:sp>
        <p:nvSpPr>
          <p:cNvPr id="9" name="Text Placeholder 8"/>
          <p:cNvSpPr>
            <a:spLocks noGrp="1"/>
          </p:cNvSpPr>
          <p:nvPr>
            <p:ph type="body" sz="quarter" idx="14"/>
          </p:nvPr>
        </p:nvSpPr>
        <p:spPr>
          <a:xfrm>
            <a:off x="533400" y="990600"/>
            <a:ext cx="8153400" cy="5029200"/>
          </a:xfrm>
        </p:spPr>
        <p:txBody>
          <a:bodyPr>
            <a:normAutofit/>
          </a:bodyPr>
          <a:lstStyle>
            <a:lvl1pPr marL="342900" indent="-342900">
              <a:buClr>
                <a:schemeClr val="accent6"/>
              </a:buClr>
              <a:buFont typeface="Arial" pitchFamily="34" charset="0"/>
              <a:buChar char="•"/>
              <a:defRPr sz="2400">
                <a:latin typeface="Segoe UI" pitchFamily="34" charset="0"/>
                <a:ea typeface="Segoe UI" pitchFamily="34" charset="0"/>
                <a:cs typeface="Segoe UI" pitchFamily="34" charset="0"/>
              </a:defRPr>
            </a:lvl1pPr>
            <a:lvl2pPr marL="742950" indent="-285750">
              <a:buClr>
                <a:schemeClr val="accent6"/>
              </a:buClr>
              <a:buFont typeface="Arial" pitchFamily="34" charset="0"/>
              <a:buChar char="•"/>
              <a:defRPr sz="2000">
                <a:latin typeface="Segoe UI" pitchFamily="34" charset="0"/>
                <a:ea typeface="Segoe UI" pitchFamily="34" charset="0"/>
                <a:cs typeface="Segoe UI" pitchFamily="34" charset="0"/>
              </a:defRPr>
            </a:lvl2pPr>
            <a:lvl3pPr marL="1143000" indent="-228600">
              <a:spcBef>
                <a:spcPts val="600"/>
              </a:spcBef>
              <a:buClr>
                <a:schemeClr val="accent6"/>
              </a:buClr>
              <a:buFont typeface="Arial" pitchFamily="34" charset="0"/>
              <a:buChar char="•"/>
              <a:defRPr sz="1800">
                <a:latin typeface="Segoe UI" pitchFamily="34" charset="0"/>
                <a:ea typeface="Segoe UI" pitchFamily="34" charset="0"/>
                <a:cs typeface="Segoe UI" pitchFamily="34" charset="0"/>
              </a:defRPr>
            </a:lvl3pPr>
            <a:lvl4pPr>
              <a:defRPr sz="1800">
                <a:latin typeface="Segoe UI" pitchFamily="34" charset="0"/>
                <a:ea typeface="Segoe UI" pitchFamily="34" charset="0"/>
                <a:cs typeface="Segoe UI" pitchFamily="34" charset="0"/>
              </a:defRPr>
            </a:lvl4pPr>
            <a:lvl5pPr>
              <a:defRPr sz="1800">
                <a:latin typeface="Segoe UI" pitchFamily="34" charset="0"/>
                <a:ea typeface="Segoe UI" pitchFamily="34" charset="0"/>
                <a:cs typeface="Segoe UI" pitchFamily="34" charset="0"/>
              </a:defRPr>
            </a:lvl5pPr>
          </a:lstStyle>
          <a:p>
            <a:pPr lvl="0"/>
            <a:r>
              <a:rPr lang="en-US" dirty="0" smtClean="0"/>
              <a:t>Click to edit Master </a:t>
            </a:r>
            <a:r>
              <a:rPr lang="en-US" smtClean="0"/>
              <a:t>text styles</a:t>
            </a:r>
          </a:p>
          <a:p>
            <a:pPr lvl="1"/>
            <a:r>
              <a:rPr lang="en-US" smtClean="0"/>
              <a:t>Ffff</a:t>
            </a:r>
          </a:p>
          <a:p>
            <a:pPr lvl="2"/>
            <a:r>
              <a:rPr lang="en-US" smtClean="0"/>
              <a:t>ffff</a:t>
            </a:r>
          </a:p>
        </p:txBody>
      </p:sp>
    </p:spTree>
    <p:extLst>
      <p:ext uri="{BB962C8B-B14F-4D97-AF65-F5344CB8AC3E}">
        <p14:creationId xmlns:p14="http://schemas.microsoft.com/office/powerpoint/2010/main" val="1202230150"/>
      </p:ext>
    </p:extLst>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ea typeface="Segoe UI" pitchFamily="34" charset="0"/>
                <a:cs typeface="Segoe UI" pitchFamily="34" charset="0"/>
              </a:defRPr>
            </a:lvl1pPr>
          </a:lstStyle>
          <a:p>
            <a:fld id="{0B07184E-E8FC-455F-93DF-B19AA5D91C80}" type="datetime1">
              <a:rPr lang="en-US" smtClean="0"/>
              <a:t>12/2/2011</a:t>
            </a:fld>
            <a:endParaRPr lang="en-US"/>
          </a:p>
        </p:txBody>
      </p:sp>
      <p:sp>
        <p:nvSpPr>
          <p:cNvPr id="5" name="Footer Placeholder 4"/>
          <p:cNvSpPr>
            <a:spLocks noGrp="1"/>
          </p:cNvSpPr>
          <p:nvPr>
            <p:ph type="ftr" sz="quarter" idx="3"/>
          </p:nvPr>
        </p:nvSpPr>
        <p:spPr>
          <a:xfrm>
            <a:off x="2590800" y="6356350"/>
            <a:ext cx="3962400" cy="365125"/>
          </a:xfrm>
          <a:prstGeom prst="rect">
            <a:avLst/>
          </a:prstGeom>
        </p:spPr>
        <p:txBody>
          <a:bodyPr vert="horz" lIns="91440" tIns="45720" rIns="91440" bIns="45720" rtlCol="0" anchor="ctr"/>
          <a:lstStyle>
            <a:lvl1pPr algn="ctr" defTabSz="914400">
              <a:buNone/>
              <a:defRPr sz="1200">
                <a:solidFill>
                  <a:schemeClr val="tx1">
                    <a:tint val="75000"/>
                  </a:schemeClr>
                </a:solidFill>
                <a:latin typeface="Segoe UI" pitchFamily="34" charset="0"/>
                <a:ea typeface="Segoe UI" pitchFamily="34" charset="0"/>
                <a:cs typeface="Segoe UI" pitchFamily="34" charset="0"/>
              </a:defRPr>
            </a:lvl1pPr>
          </a:lstStyle>
          <a:p>
            <a:r>
              <a:rPr lang="ru-RU" dirty="0" smtClean="0">
                <a:latin typeface="Segoe UI"/>
                <a:cs typeface="Segoe UI"/>
              </a:rPr>
              <a:t>Планирование платежей и сбережений</a:t>
            </a:r>
            <a:endParaRPr lang="ru-RU" dirty="0">
              <a:latin typeface="Segoe UI"/>
              <a:cs typeface="Segoe U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736C25D-E660-4766-A9D8-2DB735710ABD}" type="slidenum">
              <a:rPr lang="en-US" smtClean="0"/>
              <a:pPr/>
              <a:t>‹#›</a:t>
            </a:fld>
            <a:endParaRPr lang="en-US"/>
          </a:p>
        </p:txBody>
      </p:sp>
    </p:spTree>
    <p:extLst>
      <p:ext uri="{BB962C8B-B14F-4D97-AF65-F5344CB8AC3E}">
        <p14:creationId xmlns:p14="http://schemas.microsoft.com/office/powerpoint/2010/main" val="3059656857"/>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0" r:id="rId3"/>
    <p:sldLayoutId id="2147483651" r:id="rId4"/>
    <p:sldLayoutId id="2147483658" r:id="rId5"/>
    <p:sldLayoutId id="2147483661" r:id="rId6"/>
    <p:sldLayoutId id="2147483668" r:id="rId7"/>
    <p:sldLayoutId id="2147483662" r:id="rId8"/>
    <p:sldLayoutId id="2147483667" r:id="rId9"/>
    <p:sldLayoutId id="2147483659" r:id="rId10"/>
    <p:sldLayoutId id="2147483664" r:id="rId11"/>
    <p:sldLayoutId id="2147483665" r:id="rId12"/>
    <p:sldLayoutId id="2147483666" r:id="rId13"/>
    <p:sldLayoutId id="2147483652" r:id="rId14"/>
    <p:sldLayoutId id="2147483656" r:id="rId15"/>
    <p:sldLayoutId id="2147483657" r:id="rId16"/>
    <p:sldLayoutId id="2147483650" r:id="rId17"/>
  </p:sldLayoutIdLst>
  <p:transition spd="slow">
    <p:wipe dir="d"/>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Segoe UI" pitchFamily="34" charset="0"/>
                <a:ea typeface="Segoe UI" pitchFamily="34" charset="0"/>
                <a:cs typeface="Segoe UI" pitchFamily="34" charset="0"/>
              </a:defRPr>
            </a:lvl1pPr>
          </a:lstStyle>
          <a:p>
            <a:fld id="{12EAE667-FAD3-4230-9021-C83A30C83495}" type="datetime1">
              <a:rPr lang="en-US" smtClean="0">
                <a:solidFill>
                  <a:prstClr val="black">
                    <a:tint val="75000"/>
                  </a:prstClr>
                </a:solidFill>
              </a:rPr>
              <a:t>12/2/2011</a:t>
            </a:fld>
            <a:endParaRPr lang="en-US">
              <a:solidFill>
                <a:prstClr val="black">
                  <a:tint val="75000"/>
                </a:prstClr>
              </a:solidFill>
            </a:endParaRPr>
          </a:p>
        </p:txBody>
      </p:sp>
      <p:sp>
        <p:nvSpPr>
          <p:cNvPr id="5" name="Footer Placeholder 4"/>
          <p:cNvSpPr>
            <a:spLocks noGrp="1"/>
          </p:cNvSpPr>
          <p:nvPr>
            <p:ph type="ftr" sz="quarter" idx="3"/>
          </p:nvPr>
        </p:nvSpPr>
        <p:spPr>
          <a:xfrm>
            <a:off x="2590800" y="6356350"/>
            <a:ext cx="3962400" cy="365125"/>
          </a:xfrm>
          <a:prstGeom prst="rect">
            <a:avLst/>
          </a:prstGeom>
        </p:spPr>
        <p:txBody>
          <a:bodyPr vert="horz" lIns="91440" tIns="45720" rIns="91440" bIns="45720" rtlCol="0" anchor="ctr"/>
          <a:lstStyle>
            <a:lvl1pPr algn="ctr">
              <a:defRPr sz="1200">
                <a:solidFill>
                  <a:schemeClr val="tx1">
                    <a:tint val="75000"/>
                  </a:schemeClr>
                </a:solidFill>
                <a:latin typeface="Segoe UI" pitchFamily="34" charset="0"/>
                <a:ea typeface="Segoe UI" pitchFamily="34" charset="0"/>
                <a:cs typeface="Segoe UI" pitchFamily="34" charset="0"/>
              </a:defRPr>
            </a:lvl1pPr>
          </a:lstStyle>
          <a:p>
            <a:r>
              <a:rPr lang="en-US" smtClean="0"/>
              <a:t>[Course title]</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Segoe UI" pitchFamily="34" charset="0"/>
                <a:ea typeface="Segoe UI" pitchFamily="34" charset="0"/>
                <a:cs typeface="Segoe UI" pitchFamily="34" charset="0"/>
              </a:defRPr>
            </a:lvl1pPr>
          </a:lstStyle>
          <a:p>
            <a:fld id="{D736C25D-E660-4766-A9D8-2DB735710A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199217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ransition spd="slow">
    <p:wipe dir="d"/>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urceforge.net/projects/stamp-addin/files/Latest%20Version/"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video" Target="../media/media4.wmv"/><Relationship Id="rId18" Type="http://schemas.openxmlformats.org/officeDocument/2006/relationships/tags" Target="../tags/tag150.xml"/><Relationship Id="rId26" Type="http://schemas.openxmlformats.org/officeDocument/2006/relationships/tags" Target="../tags/tag158.xml"/><Relationship Id="rId3" Type="http://schemas.openxmlformats.org/officeDocument/2006/relationships/tags" Target="../tags/tag137.xml"/><Relationship Id="rId21" Type="http://schemas.openxmlformats.org/officeDocument/2006/relationships/tags" Target="../tags/tag153.xml"/><Relationship Id="rId7" Type="http://schemas.openxmlformats.org/officeDocument/2006/relationships/tags" Target="../tags/tag141.xml"/><Relationship Id="rId12" Type="http://schemas.microsoft.com/office/2007/relationships/media" Target="../media/media4.wmv"/><Relationship Id="rId17" Type="http://schemas.openxmlformats.org/officeDocument/2006/relationships/tags" Target="../tags/tag149.xml"/><Relationship Id="rId25" Type="http://schemas.openxmlformats.org/officeDocument/2006/relationships/tags" Target="../tags/tag157.xml"/><Relationship Id="rId2" Type="http://schemas.openxmlformats.org/officeDocument/2006/relationships/tags" Target="../tags/tag136.xml"/><Relationship Id="rId16" Type="http://schemas.openxmlformats.org/officeDocument/2006/relationships/tags" Target="../tags/tag148.xml"/><Relationship Id="rId20" Type="http://schemas.openxmlformats.org/officeDocument/2006/relationships/tags" Target="../tags/tag152.xml"/><Relationship Id="rId29" Type="http://schemas.openxmlformats.org/officeDocument/2006/relationships/slideLayout" Target="../slideLayouts/slideLayout5.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24" Type="http://schemas.openxmlformats.org/officeDocument/2006/relationships/tags" Target="../tags/tag156.xml"/><Relationship Id="rId5" Type="http://schemas.openxmlformats.org/officeDocument/2006/relationships/tags" Target="../tags/tag139.xml"/><Relationship Id="rId15" Type="http://schemas.openxmlformats.org/officeDocument/2006/relationships/tags" Target="../tags/tag147.xml"/><Relationship Id="rId23" Type="http://schemas.openxmlformats.org/officeDocument/2006/relationships/tags" Target="../tags/tag155.xml"/><Relationship Id="rId28" Type="http://schemas.openxmlformats.org/officeDocument/2006/relationships/tags" Target="../tags/tag160.xml"/><Relationship Id="rId10" Type="http://schemas.openxmlformats.org/officeDocument/2006/relationships/tags" Target="../tags/tag144.xml"/><Relationship Id="rId19" Type="http://schemas.openxmlformats.org/officeDocument/2006/relationships/tags" Target="../tags/tag151.xml"/><Relationship Id="rId31" Type="http://schemas.openxmlformats.org/officeDocument/2006/relationships/image" Target="../media/image9.png"/><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6.xml"/><Relationship Id="rId22" Type="http://schemas.openxmlformats.org/officeDocument/2006/relationships/tags" Target="../tags/tag154.xml"/><Relationship Id="rId27" Type="http://schemas.openxmlformats.org/officeDocument/2006/relationships/tags" Target="../tags/tag159.xml"/><Relationship Id="rId30"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68.xml"/><Relationship Id="rId13" Type="http://schemas.openxmlformats.org/officeDocument/2006/relationships/tags" Target="../tags/tag173.xml"/><Relationship Id="rId18" Type="http://schemas.openxmlformats.org/officeDocument/2006/relationships/tags" Target="../tags/tag176.xml"/><Relationship Id="rId26" Type="http://schemas.openxmlformats.org/officeDocument/2006/relationships/tags" Target="../tags/tag184.xml"/><Relationship Id="rId3" Type="http://schemas.openxmlformats.org/officeDocument/2006/relationships/tags" Target="../tags/tag163.xml"/><Relationship Id="rId21" Type="http://schemas.openxmlformats.org/officeDocument/2006/relationships/tags" Target="../tags/tag179.xml"/><Relationship Id="rId7" Type="http://schemas.openxmlformats.org/officeDocument/2006/relationships/tags" Target="../tags/tag167.xml"/><Relationship Id="rId12" Type="http://schemas.openxmlformats.org/officeDocument/2006/relationships/tags" Target="../tags/tag172.xml"/><Relationship Id="rId17" Type="http://schemas.openxmlformats.org/officeDocument/2006/relationships/tags" Target="../tags/tag175.xml"/><Relationship Id="rId25" Type="http://schemas.openxmlformats.org/officeDocument/2006/relationships/tags" Target="../tags/tag183.xml"/><Relationship Id="rId33" Type="http://schemas.openxmlformats.org/officeDocument/2006/relationships/image" Target="../media/image10.png"/><Relationship Id="rId2" Type="http://schemas.openxmlformats.org/officeDocument/2006/relationships/tags" Target="../tags/tag162.xml"/><Relationship Id="rId16" Type="http://schemas.openxmlformats.org/officeDocument/2006/relationships/tags" Target="../tags/tag174.xml"/><Relationship Id="rId20" Type="http://schemas.openxmlformats.org/officeDocument/2006/relationships/tags" Target="../tags/tag178.xml"/><Relationship Id="rId29" Type="http://schemas.openxmlformats.org/officeDocument/2006/relationships/tags" Target="../tags/tag187.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tags" Target="../tags/tag171.xml"/><Relationship Id="rId24" Type="http://schemas.openxmlformats.org/officeDocument/2006/relationships/tags" Target="../tags/tag182.xml"/><Relationship Id="rId32" Type="http://schemas.openxmlformats.org/officeDocument/2006/relationships/notesSlide" Target="../notesSlides/notesSlide11.xml"/><Relationship Id="rId5" Type="http://schemas.openxmlformats.org/officeDocument/2006/relationships/tags" Target="../tags/tag165.xml"/><Relationship Id="rId15" Type="http://schemas.openxmlformats.org/officeDocument/2006/relationships/video" Target="../media/media5.wmv"/><Relationship Id="rId23" Type="http://schemas.openxmlformats.org/officeDocument/2006/relationships/tags" Target="../tags/tag181.xml"/><Relationship Id="rId28" Type="http://schemas.openxmlformats.org/officeDocument/2006/relationships/tags" Target="../tags/tag186.xml"/><Relationship Id="rId10" Type="http://schemas.openxmlformats.org/officeDocument/2006/relationships/tags" Target="../tags/tag170.xml"/><Relationship Id="rId19" Type="http://schemas.openxmlformats.org/officeDocument/2006/relationships/tags" Target="../tags/tag177.xml"/><Relationship Id="rId31" Type="http://schemas.openxmlformats.org/officeDocument/2006/relationships/slideLayout" Target="../slideLayouts/slideLayout5.xml"/><Relationship Id="rId4" Type="http://schemas.openxmlformats.org/officeDocument/2006/relationships/tags" Target="../tags/tag164.xml"/><Relationship Id="rId9" Type="http://schemas.openxmlformats.org/officeDocument/2006/relationships/tags" Target="../tags/tag169.xml"/><Relationship Id="rId14" Type="http://schemas.microsoft.com/office/2007/relationships/media" Target="../media/media5.wmv"/><Relationship Id="rId22" Type="http://schemas.openxmlformats.org/officeDocument/2006/relationships/tags" Target="../tags/tag180.xml"/><Relationship Id="rId27" Type="http://schemas.openxmlformats.org/officeDocument/2006/relationships/tags" Target="../tags/tag185.xml"/><Relationship Id="rId30" Type="http://schemas.openxmlformats.org/officeDocument/2006/relationships/tags" Target="../tags/tag188.xml"/></Relationships>
</file>

<file path=ppt/slides/_rels/slide12.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tags" Target="../tags/tag206.xml"/><Relationship Id="rId26" Type="http://schemas.openxmlformats.org/officeDocument/2006/relationships/tags" Target="../tags/tag212.xml"/><Relationship Id="rId39" Type="http://schemas.openxmlformats.org/officeDocument/2006/relationships/tags" Target="../tags/tag225.xml"/><Relationship Id="rId3" Type="http://schemas.openxmlformats.org/officeDocument/2006/relationships/tags" Target="../tags/tag191.xml"/><Relationship Id="rId21" Type="http://schemas.openxmlformats.org/officeDocument/2006/relationships/video" Target="../media/media6.wmv"/><Relationship Id="rId34" Type="http://schemas.openxmlformats.org/officeDocument/2006/relationships/tags" Target="../tags/tag220.xml"/><Relationship Id="rId42" Type="http://schemas.openxmlformats.org/officeDocument/2006/relationships/tags" Target="../tags/tag228.xml"/><Relationship Id="rId47" Type="http://schemas.openxmlformats.org/officeDocument/2006/relationships/image" Target="../media/image11.png"/><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tags" Target="../tags/tag205.xml"/><Relationship Id="rId25" Type="http://schemas.openxmlformats.org/officeDocument/2006/relationships/tags" Target="../tags/tag211.xml"/><Relationship Id="rId33" Type="http://schemas.openxmlformats.org/officeDocument/2006/relationships/tags" Target="../tags/tag219.xml"/><Relationship Id="rId38" Type="http://schemas.openxmlformats.org/officeDocument/2006/relationships/tags" Target="../tags/tag224.xml"/><Relationship Id="rId46" Type="http://schemas.openxmlformats.org/officeDocument/2006/relationships/notesSlide" Target="../notesSlides/notesSlide12.xml"/><Relationship Id="rId2" Type="http://schemas.openxmlformats.org/officeDocument/2006/relationships/tags" Target="../tags/tag190.xml"/><Relationship Id="rId16" Type="http://schemas.openxmlformats.org/officeDocument/2006/relationships/tags" Target="../tags/tag204.xml"/><Relationship Id="rId20" Type="http://schemas.microsoft.com/office/2007/relationships/media" Target="../media/media6.wmv"/><Relationship Id="rId29" Type="http://schemas.openxmlformats.org/officeDocument/2006/relationships/tags" Target="../tags/tag215.xml"/><Relationship Id="rId41" Type="http://schemas.openxmlformats.org/officeDocument/2006/relationships/tags" Target="../tags/tag227.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tags" Target="../tags/tag199.xml"/><Relationship Id="rId24" Type="http://schemas.openxmlformats.org/officeDocument/2006/relationships/tags" Target="../tags/tag210.xml"/><Relationship Id="rId32" Type="http://schemas.openxmlformats.org/officeDocument/2006/relationships/tags" Target="../tags/tag218.xml"/><Relationship Id="rId37" Type="http://schemas.openxmlformats.org/officeDocument/2006/relationships/tags" Target="../tags/tag223.xml"/><Relationship Id="rId40" Type="http://schemas.openxmlformats.org/officeDocument/2006/relationships/tags" Target="../tags/tag226.xml"/><Relationship Id="rId45" Type="http://schemas.openxmlformats.org/officeDocument/2006/relationships/slideLayout" Target="../slideLayouts/slideLayout5.xml"/><Relationship Id="rId5" Type="http://schemas.openxmlformats.org/officeDocument/2006/relationships/tags" Target="../tags/tag193.xml"/><Relationship Id="rId15" Type="http://schemas.openxmlformats.org/officeDocument/2006/relationships/tags" Target="../tags/tag203.xml"/><Relationship Id="rId23" Type="http://schemas.openxmlformats.org/officeDocument/2006/relationships/tags" Target="../tags/tag209.xml"/><Relationship Id="rId28" Type="http://schemas.openxmlformats.org/officeDocument/2006/relationships/tags" Target="../tags/tag214.xml"/><Relationship Id="rId36" Type="http://schemas.openxmlformats.org/officeDocument/2006/relationships/tags" Target="../tags/tag222.xml"/><Relationship Id="rId10" Type="http://schemas.openxmlformats.org/officeDocument/2006/relationships/tags" Target="../tags/tag198.xml"/><Relationship Id="rId19" Type="http://schemas.openxmlformats.org/officeDocument/2006/relationships/tags" Target="../tags/tag207.xml"/><Relationship Id="rId31" Type="http://schemas.openxmlformats.org/officeDocument/2006/relationships/tags" Target="../tags/tag217.xml"/><Relationship Id="rId44" Type="http://schemas.openxmlformats.org/officeDocument/2006/relationships/tags" Target="../tags/tag230.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 Id="rId22" Type="http://schemas.openxmlformats.org/officeDocument/2006/relationships/tags" Target="../tags/tag208.xml"/><Relationship Id="rId27" Type="http://schemas.openxmlformats.org/officeDocument/2006/relationships/tags" Target="../tags/tag213.xml"/><Relationship Id="rId30" Type="http://schemas.openxmlformats.org/officeDocument/2006/relationships/tags" Target="../tags/tag216.xml"/><Relationship Id="rId35" Type="http://schemas.openxmlformats.org/officeDocument/2006/relationships/tags" Target="../tags/tag221.xml"/><Relationship Id="rId43" Type="http://schemas.openxmlformats.org/officeDocument/2006/relationships/tags" Target="../tags/tag229.xml"/></Relationships>
</file>

<file path=ppt/slides/_rels/slide13.xml.rels><?xml version="1.0" encoding="UTF-8" standalone="yes"?>
<Relationships xmlns="http://schemas.openxmlformats.org/package/2006/relationships"><Relationship Id="rId8" Type="http://schemas.openxmlformats.org/officeDocument/2006/relationships/tags" Target="../tags/tag238.xml"/><Relationship Id="rId13" Type="http://schemas.microsoft.com/office/2007/relationships/media" Target="../media/media7.wmv"/><Relationship Id="rId18" Type="http://schemas.openxmlformats.org/officeDocument/2006/relationships/tags" Target="../tags/tag246.xml"/><Relationship Id="rId26" Type="http://schemas.openxmlformats.org/officeDocument/2006/relationships/tags" Target="../tags/tag254.xml"/><Relationship Id="rId3" Type="http://schemas.openxmlformats.org/officeDocument/2006/relationships/tags" Target="../tags/tag233.xml"/><Relationship Id="rId21" Type="http://schemas.openxmlformats.org/officeDocument/2006/relationships/tags" Target="../tags/tag249.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tags" Target="../tags/tag245.xml"/><Relationship Id="rId25" Type="http://schemas.openxmlformats.org/officeDocument/2006/relationships/tags" Target="../tags/tag253.xml"/><Relationship Id="rId2" Type="http://schemas.openxmlformats.org/officeDocument/2006/relationships/tags" Target="../tags/tag232.xml"/><Relationship Id="rId16" Type="http://schemas.openxmlformats.org/officeDocument/2006/relationships/tags" Target="../tags/tag244.xml"/><Relationship Id="rId20" Type="http://schemas.openxmlformats.org/officeDocument/2006/relationships/tags" Target="../tags/tag248.xml"/><Relationship Id="rId29" Type="http://schemas.openxmlformats.org/officeDocument/2006/relationships/slideLayout" Target="../slideLayouts/slideLayout5.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24" Type="http://schemas.openxmlformats.org/officeDocument/2006/relationships/tags" Target="../tags/tag252.xml"/><Relationship Id="rId5" Type="http://schemas.openxmlformats.org/officeDocument/2006/relationships/tags" Target="../tags/tag235.xml"/><Relationship Id="rId15" Type="http://schemas.openxmlformats.org/officeDocument/2006/relationships/tags" Target="../tags/tag243.xml"/><Relationship Id="rId23" Type="http://schemas.openxmlformats.org/officeDocument/2006/relationships/tags" Target="../tags/tag251.xml"/><Relationship Id="rId28" Type="http://schemas.openxmlformats.org/officeDocument/2006/relationships/tags" Target="../tags/tag256.xml"/><Relationship Id="rId10" Type="http://schemas.openxmlformats.org/officeDocument/2006/relationships/tags" Target="../tags/tag240.xml"/><Relationship Id="rId19" Type="http://schemas.openxmlformats.org/officeDocument/2006/relationships/tags" Target="../tags/tag247.xml"/><Relationship Id="rId31" Type="http://schemas.openxmlformats.org/officeDocument/2006/relationships/image" Target="../media/image12.png"/><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video" Target="../media/media7.wmv"/><Relationship Id="rId22" Type="http://schemas.openxmlformats.org/officeDocument/2006/relationships/tags" Target="../tags/tag250.xml"/><Relationship Id="rId27" Type="http://schemas.openxmlformats.org/officeDocument/2006/relationships/tags" Target="../tags/tag255.xml"/><Relationship Id="rId30"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www.microsoft.com/downloads/details.aspx?displaylang=ru&amp;FamilyID=cb9bf144-1076-4615-9951-294eeb832823" TargetMode="External"/><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hyperlink" Target="http://office.microsoft.com/ru-ru/excel-help/quick-reference-card-RZ102630204.aspx?section=10&amp;mode=print" TargetMode="Externa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video" Target="../media/media1.wmv"/><Relationship Id="rId39" Type="http://schemas.openxmlformats.org/officeDocument/2006/relationships/tags" Target="../tags/tag37.xml"/><Relationship Id="rId21" Type="http://schemas.openxmlformats.org/officeDocument/2006/relationships/tags" Target="../tags/tag21.xml"/><Relationship Id="rId34" Type="http://schemas.openxmlformats.org/officeDocument/2006/relationships/tags" Target="../tags/tag32.xml"/><Relationship Id="rId42" Type="http://schemas.openxmlformats.org/officeDocument/2006/relationships/tags" Target="../tags/tag40.xml"/><Relationship Id="rId47" Type="http://schemas.openxmlformats.org/officeDocument/2006/relationships/tags" Target="../tags/tag45.xml"/><Relationship Id="rId50" Type="http://schemas.openxmlformats.org/officeDocument/2006/relationships/tags" Target="../tags/tag48.xml"/><Relationship Id="rId55" Type="http://schemas.openxmlformats.org/officeDocument/2006/relationships/slideLayout" Target="../slideLayouts/slideLayout5.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microsoft.com/office/2007/relationships/media" Target="../media/media1.wmv"/><Relationship Id="rId33" Type="http://schemas.openxmlformats.org/officeDocument/2006/relationships/tags" Target="../tags/tag31.xml"/><Relationship Id="rId38" Type="http://schemas.openxmlformats.org/officeDocument/2006/relationships/tags" Target="../tags/tag36.xml"/><Relationship Id="rId46" Type="http://schemas.openxmlformats.org/officeDocument/2006/relationships/tags" Target="../tags/tag44.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7.xml"/><Relationship Id="rId41" Type="http://schemas.openxmlformats.org/officeDocument/2006/relationships/tags" Target="../tags/tag39.xml"/><Relationship Id="rId54" Type="http://schemas.openxmlformats.org/officeDocument/2006/relationships/tags" Target="../tags/tag5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0.xml"/><Relationship Id="rId37" Type="http://schemas.openxmlformats.org/officeDocument/2006/relationships/tags" Target="../tags/tag35.xml"/><Relationship Id="rId40" Type="http://schemas.openxmlformats.org/officeDocument/2006/relationships/tags" Target="../tags/tag38.xml"/><Relationship Id="rId45" Type="http://schemas.openxmlformats.org/officeDocument/2006/relationships/tags" Target="../tags/tag43.xml"/><Relationship Id="rId53" Type="http://schemas.openxmlformats.org/officeDocument/2006/relationships/tags" Target="../tags/tag5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6.xml"/><Relationship Id="rId36" Type="http://schemas.openxmlformats.org/officeDocument/2006/relationships/tags" Target="../tags/tag34.xml"/><Relationship Id="rId49" Type="http://schemas.openxmlformats.org/officeDocument/2006/relationships/tags" Target="../tags/tag47.xml"/><Relationship Id="rId57" Type="http://schemas.openxmlformats.org/officeDocument/2006/relationships/image" Target="../media/image6.png"/><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29.xml"/><Relationship Id="rId44" Type="http://schemas.openxmlformats.org/officeDocument/2006/relationships/tags" Target="../tags/tag42.xml"/><Relationship Id="rId52" Type="http://schemas.openxmlformats.org/officeDocument/2006/relationships/tags" Target="../tags/tag5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5.xml"/><Relationship Id="rId30" Type="http://schemas.openxmlformats.org/officeDocument/2006/relationships/tags" Target="../tags/tag28.xml"/><Relationship Id="rId35" Type="http://schemas.openxmlformats.org/officeDocument/2006/relationships/tags" Target="../tags/tag33.xml"/><Relationship Id="rId43" Type="http://schemas.openxmlformats.org/officeDocument/2006/relationships/tags" Target="../tags/tag41.xml"/><Relationship Id="rId48" Type="http://schemas.openxmlformats.org/officeDocument/2006/relationships/tags" Target="../tags/tag46.xml"/><Relationship Id="rId56" Type="http://schemas.openxmlformats.org/officeDocument/2006/relationships/notesSlide" Target="../notesSlides/notesSlide7.xml"/><Relationship Id="rId8" Type="http://schemas.openxmlformats.org/officeDocument/2006/relationships/tags" Target="../tags/tag8.xml"/><Relationship Id="rId51" Type="http://schemas.openxmlformats.org/officeDocument/2006/relationships/tags" Target="../tags/tag49.xml"/><Relationship Id="rId3" Type="http://schemas.openxmlformats.org/officeDocument/2006/relationships/tags" Target="../tags/tag3.xml"/></Relationships>
</file>

<file path=ppt/slides/_rels/slide8.xml.rels><?xml version="1.0" encoding="UTF-8" standalone="yes"?>
<Relationships xmlns="http://schemas.openxmlformats.org/package/2006/relationships"><Relationship Id="rId13" Type="http://schemas.openxmlformats.org/officeDocument/2006/relationships/tags" Target="../tags/tag65.xml"/><Relationship Id="rId18" Type="http://schemas.openxmlformats.org/officeDocument/2006/relationships/tags" Target="../tags/tag70.xml"/><Relationship Id="rId26" Type="http://schemas.microsoft.com/office/2007/relationships/media" Target="../media/media2.wmv"/><Relationship Id="rId39" Type="http://schemas.openxmlformats.org/officeDocument/2006/relationships/tags" Target="../tags/tag89.xml"/><Relationship Id="rId21" Type="http://schemas.openxmlformats.org/officeDocument/2006/relationships/tags" Target="../tags/tag73.xml"/><Relationship Id="rId34" Type="http://schemas.openxmlformats.org/officeDocument/2006/relationships/tags" Target="../tags/tag84.xml"/><Relationship Id="rId42" Type="http://schemas.openxmlformats.org/officeDocument/2006/relationships/tags" Target="../tags/tag92.xml"/><Relationship Id="rId47" Type="http://schemas.openxmlformats.org/officeDocument/2006/relationships/tags" Target="../tags/tag97.xml"/><Relationship Id="rId50" Type="http://schemas.openxmlformats.org/officeDocument/2006/relationships/tags" Target="../tags/tag100.xml"/><Relationship Id="rId55" Type="http://schemas.openxmlformats.org/officeDocument/2006/relationships/tags" Target="../tags/tag10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5" Type="http://schemas.openxmlformats.org/officeDocument/2006/relationships/tags" Target="../tags/tag77.xml"/><Relationship Id="rId33" Type="http://schemas.openxmlformats.org/officeDocument/2006/relationships/tags" Target="../tags/tag83.xml"/><Relationship Id="rId38" Type="http://schemas.openxmlformats.org/officeDocument/2006/relationships/tags" Target="../tags/tag88.xml"/><Relationship Id="rId46" Type="http://schemas.openxmlformats.org/officeDocument/2006/relationships/tags" Target="../tags/tag96.xml"/><Relationship Id="rId59" Type="http://schemas.openxmlformats.org/officeDocument/2006/relationships/image" Target="../media/image7.png"/><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tags" Target="../tags/tag72.xml"/><Relationship Id="rId29" Type="http://schemas.openxmlformats.org/officeDocument/2006/relationships/tags" Target="../tags/tag79.xml"/><Relationship Id="rId41" Type="http://schemas.openxmlformats.org/officeDocument/2006/relationships/tags" Target="../tags/tag91.xml"/><Relationship Id="rId54" Type="http://schemas.openxmlformats.org/officeDocument/2006/relationships/tags" Target="../tags/tag10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24" Type="http://schemas.openxmlformats.org/officeDocument/2006/relationships/tags" Target="../tags/tag76.xml"/><Relationship Id="rId32" Type="http://schemas.openxmlformats.org/officeDocument/2006/relationships/tags" Target="../tags/tag82.xml"/><Relationship Id="rId37" Type="http://schemas.openxmlformats.org/officeDocument/2006/relationships/tags" Target="../tags/tag87.xml"/><Relationship Id="rId40" Type="http://schemas.openxmlformats.org/officeDocument/2006/relationships/tags" Target="../tags/tag90.xml"/><Relationship Id="rId45" Type="http://schemas.openxmlformats.org/officeDocument/2006/relationships/tags" Target="../tags/tag95.xml"/><Relationship Id="rId53" Type="http://schemas.openxmlformats.org/officeDocument/2006/relationships/tags" Target="../tags/tag103.xml"/><Relationship Id="rId58" Type="http://schemas.openxmlformats.org/officeDocument/2006/relationships/notesSlide" Target="../notesSlides/notesSlide8.xml"/><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tags" Target="../tags/tag75.xml"/><Relationship Id="rId28" Type="http://schemas.openxmlformats.org/officeDocument/2006/relationships/tags" Target="../tags/tag78.xml"/><Relationship Id="rId36" Type="http://schemas.openxmlformats.org/officeDocument/2006/relationships/tags" Target="../tags/tag86.xml"/><Relationship Id="rId49" Type="http://schemas.openxmlformats.org/officeDocument/2006/relationships/tags" Target="../tags/tag99.xml"/><Relationship Id="rId57" Type="http://schemas.openxmlformats.org/officeDocument/2006/relationships/slideLayout" Target="../slideLayouts/slideLayout5.xml"/><Relationship Id="rId10" Type="http://schemas.openxmlformats.org/officeDocument/2006/relationships/tags" Target="../tags/tag62.xml"/><Relationship Id="rId19" Type="http://schemas.openxmlformats.org/officeDocument/2006/relationships/tags" Target="../tags/tag71.xml"/><Relationship Id="rId31" Type="http://schemas.openxmlformats.org/officeDocument/2006/relationships/tags" Target="../tags/tag81.xml"/><Relationship Id="rId44" Type="http://schemas.openxmlformats.org/officeDocument/2006/relationships/tags" Target="../tags/tag94.xml"/><Relationship Id="rId52" Type="http://schemas.openxmlformats.org/officeDocument/2006/relationships/tags" Target="../tags/tag102.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tags" Target="../tags/tag74.xml"/><Relationship Id="rId27" Type="http://schemas.openxmlformats.org/officeDocument/2006/relationships/video" Target="../media/media2.wmv"/><Relationship Id="rId30" Type="http://schemas.openxmlformats.org/officeDocument/2006/relationships/tags" Target="../tags/tag80.xml"/><Relationship Id="rId35" Type="http://schemas.openxmlformats.org/officeDocument/2006/relationships/tags" Target="../tags/tag85.xml"/><Relationship Id="rId43" Type="http://schemas.openxmlformats.org/officeDocument/2006/relationships/tags" Target="../tags/tag93.xml"/><Relationship Id="rId48" Type="http://schemas.openxmlformats.org/officeDocument/2006/relationships/tags" Target="../tags/tag98.xml"/><Relationship Id="rId56" Type="http://schemas.openxmlformats.org/officeDocument/2006/relationships/tags" Target="../tags/tag106.xml"/><Relationship Id="rId8" Type="http://schemas.openxmlformats.org/officeDocument/2006/relationships/tags" Target="../tags/tag60.xml"/><Relationship Id="rId51" Type="http://schemas.openxmlformats.org/officeDocument/2006/relationships/tags" Target="../tags/tag101.xml"/><Relationship Id="rId3" Type="http://schemas.openxmlformats.org/officeDocument/2006/relationships/tags" Target="../tags/tag55.xml"/></Relationships>
</file>

<file path=ppt/slides/_rels/slide9.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tags" Target="../tags/tag122.xml"/><Relationship Id="rId26" Type="http://schemas.openxmlformats.org/officeDocument/2006/relationships/tags" Target="../tags/tag130.xml"/><Relationship Id="rId3" Type="http://schemas.openxmlformats.org/officeDocument/2006/relationships/tags" Target="../tags/tag109.xml"/><Relationship Id="rId21" Type="http://schemas.openxmlformats.org/officeDocument/2006/relationships/tags" Target="../tags/tag125.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tags" Target="../tags/tag121.xml"/><Relationship Id="rId25" Type="http://schemas.openxmlformats.org/officeDocument/2006/relationships/tags" Target="../tags/tag129.xml"/><Relationship Id="rId33" Type="http://schemas.openxmlformats.org/officeDocument/2006/relationships/image" Target="../media/image8.png"/><Relationship Id="rId2" Type="http://schemas.openxmlformats.org/officeDocument/2006/relationships/tags" Target="../tags/tag108.xml"/><Relationship Id="rId16" Type="http://schemas.openxmlformats.org/officeDocument/2006/relationships/tags" Target="../tags/tag120.xml"/><Relationship Id="rId20" Type="http://schemas.openxmlformats.org/officeDocument/2006/relationships/tags" Target="../tags/tag124.xml"/><Relationship Id="rId29" Type="http://schemas.openxmlformats.org/officeDocument/2006/relationships/tags" Target="../tags/tag133.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24" Type="http://schemas.openxmlformats.org/officeDocument/2006/relationships/tags" Target="../tags/tag128.xml"/><Relationship Id="rId32" Type="http://schemas.openxmlformats.org/officeDocument/2006/relationships/notesSlide" Target="../notesSlides/notesSlide9.xml"/><Relationship Id="rId5" Type="http://schemas.openxmlformats.org/officeDocument/2006/relationships/tags" Target="../tags/tag111.xml"/><Relationship Id="rId15" Type="http://schemas.openxmlformats.org/officeDocument/2006/relationships/video" Target="../media/media3.wmv"/><Relationship Id="rId23" Type="http://schemas.openxmlformats.org/officeDocument/2006/relationships/tags" Target="../tags/tag127.xml"/><Relationship Id="rId28" Type="http://schemas.openxmlformats.org/officeDocument/2006/relationships/tags" Target="../tags/tag132.xml"/><Relationship Id="rId10" Type="http://schemas.openxmlformats.org/officeDocument/2006/relationships/tags" Target="../tags/tag116.xml"/><Relationship Id="rId19" Type="http://schemas.openxmlformats.org/officeDocument/2006/relationships/tags" Target="../tags/tag123.xml"/><Relationship Id="rId31" Type="http://schemas.openxmlformats.org/officeDocument/2006/relationships/slideLayout" Target="../slideLayouts/slideLayout5.xml"/><Relationship Id="rId4" Type="http://schemas.openxmlformats.org/officeDocument/2006/relationships/tags" Target="../tags/tag110.xml"/><Relationship Id="rId9" Type="http://schemas.openxmlformats.org/officeDocument/2006/relationships/tags" Target="../tags/tag115.xml"/><Relationship Id="rId14" Type="http://schemas.microsoft.com/office/2007/relationships/media" Target="../media/media3.wmv"/><Relationship Id="rId22" Type="http://schemas.openxmlformats.org/officeDocument/2006/relationships/tags" Target="../tags/tag126.xml"/><Relationship Id="rId27" Type="http://schemas.openxmlformats.org/officeDocument/2006/relationships/tags" Target="../tags/tag131.xml"/><Relationship Id="rId30"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defTabSz="914400">
              <a:spcBef>
                <a:spcPts val="0"/>
              </a:spcBef>
              <a:buNone/>
            </a:pPr>
            <a:r>
              <a:rPr lang="ru-RU" sz="4400" b="0" i="0" noProof="0" dirty="0" smtClean="0">
                <a:latin typeface="Segoe Light"/>
                <a:ea typeface="+mj-ea"/>
                <a:cs typeface="+mj-cs"/>
              </a:rPr>
              <a:t>Примечание для преподавателя</a:t>
            </a:r>
            <a:endParaRPr lang="ru-RU" sz="4400" b="0" i="0" noProof="0" dirty="0">
              <a:latin typeface="Segoe Light"/>
              <a:ea typeface="+mj-ea"/>
              <a:cs typeface="+mj-cs"/>
            </a:endParaRPr>
          </a:p>
        </p:txBody>
      </p:sp>
      <p:sp>
        <p:nvSpPr>
          <p:cNvPr id="3" name="Content Placeholder 2"/>
          <p:cNvSpPr>
            <a:spLocks noGrp="1"/>
          </p:cNvSpPr>
          <p:nvPr>
            <p:ph idx="1"/>
          </p:nvPr>
        </p:nvSpPr>
        <p:spPr>
          <a:xfrm>
            <a:off x="609599" y="1219200"/>
            <a:ext cx="8113059" cy="4648200"/>
          </a:xfrm>
        </p:spPr>
        <p:txBody>
          <a:bodyPr>
            <a:noAutofit/>
          </a:bodyPr>
          <a:lstStyle/>
          <a:p>
            <a:pPr marL="0" indent="0" algn="l" defTabSz="914400">
              <a:spcBef>
                <a:spcPts val="336"/>
              </a:spcBef>
              <a:spcAft>
                <a:spcPts val="600"/>
              </a:spcAft>
              <a:buNone/>
            </a:pPr>
            <a:r>
              <a:rPr lang="ru-RU" sz="1400" b="0" i="0" noProof="0" dirty="0" smtClean="0">
                <a:solidFill>
                  <a:schemeClr val="tx1">
                    <a:lumMod val="85000"/>
                  </a:schemeClr>
                </a:solidFill>
                <a:latin typeface="Segoe UI"/>
                <a:cs typeface="Segoe UI"/>
              </a:rPr>
              <a:t>Видеоролики в презентации содержат файлы скрытых титров, которые помогают зрителям воспринимать содержимое. </a:t>
            </a:r>
          </a:p>
          <a:p>
            <a:pPr marL="0" indent="0" algn="l" defTabSz="914400">
              <a:spcBef>
                <a:spcPts val="336"/>
              </a:spcBef>
              <a:spcAft>
                <a:spcPts val="600"/>
              </a:spcAft>
              <a:buNone/>
            </a:pPr>
            <a:r>
              <a:rPr lang="ru-RU" sz="1400" b="0" i="0" noProof="0" dirty="0" smtClean="0">
                <a:solidFill>
                  <a:schemeClr val="tx1">
                    <a:lumMod val="85000"/>
                  </a:schemeClr>
                </a:solidFill>
                <a:latin typeface="Segoe UI"/>
                <a:cs typeface="Segoe UI"/>
              </a:rPr>
              <a:t>Чтобы удалить скрытые титры, необходимо установить надстройку субтитров для Microsoft PowerPoint (STAMP). Ее можно загрузить по следующему адресу: </a:t>
            </a:r>
            <a:r>
              <a:rPr lang="ru-RU" sz="1400" b="0" i="0" u="sng" noProof="0" dirty="0" smtClean="0">
                <a:solidFill>
                  <a:schemeClr val="tx1">
                    <a:lumMod val="85000"/>
                  </a:schemeClr>
                </a:solidFill>
                <a:latin typeface="Segoe UI"/>
                <a:cs typeface="Segoe UI"/>
                <a:hlinkClick r:id="rId3"/>
              </a:rPr>
              <a:t>http://sourceforge.net/projects/stamp-addin/files/Latest%20Version/</a:t>
            </a:r>
            <a:r>
              <a:rPr lang="ru-RU" sz="1400" b="0" i="0" noProof="0" dirty="0" smtClean="0">
                <a:solidFill>
                  <a:schemeClr val="tx1">
                    <a:lumMod val="85000"/>
                  </a:schemeClr>
                </a:solidFill>
                <a:latin typeface="Segoe UI"/>
                <a:cs typeface="Segoe UI"/>
              </a:rPr>
              <a:t> </a:t>
            </a:r>
          </a:p>
          <a:p>
            <a:pPr marL="0" indent="0" algn="l" defTabSz="914400">
              <a:spcBef>
                <a:spcPts val="336"/>
              </a:spcBef>
              <a:spcAft>
                <a:spcPts val="600"/>
              </a:spcAft>
              <a:buNone/>
            </a:pPr>
            <a:r>
              <a:rPr lang="ru-RU" sz="1400" b="0" i="0" noProof="0" dirty="0" smtClean="0">
                <a:solidFill>
                  <a:schemeClr val="tx1">
                    <a:lumMod val="85000"/>
                  </a:schemeClr>
                </a:solidFill>
                <a:latin typeface="Segoe UI"/>
                <a:cs typeface="Segoe UI"/>
              </a:rPr>
              <a:t>После установки надстройки для отключения титров выполните указанные ниже действия. </a:t>
            </a:r>
          </a:p>
          <a:p>
            <a:pPr marL="457200" indent="-457200" algn="l" defTabSz="914400">
              <a:spcBef>
                <a:spcPts val="336"/>
              </a:spcBef>
              <a:spcAft>
                <a:spcPts val="600"/>
              </a:spcAft>
              <a:buClr>
                <a:srgbClr val="F79646"/>
              </a:buClr>
              <a:buFont typeface="Calibri"/>
              <a:buAutoNum type="arabicPeriod"/>
            </a:pPr>
            <a:r>
              <a:rPr lang="ru-RU" sz="1400" b="0" i="0" noProof="0" dirty="0" smtClean="0">
                <a:solidFill>
                  <a:schemeClr val="tx1">
                    <a:lumMod val="85000"/>
                  </a:schemeClr>
                </a:solidFill>
                <a:latin typeface="Segoe UI"/>
                <a:cs typeface="Segoe UI"/>
              </a:rPr>
              <a:t>Найдите слайд, содержащий видеоролик, и щелкните этот ролик. </a:t>
            </a:r>
            <a:br>
              <a:rPr lang="ru-RU" sz="1400" b="0" i="0" noProof="0" dirty="0" smtClean="0">
                <a:solidFill>
                  <a:schemeClr val="tx1">
                    <a:lumMod val="85000"/>
                  </a:schemeClr>
                </a:solidFill>
                <a:latin typeface="Segoe UI"/>
                <a:cs typeface="Segoe UI"/>
              </a:rPr>
            </a:br>
            <a:r>
              <a:rPr lang="ru-RU" sz="1400" b="0" i="0" noProof="0" dirty="0" smtClean="0">
                <a:solidFill>
                  <a:schemeClr val="tx1">
                    <a:lumMod val="85000"/>
                  </a:schemeClr>
                </a:solidFill>
                <a:latin typeface="Segoe UI"/>
                <a:cs typeface="Segoe UI"/>
              </a:rPr>
              <a:t/>
            </a:r>
            <a:br>
              <a:rPr lang="ru-RU" sz="1400" b="0" i="0" noProof="0" dirty="0" smtClean="0">
                <a:solidFill>
                  <a:schemeClr val="tx1">
                    <a:lumMod val="85000"/>
                  </a:schemeClr>
                </a:solidFill>
                <a:latin typeface="Segoe UI"/>
                <a:cs typeface="Segoe UI"/>
              </a:rPr>
            </a:br>
            <a:r>
              <a:rPr lang="ru-RU" sz="1400" b="0" i="0" noProof="0" dirty="0" smtClean="0">
                <a:solidFill>
                  <a:schemeClr val="tx1">
                    <a:lumMod val="85000"/>
                  </a:schemeClr>
                </a:solidFill>
                <a:latin typeface="Segoe UI"/>
                <a:cs typeface="Segoe UI"/>
              </a:rPr>
              <a:t>Вверху окна откроется контекстная вкладка </a:t>
            </a:r>
            <a:r>
              <a:rPr lang="ru-RU" sz="1400" b="1" i="0" noProof="0" dirty="0" smtClean="0">
                <a:solidFill>
                  <a:schemeClr val="tx1">
                    <a:lumMod val="85000"/>
                  </a:schemeClr>
                </a:solidFill>
                <a:latin typeface="Segoe UI"/>
                <a:cs typeface="Segoe UI"/>
              </a:rPr>
              <a:t>Воспроизведение</a:t>
            </a:r>
            <a:r>
              <a:rPr lang="ru-RU" sz="1400" b="0" i="0" noProof="0" dirty="0" smtClean="0">
                <a:solidFill>
                  <a:schemeClr val="tx1">
                    <a:lumMod val="85000"/>
                  </a:schemeClr>
                </a:solidFill>
                <a:latin typeface="Segoe UI"/>
                <a:cs typeface="Segoe UI"/>
              </a:rPr>
              <a:t>. Если видеоролик не щелкнуть, вкладка </a:t>
            </a:r>
            <a:r>
              <a:rPr lang="ru-RU" sz="1400" b="1" i="0" noProof="0" dirty="0" smtClean="0">
                <a:solidFill>
                  <a:schemeClr val="tx1">
                    <a:lumMod val="85000"/>
                  </a:schemeClr>
                </a:solidFill>
                <a:latin typeface="Segoe UI"/>
                <a:cs typeface="Segoe UI"/>
              </a:rPr>
              <a:t>Воспроизведение</a:t>
            </a:r>
            <a:r>
              <a:rPr lang="ru-RU" sz="1400" b="0" i="0" noProof="0" dirty="0" smtClean="0">
                <a:solidFill>
                  <a:schemeClr val="tx1">
                    <a:lumMod val="85000"/>
                  </a:schemeClr>
                </a:solidFill>
                <a:latin typeface="Segoe UI"/>
                <a:cs typeface="Segoe UI"/>
              </a:rPr>
              <a:t> не будет видна.</a:t>
            </a:r>
          </a:p>
          <a:p>
            <a:pPr marL="457200" indent="-457200" algn="l" defTabSz="914400">
              <a:spcBef>
                <a:spcPts val="336"/>
              </a:spcBef>
              <a:spcAft>
                <a:spcPts val="600"/>
              </a:spcAft>
              <a:buClr>
                <a:srgbClr val="F79646"/>
              </a:buClr>
              <a:buFont typeface="Calibri"/>
              <a:buAutoNum type="arabicPeriod"/>
            </a:pPr>
            <a:r>
              <a:rPr lang="ru-RU" sz="1400" b="0" i="0" noProof="0" dirty="0" smtClean="0">
                <a:solidFill>
                  <a:schemeClr val="tx1">
                    <a:lumMod val="85000"/>
                  </a:schemeClr>
                </a:solidFill>
                <a:latin typeface="Segoe UI"/>
                <a:cs typeface="Segoe UI"/>
              </a:rPr>
              <a:t>На вкладке </a:t>
            </a:r>
            <a:r>
              <a:rPr lang="ru-RU" sz="1400" b="1" i="0" noProof="0" dirty="0" smtClean="0">
                <a:solidFill>
                  <a:schemeClr val="tx1">
                    <a:lumMod val="85000"/>
                  </a:schemeClr>
                </a:solidFill>
                <a:latin typeface="Segoe UI"/>
                <a:cs typeface="Segoe UI"/>
              </a:rPr>
              <a:t>Воспроизведение</a:t>
            </a:r>
            <a:r>
              <a:rPr lang="ru-RU" sz="1400" b="0" i="0" noProof="0" dirty="0" smtClean="0">
                <a:solidFill>
                  <a:schemeClr val="tx1">
                    <a:lumMod val="85000"/>
                  </a:schemeClr>
                </a:solidFill>
                <a:latin typeface="Segoe UI"/>
                <a:cs typeface="Segoe UI"/>
              </a:rPr>
              <a:t> нажмите кнопку </a:t>
            </a:r>
            <a:r>
              <a:rPr lang="ru-RU" sz="1400" b="1" i="0" noProof="0" dirty="0" smtClean="0">
                <a:solidFill>
                  <a:schemeClr val="tx1">
                    <a:lumMod val="85000"/>
                  </a:schemeClr>
                </a:solidFill>
                <a:latin typeface="Segoe UI"/>
                <a:cs typeface="Segoe UI"/>
              </a:rPr>
              <a:t>Скрыть</a:t>
            </a:r>
            <a:r>
              <a:rPr lang="ru-RU" sz="1400" b="0" i="0" noProof="0" dirty="0" smtClean="0">
                <a:solidFill>
                  <a:schemeClr val="tx1">
                    <a:lumMod val="85000"/>
                  </a:schemeClr>
                </a:solidFill>
                <a:latin typeface="Segoe UI"/>
                <a:cs typeface="Segoe UI"/>
              </a:rPr>
              <a:t>.</a:t>
            </a:r>
          </a:p>
          <a:p>
            <a:pPr marL="457200" indent="-457200" algn="l" defTabSz="914400">
              <a:spcBef>
                <a:spcPts val="336"/>
              </a:spcBef>
              <a:spcAft>
                <a:spcPts val="600"/>
              </a:spcAft>
              <a:buClr>
                <a:srgbClr val="F79646"/>
              </a:buClr>
              <a:buFont typeface="Calibri"/>
              <a:buAutoNum type="arabicPeriod"/>
            </a:pPr>
            <a:r>
              <a:rPr lang="ru-RU" sz="1400" b="0" i="0" noProof="0" dirty="0" smtClean="0">
                <a:solidFill>
                  <a:schemeClr val="tx1">
                    <a:lumMod val="85000"/>
                  </a:schemeClr>
                </a:solidFill>
                <a:latin typeface="Segoe UI"/>
                <a:cs typeface="Segoe UI"/>
              </a:rPr>
              <a:t>Перейдите на следующий слайд и повторите действие для всех слайдов или видеороликов, где нужно скрыть титры. Если сохранить файл, при повторном открытии презентации титры останутся скрытыми.</a:t>
            </a:r>
          </a:p>
          <a:p>
            <a:pPr marL="457200" indent="-457200" algn="l" defTabSz="914400">
              <a:spcBef>
                <a:spcPts val="336"/>
              </a:spcBef>
              <a:spcAft>
                <a:spcPts val="600"/>
              </a:spcAft>
              <a:buClr>
                <a:srgbClr val="F79646"/>
              </a:buClr>
              <a:buFont typeface="Calibri"/>
              <a:buAutoNum type="arabicPeriod"/>
            </a:pPr>
            <a:r>
              <a:rPr lang="ru-RU" sz="1400" b="0" i="0" noProof="0" dirty="0" smtClean="0">
                <a:solidFill>
                  <a:schemeClr val="tx1">
                    <a:lumMod val="85000"/>
                  </a:schemeClr>
                </a:solidFill>
                <a:latin typeface="Segoe UI"/>
                <a:cs typeface="Segoe UI"/>
              </a:rPr>
              <a:t>Чтобы снова отобразить титры, повторите действия 1–3, но при выполнении второго действия нажмите кнопку </a:t>
            </a:r>
            <a:r>
              <a:rPr lang="ru-RU" sz="1400" b="1" i="0" noProof="0" dirty="0" smtClean="0">
                <a:solidFill>
                  <a:schemeClr val="tx1">
                    <a:lumMod val="85000"/>
                  </a:schemeClr>
                </a:solidFill>
                <a:latin typeface="Segoe UI"/>
                <a:cs typeface="Segoe UI"/>
              </a:rPr>
              <a:t>Показать</a:t>
            </a:r>
            <a:r>
              <a:rPr lang="ru-RU" sz="1400" b="0" i="0" noProof="0" dirty="0" smtClean="0">
                <a:solidFill>
                  <a:schemeClr val="tx1">
                    <a:lumMod val="85000"/>
                  </a:schemeClr>
                </a:solidFill>
                <a:latin typeface="Segoe UI"/>
                <a:cs typeface="Segoe UI"/>
              </a:rPr>
              <a:t>. Если нажать кнопку </a:t>
            </a:r>
            <a:r>
              <a:rPr lang="ru-RU" sz="1400" b="1" i="0" noProof="0" dirty="0" smtClean="0">
                <a:solidFill>
                  <a:schemeClr val="tx1">
                    <a:lumMod val="85000"/>
                  </a:schemeClr>
                </a:solidFill>
                <a:latin typeface="Segoe UI"/>
                <a:cs typeface="Segoe UI"/>
              </a:rPr>
              <a:t>Удалить</a:t>
            </a:r>
            <a:r>
              <a:rPr lang="ru-RU" sz="1400" b="0" i="0" noProof="0" dirty="0" smtClean="0">
                <a:solidFill>
                  <a:schemeClr val="tx1">
                    <a:lumMod val="85000"/>
                  </a:schemeClr>
                </a:solidFill>
                <a:latin typeface="Segoe UI"/>
                <a:cs typeface="Segoe UI"/>
              </a:rPr>
              <a:t>, титры будут удалены из видео безвозвратно. </a:t>
            </a:r>
          </a:p>
          <a:p>
            <a:pPr marL="0" indent="0" algn="l" defTabSz="914400">
              <a:spcBef>
                <a:spcPts val="336"/>
              </a:spcBef>
              <a:spcAft>
                <a:spcPts val="600"/>
              </a:spcAft>
              <a:buNone/>
            </a:pPr>
            <a:endParaRPr lang="ru-RU" sz="1400" noProof="0" dirty="0" smtClean="0"/>
          </a:p>
        </p:txBody>
      </p:sp>
    </p:spTree>
    <p:extLst>
      <p:ext uri="{BB962C8B-B14F-4D97-AF65-F5344CB8AC3E}">
        <p14:creationId xmlns:p14="http://schemas.microsoft.com/office/powerpoint/2010/main" val="2060357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9144000" cy="609600"/>
          </a:xfrm>
        </p:spPr>
        <p:txBody>
          <a:bodyPr>
            <a:normAutofit fontScale="90000"/>
          </a:bodyPr>
          <a:lstStyle/>
          <a:p>
            <a:pPr algn="ctr" defTabSz="914400">
              <a:spcBef>
                <a:spcPts val="0"/>
              </a:spcBef>
              <a:buNone/>
            </a:pPr>
            <a:r>
              <a:rPr lang="ru-RU" sz="3200" b="0" i="0" noProof="0" dirty="0" smtClean="0">
                <a:latin typeface="Segoe Light"/>
                <a:ea typeface="+mj-ea"/>
                <a:cs typeface="+mj-cs"/>
              </a:rPr>
              <a:t>Влияние первого депозита на сбережения (</a:t>
            </a:r>
            <a:r>
              <a:rPr lang="ru-RU" sz="3200" b="0" i="0" noProof="0" dirty="0" smtClean="0">
                <a:latin typeface="Segoe Light"/>
                <a:ea typeface="+mj-ea"/>
                <a:cs typeface="+mj-cs"/>
              </a:rPr>
              <a:t>1:</a:t>
            </a:r>
            <a:r>
              <a:rPr lang="cs-CZ" sz="3200" b="0" i="0" noProof="0" dirty="0" smtClean="0">
                <a:latin typeface="Segoe Light"/>
                <a:ea typeface="+mj-ea"/>
                <a:cs typeface="+mj-cs"/>
              </a:rPr>
              <a:t>3</a:t>
            </a:r>
            <a:r>
              <a:rPr lang="cs-CZ" dirty="0"/>
              <a:t>5</a:t>
            </a:r>
            <a:r>
              <a:rPr lang="ru-RU" sz="3200" b="0" i="0" noProof="0" dirty="0" smtClean="0">
                <a:latin typeface="Segoe Light"/>
                <a:ea typeface="+mj-ea"/>
                <a:cs typeface="+mj-cs"/>
              </a:rPr>
              <a:t>)</a:t>
            </a:r>
            <a:endParaRPr lang="ru-RU" sz="32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lumMod val="50000"/>
                    <a:lumOff val="50000"/>
                  </a:schemeClr>
                </a:solidFill>
                <a:latin typeface="Segoe UI"/>
                <a:cs typeface="Segoe UI"/>
              </a:rPr>
              <a:t>Планирование платежей и сбережений</a:t>
            </a:r>
            <a:endParaRPr lang="ru-RU" sz="1200" b="0" i="0" dirty="0">
              <a:solidFill>
                <a:schemeClr val="tx1">
                  <a:lumMod val="50000"/>
                  <a:lumOff val="50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dirty="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dirty="0" smtClean="0"/>
          </a:p>
        </p:txBody>
      </p:sp>
      <p:sp>
        <p:nvSpPr>
          <p:cNvPr id="6" name="FinancialFunctions1_4Yourdream00:00:00.0-00:00:08.2"/>
          <p:cNvSpPr txBox="1"/>
          <p:nvPr>
            <p:custDataLst>
              <p:tags r:id="rId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Your dream vacation still costs $8,500, but instead of starting with a zero savings balance,</a:t>
            </a:r>
          </a:p>
        </p:txBody>
      </p:sp>
      <p:sp>
        <p:nvSpPr>
          <p:cNvPr id="8" name="FinancialFunctions1_4youwant00:00:08.3-00:00:18.3"/>
          <p:cNvSpPr txBox="1"/>
          <p:nvPr>
            <p:custDataLst>
              <p:tags r:id="rId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want to find out how much to deposit now to keep your monthly savings at $175 instead of $230.99 per month.</a:t>
            </a:r>
          </a:p>
        </p:txBody>
      </p:sp>
      <p:sp>
        <p:nvSpPr>
          <p:cNvPr id="9" name="FinancialFunctions1_4I’lluse00:00:18.4-00:00:25.6"/>
          <p:cNvSpPr txBox="1"/>
          <p:nvPr>
            <p:custDataLst>
              <p:tags r:id="rId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use the PV function which will calculate the starting deposit that will yield a future value.</a:t>
            </a:r>
          </a:p>
        </p:txBody>
      </p:sp>
      <p:sp>
        <p:nvSpPr>
          <p:cNvPr id="10" name="FinancialFunctions1_4I’lltype00:00:25.7-00:00:30.6"/>
          <p:cNvSpPr txBox="1"/>
          <p:nvPr>
            <p:custDataLst>
              <p:tags r:id="rId4"/>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an equal sign in the spreadsheet and then type PV.</a:t>
            </a:r>
          </a:p>
        </p:txBody>
      </p:sp>
      <p:sp>
        <p:nvSpPr>
          <p:cNvPr id="11" name="FinancialFunctions1_4I’lldouble-click00:00:30.7-00:00:37.8"/>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double-click PV in Formula AutoComplete to enter the function and parenthesis into the formula.</a:t>
            </a:r>
          </a:p>
        </p:txBody>
      </p:sp>
      <p:sp>
        <p:nvSpPr>
          <p:cNvPr id="12" name="FinancialFunctions1_4Thefirst00:00:37.9-00:00:43.6"/>
          <p:cNvSpPr txBox="1"/>
          <p:nvPr>
            <p:custDataLst>
              <p:tags r:id="rId6"/>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first argument here is Rate, which is 1.5%/12.</a:t>
            </a:r>
          </a:p>
        </p:txBody>
      </p:sp>
      <p:sp>
        <p:nvSpPr>
          <p:cNvPr id="13" name="FinancialFunctions1_4I’llenter00:00:43.7-00:00:50.7"/>
          <p:cNvSpPr txBox="1"/>
          <p:nvPr>
            <p:custDataLst>
              <p:tags r:id="rId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a comma to separate the argument, which is NPER, number of payments,</a:t>
            </a:r>
          </a:p>
        </p:txBody>
      </p:sp>
      <p:sp>
        <p:nvSpPr>
          <p:cNvPr id="14" name="FinancialFunctions1_4andthat’s00:00:50.8-00:00:59.1"/>
          <p:cNvSpPr txBox="1"/>
          <p:nvPr>
            <p:custDataLst>
              <p:tags r:id="rId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that’s 3*12 followed by a comma, next my PMT which has a negative sign for a payment,</a:t>
            </a:r>
          </a:p>
        </p:txBody>
      </p:sp>
      <p:sp>
        <p:nvSpPr>
          <p:cNvPr id="15" name="FinancialFunctions1_4-175,followed00:00:59.2-00:01:06.5"/>
          <p:cNvSpPr txBox="1"/>
          <p:nvPr>
            <p:custDataLst>
              <p:tags r:id="rId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-175, followed by another comma and finally the future value of $8,500.</a:t>
            </a:r>
          </a:p>
        </p:txBody>
      </p:sp>
      <p:sp>
        <p:nvSpPr>
          <p:cNvPr id="16" name="FinancialFunctions1_4I’lltype00:01:06.6-00:01:10.5"/>
          <p:cNvSpPr txBox="1"/>
          <p:nvPr>
            <p:custDataLst>
              <p:tags r:id="rId10"/>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my closing parenthesis and then press Enter.</a:t>
            </a:r>
          </a:p>
        </p:txBody>
      </p:sp>
      <p:sp>
        <p:nvSpPr>
          <p:cNvPr id="17" name="FinancialFunctions1_4Iwould00:01:10.6-00:01:23.9"/>
          <p:cNvSpPr txBox="1"/>
          <p:nvPr>
            <p:custDataLst>
              <p:tags r:id="rId1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 would need to deposit $1,969.62 in order to pay $175 a month and end up with $8,500 in three years.</a:t>
            </a:r>
          </a:p>
        </p:txBody>
      </p:sp>
      <p:pic>
        <p:nvPicPr>
          <p:cNvPr id="18" name="FInancial Functions1_4_VF102634041.wmv">
            <a:hlinkClick r:id="" action="ppaction://media"/>
          </p:cNvPr>
          <p:cNvPicPr>
            <a:picLocks noGrp="1" noChangeAspect="1"/>
          </p:cNvPicPr>
          <p:nvPr>
            <p:ph idx="1"/>
            <a:videoFile r:link="rId13"/>
            <p:custDataLst>
              <p:tags r:id="rId14"/>
            </p:custDataLst>
            <p:extLst>
              <p:ext uri="{DAA4B4D4-6D71-4841-9C94-3DE7FCFB9230}">
                <p14:media xmlns:p14="http://schemas.microsoft.com/office/powerpoint/2010/main" r:embed="rId12">
                  <p14:bmkLst>
                    <p14:bmk name="FInancial Functions1_4_VF10263404100:00:00.0" time="0"/>
                    <p14:bmk name="FInancial Functions1_4_VF10263404100:00:00.1" time="100"/>
                    <p14:bmk name="FInancial Functions1_4_VF10263404100:00:08.4" time="8467"/>
                    <p14:bmk name="FInancial Functions1_4_VF10263404100:00:08.5" time="8567"/>
                    <p14:bmk name="FInancial Functions1_4_VF10263404100:00:12.1" time="12100"/>
                    <p14:bmk name="FInancial Functions1_4_VF10263404100:00:12.2" time="12200"/>
                    <p14:bmk name="FInancial Functions1_4_VF10263404100:00:20.2" time="20233"/>
                    <p14:bmk name="FInancial Functions1_4_VF10263404100:00:20.3" time="20333"/>
                    <p14:bmk name="FInancial Functions1_4_VF10263404100:00:28.4" time="28433"/>
                    <p14:bmk name="FInancial Functions1_4_VF10263404100:00:28.5" time="28533"/>
                    <p14:bmk name="FInancial Functions1_4_VF10263404100:00:33.0" time="33067"/>
                    <p14:bmk name="FInancial Functions1_4_VF10263404100:00:33.1" time="33167"/>
                    <p14:bmk name="FInancial Functions1_4_VF10263404100:00:39.2" time="39233"/>
                    <p14:bmk name="FInancial Functions1_4_VF10263404100:00:39.3" time="39333"/>
                    <p14:bmk name="FInancial Functions1_4_VF10263404100:00:47.0" time="47033"/>
                    <p14:bmk name="FInancial Functions1_4_VF10263404100:00:47.1" time="47133"/>
                    <p14:bmk name="FInancial Functions1_4_VF10263404100:00:52.6" time="52633"/>
                    <p14:bmk name="FInancial Functions1_4_VF10263404100:00:52.7" time="52733"/>
                    <p14:bmk name="FInancial Functions1_4_VF10263404100:01:03.1" time="63167"/>
                    <p14:bmk name="FInancial Functions1_4_VF10263404100:01:03.2" time="63267"/>
                    <p14:bmk name="FInancial Functions1_4_VF10263404100:01:11.3" time="71367"/>
                    <p14:bmk name="FInancial Functions1_4_VF10263404100:01:11.4" time="71467"/>
                    <p14:bmk name="FInancial Functions1_4_VF10263404100:01:16.3" time="76300"/>
                    <p14:bmk name="FInancial Functions1_4_VF10263404100:01:16.4" time="76400"/>
                    <p14:bmk name="FInancial Functions1_4_VF10263404100:01:21.2" time="81267"/>
                    <p14:bmk name="FInancial Functions1_4_VF10263404100:01:21.3" time="81367"/>
                    <p14:bmk name="FInancial Functions1_4_VF10263404100:01:34.0" time="94000"/>
                  </p14:bmkLst>
                </p14:media>
              </p:ext>
            </p:extLst>
          </p:nvPr>
        </p:nvPicPr>
        <p:blipFill>
          <a:blip r:embed="rId31"/>
          <a:stretch>
            <a:fillRect/>
          </a:stretch>
        </p:blipFill>
        <p:spPr>
          <a:xfrm>
            <a:off x="1524000" y="992188"/>
            <a:ext cx="5943600" cy="4457700"/>
          </a:xfrm>
        </p:spPr>
      </p:pic>
      <p:sp>
        <p:nvSpPr>
          <p:cNvPr id="20" name="FInancial Functions1_4_VF10263404100:00:00.0-00:00:00.1"/>
          <p:cNvSpPr txBox="1"/>
          <p:nvPr>
            <p:custDataLst>
              <p:tags r:id="rId15"/>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21" name="FInancial Functions1_4_VF102634041Наотпуск,00:00:00.0-00:00:08.4"/>
          <p:cNvSpPr txBox="1"/>
          <p:nvPr>
            <p:custDataLst>
              <p:tags r:id="rId1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На отпуск, о котором вы мечтаете, по-прежнему требуется 85 000 рублей, однако теперь вы хотите узнать,</a:t>
            </a:r>
            <a:endParaRPr lang="ru-RU">
              <a:solidFill>
                <a:srgbClr val="FFFFFF"/>
              </a:solidFill>
              <a:latin typeface="Calibri"/>
            </a:endParaRPr>
          </a:p>
        </p:txBody>
      </p:sp>
      <p:sp>
        <p:nvSpPr>
          <p:cNvPr id="22" name="FInancial Functions1_4_VF102634041какуюсумму00:00:08.5-00:00:12.1"/>
          <p:cNvSpPr txBox="1"/>
          <p:nvPr>
            <p:custDataLst>
              <p:tags r:id="rId1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какую сумму нужно изначально поместить на депозит, чтобы</a:t>
            </a:r>
            <a:endParaRPr lang="ru-RU">
              <a:solidFill>
                <a:srgbClr val="FFFFFF"/>
              </a:solidFill>
              <a:latin typeface="Calibri"/>
            </a:endParaRPr>
          </a:p>
        </p:txBody>
      </p:sp>
      <p:sp>
        <p:nvSpPr>
          <p:cNvPr id="23" name="FInancial Functions1_4_VF102634041откладыватьежемесячно00:00:12.2-00:00:20.2"/>
          <p:cNvSpPr txBox="1"/>
          <p:nvPr>
            <p:custDataLst>
              <p:tags r:id="rId1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откладывать ежемесячно по 1750 рублей, а не по 2309 руб. 86 коп.</a:t>
            </a:r>
            <a:endParaRPr lang="ru-RU">
              <a:solidFill>
                <a:srgbClr val="FFFFFF"/>
              </a:solidFill>
              <a:latin typeface="Calibri"/>
            </a:endParaRPr>
          </a:p>
        </p:txBody>
      </p:sp>
      <p:sp>
        <p:nvSpPr>
          <p:cNvPr id="24" name="FInancial Functions1_4_VF102634041Спомощью00:00:20.3-00:00:28.4"/>
          <p:cNvSpPr txBox="1"/>
          <p:nvPr>
            <p:custDataLst>
              <p:tags r:id="rId19"/>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 помощью функции ПС я вычислю величину начального взноса, который позволит получить необходимую будущую стоимость.</a:t>
            </a:r>
            <a:endParaRPr lang="ru-RU">
              <a:solidFill>
                <a:srgbClr val="FFFFFF"/>
              </a:solidFill>
              <a:latin typeface="Calibri"/>
            </a:endParaRPr>
          </a:p>
        </p:txBody>
      </p:sp>
      <p:sp>
        <p:nvSpPr>
          <p:cNvPr id="25" name="FInancial Functions1_4_VF102634041Яввожу00:00:28.5-00:00:33.0"/>
          <p:cNvSpPr txBox="1"/>
          <p:nvPr>
            <p:custDataLst>
              <p:tags r:id="rId20"/>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на листе знак равенства и имя функции ПС.</a:t>
            </a:r>
            <a:endParaRPr lang="ru-RU">
              <a:solidFill>
                <a:srgbClr val="FFFFFF"/>
              </a:solidFill>
              <a:latin typeface="Calibri"/>
            </a:endParaRPr>
          </a:p>
        </p:txBody>
      </p:sp>
      <p:sp>
        <p:nvSpPr>
          <p:cNvPr id="26" name="FInancial Functions1_4_VF102634041Ядважды00:00:33.1-00:00:39.2"/>
          <p:cNvSpPr txBox="1"/>
          <p:nvPr>
            <p:custDataLst>
              <p:tags r:id="rId2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дважды щелкаю функцию ПС в списке автозавершения, чтобы вставить ее в формулу.</a:t>
            </a:r>
            <a:endParaRPr lang="ru-RU">
              <a:solidFill>
                <a:srgbClr val="FFFFFF"/>
              </a:solidFill>
              <a:latin typeface="Calibri"/>
            </a:endParaRPr>
          </a:p>
        </p:txBody>
      </p:sp>
      <p:sp>
        <p:nvSpPr>
          <p:cNvPr id="27" name="FInancial Functions1_4_VF102634041Первыйаргумент00:00:39.3-00:00:47.0"/>
          <p:cNvSpPr txBox="1"/>
          <p:nvPr>
            <p:custDataLst>
              <p:tags r:id="rId22"/>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Первый аргумент — это «ставка», которая равна 1,5%/12.</a:t>
            </a:r>
            <a:endParaRPr lang="ru-RU">
              <a:solidFill>
                <a:srgbClr val="FFFFFF"/>
              </a:solidFill>
              <a:latin typeface="Calibri"/>
            </a:endParaRPr>
          </a:p>
        </p:txBody>
      </p:sp>
      <p:sp>
        <p:nvSpPr>
          <p:cNvPr id="28" name="FInancial Functions1_4_VF102634041Яввожу00:00:47.1-00:00:52.6"/>
          <p:cNvSpPr txBox="1"/>
          <p:nvPr>
            <p:custDataLst>
              <p:tags r:id="rId2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точку с запятой и следующий аргумент — «кпер» (количество платежей),</a:t>
            </a:r>
            <a:endParaRPr lang="ru-RU">
              <a:solidFill>
                <a:srgbClr val="FFFFFF"/>
              </a:solidFill>
              <a:latin typeface="Calibri"/>
            </a:endParaRPr>
          </a:p>
        </p:txBody>
      </p:sp>
      <p:sp>
        <p:nvSpPr>
          <p:cNvPr id="29" name="FInancial Functions1_4_VF102634041которыйравен00:00:52.7-00:01:03.1"/>
          <p:cNvSpPr txBox="1"/>
          <p:nvPr>
            <p:custDataLst>
              <p:tags r:id="rId24"/>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который равен 3*12. Затем через точку с запятой ввожу аргумент «плт», принимающий для платежей отрицательное значение</a:t>
            </a:r>
            <a:endParaRPr lang="ru-RU">
              <a:solidFill>
                <a:srgbClr val="FFFFFF"/>
              </a:solidFill>
              <a:latin typeface="Calibri"/>
            </a:endParaRPr>
          </a:p>
        </p:txBody>
      </p:sp>
      <p:sp>
        <p:nvSpPr>
          <p:cNvPr id="30" name="FInancial Functions1_4_VF102634041-1750,ставлю00:01:03.2-00:01:11.3"/>
          <p:cNvSpPr txBox="1"/>
          <p:nvPr>
            <p:custDataLst>
              <p:tags r:id="rId2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-1750, ставлю еще одну точку с запятой и ввожу будущую стоимость — 85 000.</a:t>
            </a:r>
            <a:endParaRPr lang="ru-RU">
              <a:solidFill>
                <a:srgbClr val="FFFFFF"/>
              </a:solidFill>
              <a:latin typeface="Calibri"/>
            </a:endParaRPr>
          </a:p>
        </p:txBody>
      </p:sp>
      <p:sp>
        <p:nvSpPr>
          <p:cNvPr id="31" name="FInancial Functions1_4_VF102634041Затемввожу00:01:11.4-00:01:16.3"/>
          <p:cNvSpPr txBox="1"/>
          <p:nvPr>
            <p:custDataLst>
              <p:tags r:id="rId2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Затем ввожу закрывающую скобку и нажимаю клавишу ВВОД.</a:t>
            </a:r>
            <a:endParaRPr lang="ru-RU">
              <a:solidFill>
                <a:srgbClr val="FFFFFF"/>
              </a:solidFill>
              <a:latin typeface="Calibri"/>
            </a:endParaRPr>
          </a:p>
        </p:txBody>
      </p:sp>
      <p:sp>
        <p:nvSpPr>
          <p:cNvPr id="32" name="FInancial Functions1_4_VF102634041Итак,чтобы00:01:16.4-00:01:21.2"/>
          <p:cNvSpPr txBox="1"/>
          <p:nvPr>
            <p:custDataLst>
              <p:tags r:id="rId2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Итак, чтобы накопить за три года 85 000 рублей, откладывая</a:t>
            </a:r>
            <a:endParaRPr lang="ru-RU">
              <a:solidFill>
                <a:srgbClr val="FFFFFF"/>
              </a:solidFill>
              <a:latin typeface="Calibri"/>
            </a:endParaRPr>
          </a:p>
        </p:txBody>
      </p:sp>
      <p:sp>
        <p:nvSpPr>
          <p:cNvPr id="33" name="FInancial Functions1_4_VF102634041ежемесячнопо00:01:21.3-00:01:34.0"/>
          <p:cNvSpPr txBox="1"/>
          <p:nvPr>
            <p:custDataLst>
              <p:tags r:id="rId2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ежемесячно по 1750 рублей, необходимо положить на депозит 19 696 руб. 16 коп.</a:t>
            </a:r>
            <a:endParaRPr lang="ru-RU">
              <a:solidFill>
                <a:srgbClr val="FFFFFF"/>
              </a:solidFill>
              <a:latin typeface="Calibri"/>
            </a:endParaRPr>
          </a:p>
        </p:txBody>
      </p:sp>
    </p:spTree>
    <p:extLst>
      <p:ext uri="{BB962C8B-B14F-4D97-AF65-F5344CB8AC3E}">
        <p14:creationId xmlns:p14="http://schemas.microsoft.com/office/powerpoint/2010/main" val="1659394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6" restart="whenNotActive" fill="hold" evtFilter="cancelBubble" nodeType="interactiveSeq">
                    <p:stCondLst>
                      <p:cond evt="onClick" delay="0">
                        <p:tgtEl>
                          <p:spTgt spid="18"/>
                        </p:tgtEl>
                      </p:cond>
                    </p:stCondLst>
                    <p:endSync evt="end" delay="0">
                      <p:rtn val="all"/>
                    </p:endSync>
                    <p:childTnLst>
                      <p:par>
                        <p:cTn id="77" fill="hold">
                          <p:stCondLst>
                            <p:cond delay="0"/>
                          </p:stCondLst>
                          <p:childTnLst>
                            <p:par>
                              <p:cTn id="78" fill="hold">
                                <p:stCondLst>
                                  <p:cond delay="0"/>
                                </p:stCondLst>
                                <p:childTnLst>
                                  <p:par>
                                    <p:cTn id="79" presetID="2" presetClass="mediacall" presetSubtype="0" fill="hold" nodeType="clickEffect">
                                      <p:stCondLst>
                                        <p:cond delay="0"/>
                                      </p:stCondLst>
                                      <p:childTnLst>
                                        <p:cmd type="call" cmd="togglePause">
                                          <p:cBhvr>
                                            <p:cTn id="80" dur="1" fill="hold"/>
                                            <p:tgtEl>
                                              <p:spTgt spid="18"/>
                                            </p:tgtEl>
                                          </p:cBhvr>
                                        </p:cmd>
                                      </p:childTnLst>
                                    </p:cTn>
                                  </p:par>
                                </p:childTnLst>
                              </p:cTn>
                            </p:par>
                          </p:childTnLst>
                        </p:cTn>
                      </p:par>
                    </p:childTnLst>
                  </p:cTn>
                  <p:nextCondLst>
                    <p:cond evt="onClick" delay="0">
                      <p:tgtEl>
                        <p:spTgt spid="18"/>
                      </p:tgtEl>
                    </p:cond>
                  </p:nextCondLst>
                </p:seq>
                <p:video>
                  <p:cMediaNode vol="80000">
                    <p:cTn id="81" fill="hold" display="0">
                      <p:stCondLst>
                        <p:cond delay="indefinite"/>
                      </p:stCondLst>
                    </p:cTn>
                    <p:tgtEl>
                      <p:spTgt spid="18"/>
                    </p:tgtEl>
                  </p:cMediaNode>
                </p:video>
                <p:seq concurrent="1" nextAc="seek">
                  <p:cTn id="82" restart="whenNotActive" fill="hold" evtFilter="cancelBubble" nodeType="interactiveSeq">
                    <p:stCondLst>
                      <p:cond evt="onMediaBookmark" delay="0">
                        <p:tgtEl>
                          <p14:bmkTgt spid="18" bmkName="FInancial Functions1_4_VF10263404100:00:00.0"/>
                        </p:tgtEl>
                      </p:cond>
                    </p:stCondLst>
                    <p:endSync evt="end" delay="0">
                      <p:rtn val="all"/>
                    </p:endSync>
                    <p:childTnLst>
                      <p:par>
                        <p:cTn id="83" fill="hold">
                          <p:stCondLst>
                            <p:cond delay="0"/>
                          </p:stCondLst>
                          <p:childTnLst>
                            <p:par>
                              <p:cTn id="84" fill="hold">
                                <p:stCondLst>
                                  <p:cond delay="0"/>
                                </p:stCondLst>
                                <p:childTnLst>
                                  <p:par>
                                    <p:cTn id="85" presetID="10"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200"/>
                                            <p:tgtEl>
                                              <p:spTgt spid="21"/>
                                            </p:tgtEl>
                                          </p:cBhvr>
                                        </p:animEffect>
                                      </p:childTnLst>
                                    </p:cTn>
                                  </p:par>
                                </p:childTnLst>
                              </p:cTn>
                            </p:par>
                          </p:childTnLst>
                        </p:cTn>
                      </p:par>
                    </p:childTnLst>
                  </p:cTn>
                  <p:nextCondLst>
                    <p:cond evt="onMediaBookmark" delay="0">
                      <p:tgtEl>
                        <p14:bmkTgt spid="18" bmkName="FInancial Functions1_4_VF10263404100:00:00.0"/>
                      </p:tgtEl>
                    </p:cond>
                  </p:nextCondLst>
                </p:seq>
                <p:seq concurrent="1" nextAc="seek">
                  <p:cTn id="91" restart="whenNotActive" fill="hold" evtFilter="cancelBubble" nodeType="interactiveSeq">
                    <p:stCondLst>
                      <p:cond evt="onMediaBookmark" delay="0">
                        <p:tgtEl>
                          <p14:bmkTgt spid="18" bmkName="FInancial Functions1_4_VF10263404100:00:00.1"/>
                        </p:tgtEl>
                      </p:cond>
                    </p:stCondLst>
                    <p:endSync evt="end" delay="0">
                      <p:rtn val="all"/>
                    </p:endSync>
                    <p:childTnLst>
                      <p:par>
                        <p:cTn id="92" fill="hold">
                          <p:stCondLst>
                            <p:cond delay="0"/>
                          </p:stCondLst>
                          <p:childTnLst>
                            <p:par>
                              <p:cTn id="93" fill="hold">
                                <p:stCondLst>
                                  <p:cond delay="0"/>
                                </p:stCondLst>
                                <p:childTnLst>
                                  <p:par>
                                    <p:cTn id="94" presetID="10" presetClass="exit" presetSubtype="0" fill="hold" grpId="1" nodeType="withEffect">
                                      <p:stCondLst>
                                        <p:cond delay="0"/>
                                      </p:stCondLst>
                                      <p:childTnLst>
                                        <p:animEffect transition="out" filter="fade">
                                          <p:cBhvr>
                                            <p:cTn id="95" dur="200"/>
                                            <p:tgtEl>
                                              <p:spTgt spid="20"/>
                                            </p:tgtEl>
                                          </p:cBhvr>
                                        </p:animEffect>
                                        <p:set>
                                          <p:cBhvr>
                                            <p:cTn id="96" dur="1" fill="hold">
                                              <p:stCondLst>
                                                <p:cond delay="199"/>
                                              </p:stCondLst>
                                            </p:cTn>
                                            <p:tgtEl>
                                              <p:spTgt spid="20"/>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00.1"/>
                      </p:tgtEl>
                    </p:cond>
                  </p:nextCondLst>
                </p:seq>
                <p:seq concurrent="1" nextAc="seek">
                  <p:cTn id="97" restart="whenNotActive" fill="hold" evtFilter="cancelBubble" nodeType="interactiveSeq">
                    <p:stCondLst>
                      <p:cond evt="onMediaBookmark" delay="0">
                        <p:tgtEl>
                          <p14:bmkTgt spid="18" bmkName="FInancial Functions1_4_VF10263404100:00:08.4"/>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grpId="1" nodeType="withEffect">
                                      <p:stCondLst>
                                        <p:cond delay="0"/>
                                      </p:stCondLst>
                                      <p:childTnLst>
                                        <p:animEffect transition="out" filter="fade">
                                          <p:cBhvr>
                                            <p:cTn id="101" dur="200"/>
                                            <p:tgtEl>
                                              <p:spTgt spid="21"/>
                                            </p:tgtEl>
                                          </p:cBhvr>
                                        </p:animEffect>
                                        <p:set>
                                          <p:cBhvr>
                                            <p:cTn id="102"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08.4"/>
                      </p:tgtEl>
                    </p:cond>
                  </p:nextCondLst>
                </p:seq>
                <p:seq concurrent="1" nextAc="seek">
                  <p:cTn id="103" restart="whenNotActive" fill="hold" evtFilter="cancelBubble" nodeType="interactiveSeq">
                    <p:stCondLst>
                      <p:cond evt="onMediaBookmark" delay="0">
                        <p:tgtEl>
                          <p14:bmkTgt spid="18" bmkName="FInancial Functions1_4_VF10263404100:00:08.5"/>
                        </p:tgtEl>
                      </p:cond>
                    </p:stCondLst>
                    <p:endSync evt="end" delay="0">
                      <p:rtn val="all"/>
                    </p:endSync>
                    <p:childTnLst>
                      <p:par>
                        <p:cTn id="104" fill="hold">
                          <p:stCondLst>
                            <p:cond delay="0"/>
                          </p:stCondLst>
                          <p:childTnLst>
                            <p:par>
                              <p:cTn id="105" fill="hold">
                                <p:stCondLst>
                                  <p:cond delay="0"/>
                                </p:stCondLst>
                                <p:childTnLst>
                                  <p:par>
                                    <p:cTn id="106" presetID="10" presetClass="entr" presetSubtype="0" fill="hold" grpId="0" nodeType="with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fade">
                                          <p:cBhvr>
                                            <p:cTn id="108" dur="200"/>
                                            <p:tgtEl>
                                              <p:spTgt spid="22"/>
                                            </p:tgtEl>
                                          </p:cBhvr>
                                        </p:animEffect>
                                      </p:childTnLst>
                                    </p:cTn>
                                  </p:par>
                                </p:childTnLst>
                              </p:cTn>
                            </p:par>
                          </p:childTnLst>
                        </p:cTn>
                      </p:par>
                    </p:childTnLst>
                  </p:cTn>
                  <p:nextCondLst>
                    <p:cond evt="onMediaBookmark" delay="0">
                      <p:tgtEl>
                        <p14:bmkTgt spid="18" bmkName="FInancial Functions1_4_VF10263404100:00:08.5"/>
                      </p:tgtEl>
                    </p:cond>
                  </p:nextCondLst>
                </p:seq>
                <p:seq concurrent="1" nextAc="seek">
                  <p:cTn id="109" restart="whenNotActive" fill="hold" evtFilter="cancelBubble" nodeType="interactiveSeq">
                    <p:stCondLst>
                      <p:cond evt="onMediaBookmark" delay="0">
                        <p:tgtEl>
                          <p14:bmkTgt spid="18" bmkName="FInancial Functions1_4_VF10263404100:00:12.1"/>
                        </p:tgtEl>
                      </p:cond>
                    </p:stCondLst>
                    <p:endSync evt="end" delay="0">
                      <p:rtn val="all"/>
                    </p:endSync>
                    <p:childTnLst>
                      <p:par>
                        <p:cTn id="110" fill="hold">
                          <p:stCondLst>
                            <p:cond delay="0"/>
                          </p:stCondLst>
                          <p:childTnLst>
                            <p:par>
                              <p:cTn id="111" fill="hold">
                                <p:stCondLst>
                                  <p:cond delay="0"/>
                                </p:stCondLst>
                                <p:childTnLst>
                                  <p:par>
                                    <p:cTn id="112" presetID="10" presetClass="exit" presetSubtype="0" fill="hold" grpId="1" nodeType="withEffect">
                                      <p:stCondLst>
                                        <p:cond delay="0"/>
                                      </p:stCondLst>
                                      <p:childTnLst>
                                        <p:animEffect transition="out" filter="fade">
                                          <p:cBhvr>
                                            <p:cTn id="113" dur="200"/>
                                            <p:tgtEl>
                                              <p:spTgt spid="22"/>
                                            </p:tgtEl>
                                          </p:cBhvr>
                                        </p:animEffect>
                                        <p:set>
                                          <p:cBhvr>
                                            <p:cTn id="114"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12.1"/>
                      </p:tgtEl>
                    </p:cond>
                  </p:nextCondLst>
                </p:seq>
                <p:seq concurrent="1" nextAc="seek">
                  <p:cTn id="115" restart="whenNotActive" fill="hold" evtFilter="cancelBubble" nodeType="interactiveSeq">
                    <p:stCondLst>
                      <p:cond evt="onMediaBookmark" delay="0">
                        <p:tgtEl>
                          <p14:bmkTgt spid="18" bmkName="FInancial Functions1_4_VF10263404100:00:12.2"/>
                        </p:tgtEl>
                      </p:cond>
                    </p:stCondLst>
                    <p:endSync evt="end" delay="0">
                      <p:rtn val="all"/>
                    </p:endSync>
                    <p:childTnLst>
                      <p:par>
                        <p:cTn id="116" fill="hold">
                          <p:stCondLst>
                            <p:cond delay="0"/>
                          </p:stCondLst>
                          <p:childTnLst>
                            <p:par>
                              <p:cTn id="117" fill="hold">
                                <p:stCondLst>
                                  <p:cond delay="0"/>
                                </p:stCondLst>
                                <p:childTnLst>
                                  <p:par>
                                    <p:cTn id="118" presetID="10"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200"/>
                                            <p:tgtEl>
                                              <p:spTgt spid="23"/>
                                            </p:tgtEl>
                                          </p:cBhvr>
                                        </p:animEffect>
                                      </p:childTnLst>
                                    </p:cTn>
                                  </p:par>
                                </p:childTnLst>
                              </p:cTn>
                            </p:par>
                          </p:childTnLst>
                        </p:cTn>
                      </p:par>
                    </p:childTnLst>
                  </p:cTn>
                  <p:nextCondLst>
                    <p:cond evt="onMediaBookmark" delay="0">
                      <p:tgtEl>
                        <p14:bmkTgt spid="18" bmkName="FInancial Functions1_4_VF10263404100:00:12.2"/>
                      </p:tgtEl>
                    </p:cond>
                  </p:nextCondLst>
                </p:seq>
                <p:seq concurrent="1" nextAc="seek">
                  <p:cTn id="121" restart="whenNotActive" fill="hold" evtFilter="cancelBubble" nodeType="interactiveSeq">
                    <p:stCondLst>
                      <p:cond evt="onMediaBookmark" delay="0">
                        <p:tgtEl>
                          <p14:bmkTgt spid="18" bmkName="FInancial Functions1_4_VF10263404100:00:20.2"/>
                        </p:tgtEl>
                      </p:cond>
                    </p:stCondLst>
                    <p:endSync evt="end" delay="0">
                      <p:rtn val="all"/>
                    </p:endSync>
                    <p:childTnLst>
                      <p:par>
                        <p:cTn id="122" fill="hold">
                          <p:stCondLst>
                            <p:cond delay="0"/>
                          </p:stCondLst>
                          <p:childTnLst>
                            <p:par>
                              <p:cTn id="123" fill="hold">
                                <p:stCondLst>
                                  <p:cond delay="0"/>
                                </p:stCondLst>
                                <p:childTnLst>
                                  <p:par>
                                    <p:cTn id="124" presetID="10" presetClass="exit" presetSubtype="0" fill="hold" grpId="1" nodeType="withEffect">
                                      <p:stCondLst>
                                        <p:cond delay="0"/>
                                      </p:stCondLst>
                                      <p:childTnLst>
                                        <p:animEffect transition="out" filter="fade">
                                          <p:cBhvr>
                                            <p:cTn id="125" dur="200"/>
                                            <p:tgtEl>
                                              <p:spTgt spid="23"/>
                                            </p:tgtEl>
                                          </p:cBhvr>
                                        </p:animEffect>
                                        <p:set>
                                          <p:cBhvr>
                                            <p:cTn id="126"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20.2"/>
                      </p:tgtEl>
                    </p:cond>
                  </p:nextCondLst>
                </p:seq>
                <p:seq concurrent="1" nextAc="seek">
                  <p:cTn id="127" restart="whenNotActive" fill="hold" evtFilter="cancelBubble" nodeType="interactiveSeq">
                    <p:stCondLst>
                      <p:cond evt="onMediaBookmark" delay="0">
                        <p:tgtEl>
                          <p14:bmkTgt spid="18" bmkName="FInancial Functions1_4_VF10263404100:00:20.3"/>
                        </p:tgtEl>
                      </p:cond>
                    </p:stCondLst>
                    <p:endSync evt="end" delay="0">
                      <p:rtn val="all"/>
                    </p:endSync>
                    <p:childTnLst>
                      <p:par>
                        <p:cTn id="128" fill="hold">
                          <p:stCondLst>
                            <p:cond delay="0"/>
                          </p:stCondLst>
                          <p:childTnLst>
                            <p:par>
                              <p:cTn id="129" fill="hold">
                                <p:stCondLst>
                                  <p:cond delay="0"/>
                                </p:stCondLst>
                                <p:childTnLst>
                                  <p:par>
                                    <p:cTn id="130" presetID="10" presetClass="entr" presetSubtype="0" fill="hold" grpId="0" nodeType="with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200"/>
                                            <p:tgtEl>
                                              <p:spTgt spid="24"/>
                                            </p:tgtEl>
                                          </p:cBhvr>
                                        </p:animEffect>
                                      </p:childTnLst>
                                    </p:cTn>
                                  </p:par>
                                </p:childTnLst>
                              </p:cTn>
                            </p:par>
                          </p:childTnLst>
                        </p:cTn>
                      </p:par>
                    </p:childTnLst>
                  </p:cTn>
                  <p:nextCondLst>
                    <p:cond evt="onMediaBookmark" delay="0">
                      <p:tgtEl>
                        <p14:bmkTgt spid="18" bmkName="FInancial Functions1_4_VF10263404100:00:20.3"/>
                      </p:tgtEl>
                    </p:cond>
                  </p:nextCondLst>
                </p:seq>
                <p:seq concurrent="1" nextAc="seek">
                  <p:cTn id="133" restart="whenNotActive" fill="hold" evtFilter="cancelBubble" nodeType="interactiveSeq">
                    <p:stCondLst>
                      <p:cond evt="onMediaBookmark" delay="0">
                        <p:tgtEl>
                          <p14:bmkTgt spid="18" bmkName="FInancial Functions1_4_VF10263404100:00:28.4"/>
                        </p:tgtEl>
                      </p:cond>
                    </p:stCondLst>
                    <p:endSync evt="end" delay="0">
                      <p:rtn val="all"/>
                    </p:endSync>
                    <p:childTnLst>
                      <p:par>
                        <p:cTn id="134" fill="hold">
                          <p:stCondLst>
                            <p:cond delay="0"/>
                          </p:stCondLst>
                          <p:childTnLst>
                            <p:par>
                              <p:cTn id="135" fill="hold">
                                <p:stCondLst>
                                  <p:cond delay="0"/>
                                </p:stCondLst>
                                <p:childTnLst>
                                  <p:par>
                                    <p:cTn id="136" presetID="10" presetClass="exit" presetSubtype="0" fill="hold" grpId="1" nodeType="withEffect">
                                      <p:stCondLst>
                                        <p:cond delay="0"/>
                                      </p:stCondLst>
                                      <p:childTnLst>
                                        <p:animEffect transition="out" filter="fade">
                                          <p:cBhvr>
                                            <p:cTn id="137" dur="200"/>
                                            <p:tgtEl>
                                              <p:spTgt spid="24"/>
                                            </p:tgtEl>
                                          </p:cBhvr>
                                        </p:animEffect>
                                        <p:set>
                                          <p:cBhvr>
                                            <p:cTn id="138"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28.4"/>
                      </p:tgtEl>
                    </p:cond>
                  </p:nextCondLst>
                </p:seq>
                <p:seq concurrent="1" nextAc="seek">
                  <p:cTn id="139" restart="whenNotActive" fill="hold" evtFilter="cancelBubble" nodeType="interactiveSeq">
                    <p:stCondLst>
                      <p:cond evt="onMediaBookmark" delay="0">
                        <p:tgtEl>
                          <p14:bmkTgt spid="18" bmkName="FInancial Functions1_4_VF10263404100:00:28.5"/>
                        </p:tgtEl>
                      </p:cond>
                    </p:stCondLst>
                    <p:endSync evt="end" delay="0">
                      <p:rtn val="all"/>
                    </p:endSync>
                    <p:childTnLst>
                      <p:par>
                        <p:cTn id="140" fill="hold">
                          <p:stCondLst>
                            <p:cond delay="0"/>
                          </p:stCondLst>
                          <p:childTnLst>
                            <p:par>
                              <p:cTn id="141" fill="hold">
                                <p:stCondLst>
                                  <p:cond delay="0"/>
                                </p:stCondLst>
                                <p:childTnLst>
                                  <p:par>
                                    <p:cTn id="142" presetID="10" presetClass="entr" presetSubtype="0" fill="hold" grpId="0" nodeType="withEffect">
                                      <p:stCondLst>
                                        <p:cond delay="0"/>
                                      </p:stCondLst>
                                      <p:childTnLst>
                                        <p:set>
                                          <p:cBhvr>
                                            <p:cTn id="143" dur="1" fill="hold">
                                              <p:stCondLst>
                                                <p:cond delay="0"/>
                                              </p:stCondLst>
                                            </p:cTn>
                                            <p:tgtEl>
                                              <p:spTgt spid="25"/>
                                            </p:tgtEl>
                                            <p:attrNameLst>
                                              <p:attrName>style.visibility</p:attrName>
                                            </p:attrNameLst>
                                          </p:cBhvr>
                                          <p:to>
                                            <p:strVal val="visible"/>
                                          </p:to>
                                        </p:set>
                                        <p:animEffect transition="in" filter="fade">
                                          <p:cBhvr>
                                            <p:cTn id="144" dur="200"/>
                                            <p:tgtEl>
                                              <p:spTgt spid="25"/>
                                            </p:tgtEl>
                                          </p:cBhvr>
                                        </p:animEffect>
                                      </p:childTnLst>
                                    </p:cTn>
                                  </p:par>
                                </p:childTnLst>
                              </p:cTn>
                            </p:par>
                          </p:childTnLst>
                        </p:cTn>
                      </p:par>
                    </p:childTnLst>
                  </p:cTn>
                  <p:nextCondLst>
                    <p:cond evt="onMediaBookmark" delay="0">
                      <p:tgtEl>
                        <p14:bmkTgt spid="18" bmkName="FInancial Functions1_4_VF10263404100:00:28.5"/>
                      </p:tgtEl>
                    </p:cond>
                  </p:nextCondLst>
                </p:seq>
                <p:seq concurrent="1" nextAc="seek">
                  <p:cTn id="145" restart="whenNotActive" fill="hold" evtFilter="cancelBubble" nodeType="interactiveSeq">
                    <p:stCondLst>
                      <p:cond evt="onMediaBookmark" delay="0">
                        <p:tgtEl>
                          <p14:bmkTgt spid="18" bmkName="FInancial Functions1_4_VF10263404100:00:33.0"/>
                        </p:tgtEl>
                      </p:cond>
                    </p:stCondLst>
                    <p:endSync evt="end" delay="0">
                      <p:rtn val="all"/>
                    </p:endSync>
                    <p:childTnLst>
                      <p:par>
                        <p:cTn id="146" fill="hold">
                          <p:stCondLst>
                            <p:cond delay="0"/>
                          </p:stCondLst>
                          <p:childTnLst>
                            <p:par>
                              <p:cTn id="147" fill="hold">
                                <p:stCondLst>
                                  <p:cond delay="0"/>
                                </p:stCondLst>
                                <p:childTnLst>
                                  <p:par>
                                    <p:cTn id="148" presetID="10" presetClass="exit" presetSubtype="0" fill="hold" grpId="1" nodeType="withEffect">
                                      <p:stCondLst>
                                        <p:cond delay="0"/>
                                      </p:stCondLst>
                                      <p:childTnLst>
                                        <p:animEffect transition="out" filter="fade">
                                          <p:cBhvr>
                                            <p:cTn id="149" dur="200"/>
                                            <p:tgtEl>
                                              <p:spTgt spid="25"/>
                                            </p:tgtEl>
                                          </p:cBhvr>
                                        </p:animEffect>
                                        <p:set>
                                          <p:cBhvr>
                                            <p:cTn id="150"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33.0"/>
                      </p:tgtEl>
                    </p:cond>
                  </p:nextCondLst>
                </p:seq>
                <p:seq concurrent="1" nextAc="seek">
                  <p:cTn id="151" restart="whenNotActive" fill="hold" evtFilter="cancelBubble" nodeType="interactiveSeq">
                    <p:stCondLst>
                      <p:cond evt="onMediaBookmark" delay="0">
                        <p:tgtEl>
                          <p14:bmkTgt spid="18" bmkName="FInancial Functions1_4_VF10263404100:00:33.1"/>
                        </p:tgtEl>
                      </p:cond>
                    </p:stCondLst>
                    <p:endSync evt="end" delay="0">
                      <p:rtn val="all"/>
                    </p:endSync>
                    <p:childTnLst>
                      <p:par>
                        <p:cTn id="152" fill="hold">
                          <p:stCondLst>
                            <p:cond delay="0"/>
                          </p:stCondLst>
                          <p:childTnLst>
                            <p:par>
                              <p:cTn id="153" fill="hold">
                                <p:stCondLst>
                                  <p:cond delay="0"/>
                                </p:stCondLst>
                                <p:childTnLst>
                                  <p:par>
                                    <p:cTn id="154" presetID="10" presetClass="entr" presetSubtype="0" fill="hold" grpId="0" nodeType="with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fade">
                                          <p:cBhvr>
                                            <p:cTn id="156" dur="200"/>
                                            <p:tgtEl>
                                              <p:spTgt spid="26"/>
                                            </p:tgtEl>
                                          </p:cBhvr>
                                        </p:animEffect>
                                      </p:childTnLst>
                                    </p:cTn>
                                  </p:par>
                                </p:childTnLst>
                              </p:cTn>
                            </p:par>
                          </p:childTnLst>
                        </p:cTn>
                      </p:par>
                    </p:childTnLst>
                  </p:cTn>
                  <p:nextCondLst>
                    <p:cond evt="onMediaBookmark" delay="0">
                      <p:tgtEl>
                        <p14:bmkTgt spid="18" bmkName="FInancial Functions1_4_VF10263404100:00:33.1"/>
                      </p:tgtEl>
                    </p:cond>
                  </p:nextCondLst>
                </p:seq>
                <p:seq concurrent="1" nextAc="seek">
                  <p:cTn id="157" restart="whenNotActive" fill="hold" evtFilter="cancelBubble" nodeType="interactiveSeq">
                    <p:stCondLst>
                      <p:cond evt="onMediaBookmark" delay="0">
                        <p:tgtEl>
                          <p14:bmkTgt spid="18" bmkName="FInancial Functions1_4_VF10263404100:00:39.2"/>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1" nodeType="withEffect">
                                      <p:stCondLst>
                                        <p:cond delay="0"/>
                                      </p:stCondLst>
                                      <p:childTnLst>
                                        <p:animEffect transition="out" filter="fade">
                                          <p:cBhvr>
                                            <p:cTn id="161" dur="200"/>
                                            <p:tgtEl>
                                              <p:spTgt spid="26"/>
                                            </p:tgtEl>
                                          </p:cBhvr>
                                        </p:animEffect>
                                        <p:set>
                                          <p:cBhvr>
                                            <p:cTn id="162"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39.2"/>
                      </p:tgtEl>
                    </p:cond>
                  </p:nextCondLst>
                </p:seq>
                <p:seq concurrent="1" nextAc="seek">
                  <p:cTn id="163" restart="whenNotActive" fill="hold" evtFilter="cancelBubble" nodeType="interactiveSeq">
                    <p:stCondLst>
                      <p:cond evt="onMediaBookmark" delay="0">
                        <p:tgtEl>
                          <p14:bmkTgt spid="18" bmkName="FInancial Functions1_4_VF10263404100:00:39.3"/>
                        </p:tgtEl>
                      </p:cond>
                    </p:stCondLst>
                    <p:endSync evt="end" delay="0">
                      <p:rtn val="all"/>
                    </p:endSync>
                    <p:childTnLst>
                      <p:par>
                        <p:cTn id="164" fill="hold">
                          <p:stCondLst>
                            <p:cond delay="0"/>
                          </p:stCondLst>
                          <p:childTnLst>
                            <p:par>
                              <p:cTn id="165" fill="hold">
                                <p:stCondLst>
                                  <p:cond delay="0"/>
                                </p:stCondLst>
                                <p:childTnLst>
                                  <p:par>
                                    <p:cTn id="166" presetID="10" presetClass="entr" presetSubtype="0" fill="hold" grpId="0" nodeType="withEffect">
                                      <p:stCondLst>
                                        <p:cond delay="0"/>
                                      </p:stCondLst>
                                      <p:childTnLst>
                                        <p:set>
                                          <p:cBhvr>
                                            <p:cTn id="167" dur="1" fill="hold">
                                              <p:stCondLst>
                                                <p:cond delay="0"/>
                                              </p:stCondLst>
                                            </p:cTn>
                                            <p:tgtEl>
                                              <p:spTgt spid="27"/>
                                            </p:tgtEl>
                                            <p:attrNameLst>
                                              <p:attrName>style.visibility</p:attrName>
                                            </p:attrNameLst>
                                          </p:cBhvr>
                                          <p:to>
                                            <p:strVal val="visible"/>
                                          </p:to>
                                        </p:set>
                                        <p:animEffect transition="in" filter="fade">
                                          <p:cBhvr>
                                            <p:cTn id="168" dur="200"/>
                                            <p:tgtEl>
                                              <p:spTgt spid="27"/>
                                            </p:tgtEl>
                                          </p:cBhvr>
                                        </p:animEffect>
                                      </p:childTnLst>
                                    </p:cTn>
                                  </p:par>
                                </p:childTnLst>
                              </p:cTn>
                            </p:par>
                          </p:childTnLst>
                        </p:cTn>
                      </p:par>
                    </p:childTnLst>
                  </p:cTn>
                  <p:nextCondLst>
                    <p:cond evt="onMediaBookmark" delay="0">
                      <p:tgtEl>
                        <p14:bmkTgt spid="18" bmkName="FInancial Functions1_4_VF10263404100:00:39.3"/>
                      </p:tgtEl>
                    </p:cond>
                  </p:nextCondLst>
                </p:seq>
                <p:seq concurrent="1" nextAc="seek">
                  <p:cTn id="169" restart="whenNotActive" fill="hold" evtFilter="cancelBubble" nodeType="interactiveSeq">
                    <p:stCondLst>
                      <p:cond evt="onMediaBookmark" delay="0">
                        <p:tgtEl>
                          <p14:bmkTgt spid="18" bmkName="FInancial Functions1_4_VF10263404100:00:47.0"/>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grpId="1" nodeType="withEffect">
                                      <p:stCondLst>
                                        <p:cond delay="0"/>
                                      </p:stCondLst>
                                      <p:childTnLst>
                                        <p:animEffect transition="out" filter="fade">
                                          <p:cBhvr>
                                            <p:cTn id="173" dur="200"/>
                                            <p:tgtEl>
                                              <p:spTgt spid="27"/>
                                            </p:tgtEl>
                                          </p:cBhvr>
                                        </p:animEffect>
                                        <p:set>
                                          <p:cBhvr>
                                            <p:cTn id="174"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47.0"/>
                      </p:tgtEl>
                    </p:cond>
                  </p:nextCondLst>
                </p:seq>
                <p:seq concurrent="1" nextAc="seek">
                  <p:cTn id="175" restart="whenNotActive" fill="hold" evtFilter="cancelBubble" nodeType="interactiveSeq">
                    <p:stCondLst>
                      <p:cond evt="onMediaBookmark" delay="0">
                        <p:tgtEl>
                          <p14:bmkTgt spid="18" bmkName="FInancial Functions1_4_VF10263404100:00:47.1"/>
                        </p:tgtEl>
                      </p:cond>
                    </p:stCondLst>
                    <p:endSync evt="end" delay="0">
                      <p:rtn val="all"/>
                    </p:endSync>
                    <p:childTnLst>
                      <p:par>
                        <p:cTn id="176" fill="hold">
                          <p:stCondLst>
                            <p:cond delay="0"/>
                          </p:stCondLst>
                          <p:childTnLst>
                            <p:par>
                              <p:cTn id="177" fill="hold">
                                <p:stCondLst>
                                  <p:cond delay="0"/>
                                </p:stCondLst>
                                <p:childTnLst>
                                  <p:par>
                                    <p:cTn id="178" presetID="10" presetClass="entr" presetSubtype="0" fill="hold" grpId="0" nodeType="withEffect">
                                      <p:stCondLst>
                                        <p:cond delay="0"/>
                                      </p:stCondLst>
                                      <p:childTnLst>
                                        <p:set>
                                          <p:cBhvr>
                                            <p:cTn id="179" dur="1" fill="hold">
                                              <p:stCondLst>
                                                <p:cond delay="0"/>
                                              </p:stCondLst>
                                            </p:cTn>
                                            <p:tgtEl>
                                              <p:spTgt spid="28"/>
                                            </p:tgtEl>
                                            <p:attrNameLst>
                                              <p:attrName>style.visibility</p:attrName>
                                            </p:attrNameLst>
                                          </p:cBhvr>
                                          <p:to>
                                            <p:strVal val="visible"/>
                                          </p:to>
                                        </p:set>
                                        <p:animEffect transition="in" filter="fade">
                                          <p:cBhvr>
                                            <p:cTn id="180" dur="200"/>
                                            <p:tgtEl>
                                              <p:spTgt spid="28"/>
                                            </p:tgtEl>
                                          </p:cBhvr>
                                        </p:animEffect>
                                      </p:childTnLst>
                                    </p:cTn>
                                  </p:par>
                                </p:childTnLst>
                              </p:cTn>
                            </p:par>
                          </p:childTnLst>
                        </p:cTn>
                      </p:par>
                    </p:childTnLst>
                  </p:cTn>
                  <p:nextCondLst>
                    <p:cond evt="onMediaBookmark" delay="0">
                      <p:tgtEl>
                        <p14:bmkTgt spid="18" bmkName="FInancial Functions1_4_VF10263404100:00:47.1"/>
                      </p:tgtEl>
                    </p:cond>
                  </p:nextCondLst>
                </p:seq>
                <p:seq concurrent="1" nextAc="seek">
                  <p:cTn id="181" restart="whenNotActive" fill="hold" evtFilter="cancelBubble" nodeType="interactiveSeq">
                    <p:stCondLst>
                      <p:cond evt="onMediaBookmark" delay="0">
                        <p:tgtEl>
                          <p14:bmkTgt spid="18" bmkName="FInancial Functions1_4_VF10263404100:00:52.6"/>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1" nodeType="withEffect">
                                      <p:stCondLst>
                                        <p:cond delay="0"/>
                                      </p:stCondLst>
                                      <p:childTnLst>
                                        <p:animEffect transition="out" filter="fade">
                                          <p:cBhvr>
                                            <p:cTn id="185" dur="200"/>
                                            <p:tgtEl>
                                              <p:spTgt spid="28"/>
                                            </p:tgtEl>
                                          </p:cBhvr>
                                        </p:animEffect>
                                        <p:set>
                                          <p:cBhvr>
                                            <p:cTn id="186"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0:52.6"/>
                      </p:tgtEl>
                    </p:cond>
                  </p:nextCondLst>
                </p:seq>
                <p:seq concurrent="1" nextAc="seek">
                  <p:cTn id="187" restart="whenNotActive" fill="hold" evtFilter="cancelBubble" nodeType="interactiveSeq">
                    <p:stCondLst>
                      <p:cond evt="onMediaBookmark" delay="0">
                        <p:tgtEl>
                          <p14:bmkTgt spid="18" bmkName="FInancial Functions1_4_VF10263404100:00:52.7"/>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grpId="0" nodeType="withEffect">
                                      <p:stCondLst>
                                        <p:cond delay="0"/>
                                      </p:stCondLst>
                                      <p:childTnLst>
                                        <p:set>
                                          <p:cBhvr>
                                            <p:cTn id="191" dur="1" fill="hold">
                                              <p:stCondLst>
                                                <p:cond delay="0"/>
                                              </p:stCondLst>
                                            </p:cTn>
                                            <p:tgtEl>
                                              <p:spTgt spid="29"/>
                                            </p:tgtEl>
                                            <p:attrNameLst>
                                              <p:attrName>style.visibility</p:attrName>
                                            </p:attrNameLst>
                                          </p:cBhvr>
                                          <p:to>
                                            <p:strVal val="visible"/>
                                          </p:to>
                                        </p:set>
                                        <p:animEffect transition="in" filter="fade">
                                          <p:cBhvr>
                                            <p:cTn id="192" dur="200"/>
                                            <p:tgtEl>
                                              <p:spTgt spid="29"/>
                                            </p:tgtEl>
                                          </p:cBhvr>
                                        </p:animEffect>
                                      </p:childTnLst>
                                    </p:cTn>
                                  </p:par>
                                </p:childTnLst>
                              </p:cTn>
                            </p:par>
                          </p:childTnLst>
                        </p:cTn>
                      </p:par>
                    </p:childTnLst>
                  </p:cTn>
                  <p:nextCondLst>
                    <p:cond evt="onMediaBookmark" delay="0">
                      <p:tgtEl>
                        <p14:bmkTgt spid="18" bmkName="FInancial Functions1_4_VF10263404100:00:52.7"/>
                      </p:tgtEl>
                    </p:cond>
                  </p:nextCondLst>
                </p:seq>
                <p:seq concurrent="1" nextAc="seek">
                  <p:cTn id="193" restart="whenNotActive" fill="hold" evtFilter="cancelBubble" nodeType="interactiveSeq">
                    <p:stCondLst>
                      <p:cond evt="onMediaBookmark" delay="0">
                        <p:tgtEl>
                          <p14:bmkTgt spid="18" bmkName="FInancial Functions1_4_VF10263404100:01:03.1"/>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grpId="1" nodeType="withEffect">
                                      <p:stCondLst>
                                        <p:cond delay="0"/>
                                      </p:stCondLst>
                                      <p:childTnLst>
                                        <p:animEffect transition="out" filter="fade">
                                          <p:cBhvr>
                                            <p:cTn id="197" dur="200"/>
                                            <p:tgtEl>
                                              <p:spTgt spid="29"/>
                                            </p:tgtEl>
                                          </p:cBhvr>
                                        </p:animEffect>
                                        <p:set>
                                          <p:cBhvr>
                                            <p:cTn id="198"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1:03.1"/>
                      </p:tgtEl>
                    </p:cond>
                  </p:nextCondLst>
                </p:seq>
                <p:seq concurrent="1" nextAc="seek">
                  <p:cTn id="199" restart="whenNotActive" fill="hold" evtFilter="cancelBubble" nodeType="interactiveSeq">
                    <p:stCondLst>
                      <p:cond evt="onMediaBookmark" delay="0">
                        <p:tgtEl>
                          <p14:bmkTgt spid="18" bmkName="FInancial Functions1_4_VF10263404100:01:03.2"/>
                        </p:tgtEl>
                      </p:cond>
                    </p:stCondLst>
                    <p:endSync evt="end" delay="0">
                      <p:rtn val="all"/>
                    </p:endSync>
                    <p:childTnLst>
                      <p:par>
                        <p:cTn id="200" fill="hold">
                          <p:stCondLst>
                            <p:cond delay="0"/>
                          </p:stCondLst>
                          <p:childTnLst>
                            <p:par>
                              <p:cTn id="201" fill="hold">
                                <p:stCondLst>
                                  <p:cond delay="0"/>
                                </p:stCondLst>
                                <p:childTnLst>
                                  <p:par>
                                    <p:cTn id="202" presetID="10" presetClass="entr" presetSubtype="0" fill="hold" grpId="0" nodeType="withEffect">
                                      <p:stCondLst>
                                        <p:cond delay="0"/>
                                      </p:stCondLst>
                                      <p:childTnLst>
                                        <p:set>
                                          <p:cBhvr>
                                            <p:cTn id="203" dur="1" fill="hold">
                                              <p:stCondLst>
                                                <p:cond delay="0"/>
                                              </p:stCondLst>
                                            </p:cTn>
                                            <p:tgtEl>
                                              <p:spTgt spid="30"/>
                                            </p:tgtEl>
                                            <p:attrNameLst>
                                              <p:attrName>style.visibility</p:attrName>
                                            </p:attrNameLst>
                                          </p:cBhvr>
                                          <p:to>
                                            <p:strVal val="visible"/>
                                          </p:to>
                                        </p:set>
                                        <p:animEffect transition="in" filter="fade">
                                          <p:cBhvr>
                                            <p:cTn id="204" dur="200"/>
                                            <p:tgtEl>
                                              <p:spTgt spid="30"/>
                                            </p:tgtEl>
                                          </p:cBhvr>
                                        </p:animEffect>
                                      </p:childTnLst>
                                    </p:cTn>
                                  </p:par>
                                </p:childTnLst>
                              </p:cTn>
                            </p:par>
                          </p:childTnLst>
                        </p:cTn>
                      </p:par>
                    </p:childTnLst>
                  </p:cTn>
                  <p:nextCondLst>
                    <p:cond evt="onMediaBookmark" delay="0">
                      <p:tgtEl>
                        <p14:bmkTgt spid="18" bmkName="FInancial Functions1_4_VF10263404100:01:03.2"/>
                      </p:tgtEl>
                    </p:cond>
                  </p:nextCondLst>
                </p:seq>
                <p:seq concurrent="1" nextAc="seek">
                  <p:cTn id="205" restart="whenNotActive" fill="hold" evtFilter="cancelBubble" nodeType="interactiveSeq">
                    <p:stCondLst>
                      <p:cond evt="onMediaBookmark" delay="0">
                        <p:tgtEl>
                          <p14:bmkTgt spid="18" bmkName="FInancial Functions1_4_VF10263404100:01:11.3"/>
                        </p:tgtEl>
                      </p:cond>
                    </p:stCondLst>
                    <p:endSync evt="end" delay="0">
                      <p:rtn val="all"/>
                    </p:endSync>
                    <p:childTnLst>
                      <p:par>
                        <p:cTn id="206" fill="hold">
                          <p:stCondLst>
                            <p:cond delay="0"/>
                          </p:stCondLst>
                          <p:childTnLst>
                            <p:par>
                              <p:cTn id="207" fill="hold">
                                <p:stCondLst>
                                  <p:cond delay="0"/>
                                </p:stCondLst>
                                <p:childTnLst>
                                  <p:par>
                                    <p:cTn id="208" presetID="10" presetClass="exit" presetSubtype="0" fill="hold" grpId="1" nodeType="withEffect">
                                      <p:stCondLst>
                                        <p:cond delay="0"/>
                                      </p:stCondLst>
                                      <p:childTnLst>
                                        <p:animEffect transition="out" filter="fade">
                                          <p:cBhvr>
                                            <p:cTn id="209" dur="200"/>
                                            <p:tgtEl>
                                              <p:spTgt spid="30"/>
                                            </p:tgtEl>
                                          </p:cBhvr>
                                        </p:animEffect>
                                        <p:set>
                                          <p:cBhvr>
                                            <p:cTn id="210"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1:11.3"/>
                      </p:tgtEl>
                    </p:cond>
                  </p:nextCondLst>
                </p:seq>
                <p:seq concurrent="1" nextAc="seek">
                  <p:cTn id="211" restart="whenNotActive" fill="hold" evtFilter="cancelBubble" nodeType="interactiveSeq">
                    <p:stCondLst>
                      <p:cond evt="onMediaBookmark" delay="0">
                        <p:tgtEl>
                          <p14:bmkTgt spid="18" bmkName="FInancial Functions1_4_VF10263404100:01:11.4"/>
                        </p:tgtEl>
                      </p:cond>
                    </p:stCondLst>
                    <p:endSync evt="end" delay="0">
                      <p:rtn val="all"/>
                    </p:endSync>
                    <p:childTnLst>
                      <p:par>
                        <p:cTn id="212" fill="hold">
                          <p:stCondLst>
                            <p:cond delay="0"/>
                          </p:stCondLst>
                          <p:childTnLst>
                            <p:par>
                              <p:cTn id="213" fill="hold">
                                <p:stCondLst>
                                  <p:cond delay="0"/>
                                </p:stCondLst>
                                <p:childTnLst>
                                  <p:par>
                                    <p:cTn id="214" presetID="10" presetClass="entr" presetSubtype="0" fill="hold" grpId="0" nodeType="withEffect">
                                      <p:stCondLst>
                                        <p:cond delay="0"/>
                                      </p:stCondLst>
                                      <p:childTnLst>
                                        <p:set>
                                          <p:cBhvr>
                                            <p:cTn id="215" dur="1" fill="hold">
                                              <p:stCondLst>
                                                <p:cond delay="0"/>
                                              </p:stCondLst>
                                            </p:cTn>
                                            <p:tgtEl>
                                              <p:spTgt spid="31"/>
                                            </p:tgtEl>
                                            <p:attrNameLst>
                                              <p:attrName>style.visibility</p:attrName>
                                            </p:attrNameLst>
                                          </p:cBhvr>
                                          <p:to>
                                            <p:strVal val="visible"/>
                                          </p:to>
                                        </p:set>
                                        <p:animEffect transition="in" filter="fade">
                                          <p:cBhvr>
                                            <p:cTn id="216" dur="200"/>
                                            <p:tgtEl>
                                              <p:spTgt spid="31"/>
                                            </p:tgtEl>
                                          </p:cBhvr>
                                        </p:animEffect>
                                      </p:childTnLst>
                                    </p:cTn>
                                  </p:par>
                                </p:childTnLst>
                              </p:cTn>
                            </p:par>
                          </p:childTnLst>
                        </p:cTn>
                      </p:par>
                    </p:childTnLst>
                  </p:cTn>
                  <p:nextCondLst>
                    <p:cond evt="onMediaBookmark" delay="0">
                      <p:tgtEl>
                        <p14:bmkTgt spid="18" bmkName="FInancial Functions1_4_VF10263404100:01:11.4"/>
                      </p:tgtEl>
                    </p:cond>
                  </p:nextCondLst>
                </p:seq>
                <p:seq concurrent="1" nextAc="seek">
                  <p:cTn id="217" restart="whenNotActive" fill="hold" evtFilter="cancelBubble" nodeType="interactiveSeq">
                    <p:stCondLst>
                      <p:cond evt="onMediaBookmark" delay="0">
                        <p:tgtEl>
                          <p14:bmkTgt spid="18" bmkName="FInancial Functions1_4_VF10263404100:01:16.3"/>
                        </p:tgtEl>
                      </p:cond>
                    </p:stCondLst>
                    <p:endSync evt="end" delay="0">
                      <p:rtn val="all"/>
                    </p:endSync>
                    <p:childTnLst>
                      <p:par>
                        <p:cTn id="218" fill="hold">
                          <p:stCondLst>
                            <p:cond delay="0"/>
                          </p:stCondLst>
                          <p:childTnLst>
                            <p:par>
                              <p:cTn id="219" fill="hold">
                                <p:stCondLst>
                                  <p:cond delay="0"/>
                                </p:stCondLst>
                                <p:childTnLst>
                                  <p:par>
                                    <p:cTn id="220" presetID="10" presetClass="exit" presetSubtype="0" fill="hold" grpId="1" nodeType="withEffect">
                                      <p:stCondLst>
                                        <p:cond delay="0"/>
                                      </p:stCondLst>
                                      <p:childTnLst>
                                        <p:animEffect transition="out" filter="fade">
                                          <p:cBhvr>
                                            <p:cTn id="221" dur="200"/>
                                            <p:tgtEl>
                                              <p:spTgt spid="31"/>
                                            </p:tgtEl>
                                          </p:cBhvr>
                                        </p:animEffect>
                                        <p:set>
                                          <p:cBhvr>
                                            <p:cTn id="222"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1:16.3"/>
                      </p:tgtEl>
                    </p:cond>
                  </p:nextCondLst>
                </p:seq>
                <p:seq concurrent="1" nextAc="seek">
                  <p:cTn id="223" restart="whenNotActive" fill="hold" evtFilter="cancelBubble" nodeType="interactiveSeq">
                    <p:stCondLst>
                      <p:cond evt="onMediaBookmark" delay="0">
                        <p:tgtEl>
                          <p14:bmkTgt spid="18" bmkName="FInancial Functions1_4_VF10263404100:01:16.4"/>
                        </p:tgtEl>
                      </p:cond>
                    </p:stCondLst>
                    <p:endSync evt="end" delay="0">
                      <p:rtn val="all"/>
                    </p:endSync>
                    <p:childTnLst>
                      <p:par>
                        <p:cTn id="224" fill="hold">
                          <p:stCondLst>
                            <p:cond delay="0"/>
                          </p:stCondLst>
                          <p:childTnLst>
                            <p:par>
                              <p:cTn id="225" fill="hold">
                                <p:stCondLst>
                                  <p:cond delay="0"/>
                                </p:stCondLst>
                                <p:childTnLst>
                                  <p:par>
                                    <p:cTn id="226" presetID="10" presetClass="entr" presetSubtype="0" fill="hold" grpId="0" nodeType="withEffect">
                                      <p:stCondLst>
                                        <p:cond delay="0"/>
                                      </p:stCondLst>
                                      <p:childTnLst>
                                        <p:set>
                                          <p:cBhvr>
                                            <p:cTn id="227" dur="1" fill="hold">
                                              <p:stCondLst>
                                                <p:cond delay="0"/>
                                              </p:stCondLst>
                                            </p:cTn>
                                            <p:tgtEl>
                                              <p:spTgt spid="32"/>
                                            </p:tgtEl>
                                            <p:attrNameLst>
                                              <p:attrName>style.visibility</p:attrName>
                                            </p:attrNameLst>
                                          </p:cBhvr>
                                          <p:to>
                                            <p:strVal val="visible"/>
                                          </p:to>
                                        </p:set>
                                        <p:animEffect transition="in" filter="fade">
                                          <p:cBhvr>
                                            <p:cTn id="228" dur="200"/>
                                            <p:tgtEl>
                                              <p:spTgt spid="32"/>
                                            </p:tgtEl>
                                          </p:cBhvr>
                                        </p:animEffect>
                                      </p:childTnLst>
                                    </p:cTn>
                                  </p:par>
                                </p:childTnLst>
                              </p:cTn>
                            </p:par>
                          </p:childTnLst>
                        </p:cTn>
                      </p:par>
                    </p:childTnLst>
                  </p:cTn>
                  <p:nextCondLst>
                    <p:cond evt="onMediaBookmark" delay="0">
                      <p:tgtEl>
                        <p14:bmkTgt spid="18" bmkName="FInancial Functions1_4_VF10263404100:01:16.4"/>
                      </p:tgtEl>
                    </p:cond>
                  </p:nextCondLst>
                </p:seq>
                <p:seq concurrent="1" nextAc="seek">
                  <p:cTn id="229" restart="whenNotActive" fill="hold" evtFilter="cancelBubble" nodeType="interactiveSeq">
                    <p:stCondLst>
                      <p:cond evt="onMediaBookmark" delay="0">
                        <p:tgtEl>
                          <p14:bmkTgt spid="18" bmkName="FInancial Functions1_4_VF10263404100:01:21.2"/>
                        </p:tgtEl>
                      </p:cond>
                    </p:stCondLst>
                    <p:endSync evt="end" delay="0">
                      <p:rtn val="all"/>
                    </p:endSync>
                    <p:childTnLst>
                      <p:par>
                        <p:cTn id="230" fill="hold">
                          <p:stCondLst>
                            <p:cond delay="0"/>
                          </p:stCondLst>
                          <p:childTnLst>
                            <p:par>
                              <p:cTn id="231" fill="hold">
                                <p:stCondLst>
                                  <p:cond delay="0"/>
                                </p:stCondLst>
                                <p:childTnLst>
                                  <p:par>
                                    <p:cTn id="232" presetID="10" presetClass="exit" presetSubtype="0" fill="hold" grpId="1" nodeType="withEffect">
                                      <p:stCondLst>
                                        <p:cond delay="0"/>
                                      </p:stCondLst>
                                      <p:childTnLst>
                                        <p:animEffect transition="out" filter="fade">
                                          <p:cBhvr>
                                            <p:cTn id="233" dur="200"/>
                                            <p:tgtEl>
                                              <p:spTgt spid="32"/>
                                            </p:tgtEl>
                                          </p:cBhvr>
                                        </p:animEffect>
                                        <p:set>
                                          <p:cBhvr>
                                            <p:cTn id="234"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1:21.2"/>
                      </p:tgtEl>
                    </p:cond>
                  </p:nextCondLst>
                </p:seq>
                <p:seq concurrent="1" nextAc="seek">
                  <p:cTn id="235" restart="whenNotActive" fill="hold" evtFilter="cancelBubble" nodeType="interactiveSeq">
                    <p:stCondLst>
                      <p:cond evt="onMediaBookmark" delay="0">
                        <p:tgtEl>
                          <p14:bmkTgt spid="18" bmkName="FInancial Functions1_4_VF10263404100:01:21.3"/>
                        </p:tgtEl>
                      </p:cond>
                    </p:stCondLst>
                    <p:endSync evt="end" delay="0">
                      <p:rtn val="all"/>
                    </p:endSync>
                    <p:childTnLst>
                      <p:par>
                        <p:cTn id="236" fill="hold">
                          <p:stCondLst>
                            <p:cond delay="0"/>
                          </p:stCondLst>
                          <p:childTnLst>
                            <p:par>
                              <p:cTn id="237" fill="hold">
                                <p:stCondLst>
                                  <p:cond delay="0"/>
                                </p:stCondLst>
                                <p:childTnLst>
                                  <p:par>
                                    <p:cTn id="238" presetID="10" presetClass="entr" presetSubtype="0" fill="hold" grpId="0" nodeType="withEffect">
                                      <p:stCondLst>
                                        <p:cond delay="0"/>
                                      </p:stCondLst>
                                      <p:childTnLst>
                                        <p:set>
                                          <p:cBhvr>
                                            <p:cTn id="239" dur="1" fill="hold">
                                              <p:stCondLst>
                                                <p:cond delay="0"/>
                                              </p:stCondLst>
                                            </p:cTn>
                                            <p:tgtEl>
                                              <p:spTgt spid="33"/>
                                            </p:tgtEl>
                                            <p:attrNameLst>
                                              <p:attrName>style.visibility</p:attrName>
                                            </p:attrNameLst>
                                          </p:cBhvr>
                                          <p:to>
                                            <p:strVal val="visible"/>
                                          </p:to>
                                        </p:set>
                                        <p:animEffect transition="in" filter="fade">
                                          <p:cBhvr>
                                            <p:cTn id="240" dur="200"/>
                                            <p:tgtEl>
                                              <p:spTgt spid="33"/>
                                            </p:tgtEl>
                                          </p:cBhvr>
                                        </p:animEffect>
                                      </p:childTnLst>
                                    </p:cTn>
                                  </p:par>
                                </p:childTnLst>
                              </p:cTn>
                            </p:par>
                          </p:childTnLst>
                        </p:cTn>
                      </p:par>
                    </p:childTnLst>
                  </p:cTn>
                  <p:nextCondLst>
                    <p:cond evt="onMediaBookmark" delay="0">
                      <p:tgtEl>
                        <p14:bmkTgt spid="18" bmkName="FInancial Functions1_4_VF10263404100:01:21.3"/>
                      </p:tgtEl>
                    </p:cond>
                  </p:nextCondLst>
                </p:seq>
                <p:seq concurrent="1" nextAc="seek">
                  <p:cTn id="241" restart="whenNotActive" fill="hold" evtFilter="cancelBubble" nodeType="interactiveSeq">
                    <p:stCondLst>
                      <p:cond evt="onMediaBookmark" delay="0">
                        <p:tgtEl>
                          <p14:bmkTgt spid="18" bmkName="FInancial Functions1_4_VF10263404100:01:34.0"/>
                        </p:tgtEl>
                      </p:cond>
                    </p:stCondLst>
                    <p:endSync evt="end" delay="0">
                      <p:rtn val="all"/>
                    </p:endSync>
                    <p:childTnLst>
                      <p:par>
                        <p:cTn id="242" fill="hold">
                          <p:stCondLst>
                            <p:cond delay="0"/>
                          </p:stCondLst>
                          <p:childTnLst>
                            <p:par>
                              <p:cTn id="243" fill="hold">
                                <p:stCondLst>
                                  <p:cond delay="0"/>
                                </p:stCondLst>
                                <p:childTnLst>
                                  <p:par>
                                    <p:cTn id="244" presetID="10" presetClass="exit" presetSubtype="0" fill="hold" grpId="1" nodeType="withEffect">
                                      <p:stCondLst>
                                        <p:cond delay="0"/>
                                      </p:stCondLst>
                                      <p:childTnLst>
                                        <p:animEffect transition="out" filter="fade">
                                          <p:cBhvr>
                                            <p:cTn id="245" dur="200"/>
                                            <p:tgtEl>
                                              <p:spTgt spid="33"/>
                                            </p:tgtEl>
                                          </p:cBhvr>
                                        </p:animEffect>
                                        <p:set>
                                          <p:cBhvr>
                                            <p:cTn id="246"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18" bmkName="FInancial Functions1_4_VF10263404100:01:34.0"/>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6" restart="whenNotActive" fill="hold" evtFilter="cancelBubble" nodeType="interactiveSeq">
                    <p:stCondLst>
                      <p:cond evt="onClick" delay="0">
                        <p:tgtEl>
                          <p:spTgt spid="18"/>
                        </p:tgtEl>
                      </p:cond>
                    </p:stCondLst>
                    <p:endSync evt="end" delay="0">
                      <p:rtn val="all"/>
                    </p:endSync>
                    <p:childTnLst>
                      <p:par>
                        <p:cTn id="77" fill="hold">
                          <p:stCondLst>
                            <p:cond delay="0"/>
                          </p:stCondLst>
                          <p:childTnLst>
                            <p:par>
                              <p:cTn id="78" fill="hold">
                                <p:stCondLst>
                                  <p:cond delay="0"/>
                                </p:stCondLst>
                                <p:childTnLst>
                                  <p:par>
                                    <p:cTn id="79" presetID="2" presetClass="mediacall" presetSubtype="0" fill="hold" nodeType="clickEffect">
                                      <p:stCondLst>
                                        <p:cond delay="0"/>
                                      </p:stCondLst>
                                      <p:childTnLst>
                                        <p:cmd type="call" cmd="togglePause">
                                          <p:cBhvr>
                                            <p:cTn id="80" dur="1" fill="hold"/>
                                            <p:tgtEl>
                                              <p:spTgt spid="18"/>
                                            </p:tgtEl>
                                          </p:cBhvr>
                                        </p:cmd>
                                      </p:childTnLst>
                                    </p:cTn>
                                  </p:par>
                                </p:childTnLst>
                              </p:cTn>
                            </p:par>
                          </p:childTnLst>
                        </p:cTn>
                      </p:par>
                    </p:childTnLst>
                  </p:cTn>
                  <p:nextCondLst>
                    <p:cond evt="onClick" delay="0">
                      <p:tgtEl>
                        <p:spTgt spid="18"/>
                      </p:tgtEl>
                    </p:cond>
                  </p:nextCondLst>
                </p:seq>
                <p:video>
                  <p:cMediaNode vol="80000">
                    <p:cTn id="81" fill="hold" display="0">
                      <p:stCondLst>
                        <p:cond delay="indefinite"/>
                      </p:stCondLst>
                    </p:cTn>
                    <p:tgtEl>
                      <p:spTgt spid="18"/>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9144000" cy="609600"/>
          </a:xfrm>
        </p:spPr>
        <p:txBody>
          <a:bodyPr>
            <a:normAutofit fontScale="90000"/>
          </a:bodyPr>
          <a:lstStyle/>
          <a:p>
            <a:pPr algn="ctr" defTabSz="914400">
              <a:spcBef>
                <a:spcPts val="0"/>
              </a:spcBef>
              <a:buNone/>
            </a:pPr>
            <a:r>
              <a:rPr lang="ru-RU" sz="3200" b="0" i="0" noProof="0" dirty="0" smtClean="0">
                <a:latin typeface="Segoe Light"/>
                <a:ea typeface="+mj-ea"/>
                <a:cs typeface="+mj-cs"/>
              </a:rPr>
              <a:t>Определение суммы первоначального взноса (</a:t>
            </a:r>
            <a:r>
              <a:rPr lang="ru-RU" sz="3200" b="0" i="0" noProof="0" dirty="0" smtClean="0">
                <a:latin typeface="Segoe Light"/>
                <a:ea typeface="+mj-ea"/>
                <a:cs typeface="+mj-cs"/>
              </a:rPr>
              <a:t>1:</a:t>
            </a:r>
            <a:r>
              <a:rPr lang="cs-CZ" sz="3200" b="0" i="0" noProof="0" dirty="0" smtClean="0">
                <a:latin typeface="Segoe Light"/>
                <a:ea typeface="+mj-ea"/>
                <a:cs typeface="+mj-cs"/>
              </a:rPr>
              <a:t>38</a:t>
            </a:r>
            <a:r>
              <a:rPr lang="ru-RU" sz="3200" b="0" i="0" noProof="0" dirty="0" smtClean="0">
                <a:latin typeface="Segoe Light"/>
                <a:ea typeface="+mj-ea"/>
                <a:cs typeface="+mj-cs"/>
              </a:rPr>
              <a:t>)</a:t>
            </a:r>
            <a:endParaRPr lang="ru-RU" sz="32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dirty="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dirty="0" smtClean="0"/>
          </a:p>
        </p:txBody>
      </p:sp>
      <p:sp>
        <p:nvSpPr>
          <p:cNvPr id="6" name="FinancialFunctions1_5Saythat00:00:00.1-00:00:05.6"/>
          <p:cNvSpPr txBox="1"/>
          <p:nvPr>
            <p:custDataLst>
              <p:tags r:id="rId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Say that you'd like to buy a $19,000 car at a 2.9% interest rate</a:t>
            </a:r>
          </a:p>
        </p:txBody>
      </p:sp>
      <p:sp>
        <p:nvSpPr>
          <p:cNvPr id="8" name="FinancialFunctions1_5andyou00:00:05.7-00:00:09.8"/>
          <p:cNvSpPr txBox="1"/>
          <p:nvPr>
            <p:custDataLst>
              <p:tags r:id="rId2"/>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you want to pay the total amount out over 3 years.</a:t>
            </a:r>
          </a:p>
        </p:txBody>
      </p:sp>
      <p:sp>
        <p:nvSpPr>
          <p:cNvPr id="9" name="FinancialFunctions1_5Youdon’t00:00:09.9-00:00:15.5"/>
          <p:cNvSpPr txBox="1"/>
          <p:nvPr>
            <p:custDataLst>
              <p:tags r:id="rId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don’t want the monthly payments to be more than $350, so you need to figure out your down payment.</a:t>
            </a:r>
          </a:p>
        </p:txBody>
      </p:sp>
      <p:sp>
        <p:nvSpPr>
          <p:cNvPr id="10" name="FinancialFunctions1_5Onceagain,00:00:15.6-00:00:22.8"/>
          <p:cNvSpPr txBox="1"/>
          <p:nvPr>
            <p:custDataLst>
              <p:tags r:id="rId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Once again, I’ll use the PV function, which figures out that starting deposit that will yield a future value.</a:t>
            </a:r>
          </a:p>
        </p:txBody>
      </p:sp>
      <p:sp>
        <p:nvSpPr>
          <p:cNvPr id="11" name="FinancialFunctions1_5Inthis00:00:22.9-00:00:29.3"/>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In this example, the result of the PV function is the loan amount, which is then subtracted</a:t>
            </a:r>
          </a:p>
        </p:txBody>
      </p:sp>
      <p:sp>
        <p:nvSpPr>
          <p:cNvPr id="12" name="FinancialFunctions1_5fromthe00:00:29.4-00:00:35.4"/>
          <p:cNvSpPr txBox="1"/>
          <p:nvPr>
            <p:custDataLst>
              <p:tags r:id="rId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from the purchase price to find the down payment, so I'll begin this formula a little differently.</a:t>
            </a:r>
          </a:p>
        </p:txBody>
      </p:sp>
      <p:sp>
        <p:nvSpPr>
          <p:cNvPr id="13" name="FinancialFunctions1_5I’lltype00:00:35.5-00:00:41.2"/>
          <p:cNvSpPr txBox="1"/>
          <p:nvPr>
            <p:custDataLst>
              <p:tags r:id="rId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the equal sign, followed by 19,000-PV,</a:t>
            </a:r>
          </a:p>
        </p:txBody>
      </p:sp>
      <p:sp>
        <p:nvSpPr>
          <p:cNvPr id="14" name="FinancialFunctions1_5I’lldouble-click00:00:41.3-00:00:47.0"/>
          <p:cNvSpPr txBox="1"/>
          <p:nvPr>
            <p:custDataLst>
              <p:tags r:id="rId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double-click PV to get into the formula, and my arguments are in the ScreenTip. </a:t>
            </a:r>
          </a:p>
        </p:txBody>
      </p:sp>
      <p:sp>
        <p:nvSpPr>
          <p:cNvPr id="15" name="FinancialFunctions1_5Therate00:00:47.1-00:00:52.4"/>
          <p:cNvSpPr txBox="1"/>
          <p:nvPr>
            <p:custDataLst>
              <p:tags r:id="rId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rate is 2.9%/12 followed by a comma.</a:t>
            </a:r>
          </a:p>
        </p:txBody>
      </p:sp>
      <p:sp>
        <p:nvSpPr>
          <p:cNvPr id="16" name="FinancialFunctions1_5TheNPER,00:00:52.5-00:00:59.5"/>
          <p:cNvSpPr txBox="1"/>
          <p:nvPr>
            <p:custDataLst>
              <p:tags r:id="rId1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NPER, or the number of payments, is 3*12 for the 3 year payment period you want,</a:t>
            </a:r>
          </a:p>
        </p:txBody>
      </p:sp>
      <p:sp>
        <p:nvSpPr>
          <p:cNvPr id="17" name="FinancialFunctions1_5andthe00:00:59.6-00:01:04.1"/>
          <p:cNvSpPr txBox="1"/>
          <p:nvPr>
            <p:custDataLst>
              <p:tags r:id="rId1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the PMT argument is entered as -350.</a:t>
            </a:r>
          </a:p>
        </p:txBody>
      </p:sp>
      <p:sp>
        <p:nvSpPr>
          <p:cNvPr id="18" name="FinancialFunctions1_5I’llenter00:01:04.2-00:01:07.3"/>
          <p:cNvSpPr txBox="1"/>
          <p:nvPr>
            <p:custDataLst>
              <p:tags r:id="rId12"/>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my closing parenthesis and press Enter.</a:t>
            </a:r>
          </a:p>
        </p:txBody>
      </p:sp>
      <p:sp>
        <p:nvSpPr>
          <p:cNvPr id="19" name="FinancialFunctions1_5Yourdown00:01:07.4-00:01:13.7"/>
          <p:cNvSpPr txBox="1"/>
          <p:nvPr>
            <p:custDataLst>
              <p:tags r:id="rId1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Your down payment would be $6,946.48.</a:t>
            </a:r>
          </a:p>
        </p:txBody>
      </p:sp>
      <p:pic>
        <p:nvPicPr>
          <p:cNvPr id="20" name="Financial FUnctions 1_5_VF102634044.wmv">
            <a:hlinkClick r:id="" action="ppaction://media"/>
          </p:cNvPr>
          <p:cNvPicPr>
            <a:picLocks noGrp="1" noChangeAspect="1"/>
          </p:cNvPicPr>
          <p:nvPr>
            <p:ph idx="1"/>
            <a:videoFile r:link="rId15"/>
            <p:custDataLst>
              <p:tags r:id="rId16"/>
            </p:custDataLst>
            <p:extLst>
              <p:ext uri="{DAA4B4D4-6D71-4841-9C94-3DE7FCFB9230}">
                <p14:media xmlns:p14="http://schemas.microsoft.com/office/powerpoint/2010/main" r:embed="rId14">
                  <p14:bmkLst>
                    <p14:bmk name="Financial FUnctions 1_5_VF10263404400:00:00.0" time="0"/>
                    <p14:bmk name="Financial FUnctions 1_5_VF10263404400:00:00.1" time="100"/>
                    <p14:bmk name="Financial FUnctions 1_5_VF10263404400:00:10.5" time="10500"/>
                    <p14:bmk name="Financial FUnctions 1_5_VF10263404400:00:10.6" time="10600"/>
                    <p14:bmk name="Financial FUnctions 1_5_VF10263404400:00:12.8" time="12867"/>
                    <p14:bmk name="Financial FUnctions 1_5_VF10263404400:00:12.9" time="12967"/>
                    <p14:bmk name="Financial FUnctions 1_5_VF10263404400:00:21.7" time="21700"/>
                    <p14:bmk name="Financial FUnctions 1_5_VF10263404400:00:21.8" time="21800"/>
                    <p14:bmk name="Financial FUnctions 1_5_VF10263404400:00:29.7" time="29700"/>
                    <p14:bmk name="Financial FUnctions 1_5_VF10263404400:00:29.8" time="29800"/>
                    <p14:bmk name="Financial FUnctions 1_5_VF10263404400:00:35.5" time="35500"/>
                    <p14:bmk name="Financial FUnctions 1_5_VF10263404400:00:35.6" time="35600"/>
                    <p14:bmk name="Financial FUnctions 1_5_VF10263404400:00:42.4" time="42467"/>
                    <p14:bmk name="Financial FUnctions 1_5_VF10263404400:00:42.5" time="42567"/>
                    <p14:bmk name="Financial FUnctions 1_5_VF10263404400:00:50.5" time="50567"/>
                    <p14:bmk name="Financial FUnctions 1_5_VF10263404400:00:50.6" time="50667"/>
                    <p14:bmk name="Financial FUnctions 1_5_VF10263404400:00:59.5" time="59533"/>
                    <p14:bmk name="Financial FUnctions 1_5_VF10263404400:00:59.6" time="59633"/>
                    <p14:bmk name="Financial FUnctions 1_5_VF10263404400:01:08.0" time="68033"/>
                    <p14:bmk name="Financial FUnctions 1_5_VF10263404400:01:08.1" time="68133"/>
                    <p14:bmk name="Financial FUnctions 1_5_VF10263404400:01:15.7" time="75767"/>
                    <p14:bmk name="Financial FUnctions 1_5_VF10263404400:01:15.8" time="75867"/>
                    <p14:bmk name="Financial FUnctions 1_5_VF10263404400:01:20.8" time="80833"/>
                    <p14:bmk name="Financial FUnctions 1_5_VF10263404400:01:20.9" time="80933"/>
                    <p14:bmk name="Financial FUnctions 1_5_VF10263404400:01:24.7" time="84767"/>
                    <p14:bmk name="Financial FUnctions 1_5_VF10263404400:01:24.8" time="84867"/>
                    <p14:bmk name="Financial FUnctions 1_5_VF10263404400:01:36.0" time="96000"/>
                  </p14:bmkLst>
                </p14:media>
              </p:ext>
            </p:extLst>
          </p:nvPr>
        </p:nvPicPr>
        <p:blipFill>
          <a:blip r:embed="rId33"/>
          <a:stretch>
            <a:fillRect/>
          </a:stretch>
        </p:blipFill>
        <p:spPr>
          <a:xfrm>
            <a:off x="1524000" y="992188"/>
            <a:ext cx="5943600" cy="4457700"/>
          </a:xfrm>
        </p:spPr>
      </p:pic>
      <p:sp>
        <p:nvSpPr>
          <p:cNvPr id="22" name="Financial FUnctions 1_5_VF10263404400:00:00.0-00:00:00.1"/>
          <p:cNvSpPr txBox="1"/>
          <p:nvPr>
            <p:custDataLst>
              <p:tags r:id="rId1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23" name="Financial FUnctions 1_5_VF102634044Предположим,вы00:00:00.1-00:00:10.5"/>
          <p:cNvSpPr txBox="1"/>
          <p:nvPr>
            <p:custDataLst>
              <p:tags r:id="rId18"/>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Предположим, вы собираетесь приобрести автомобиль стоимостью 190 000 рублей в кредит по ставке 2,9 % годовых</a:t>
            </a:r>
            <a:endParaRPr lang="ru-RU">
              <a:solidFill>
                <a:srgbClr val="FFFFFF"/>
              </a:solidFill>
              <a:latin typeface="Calibri"/>
            </a:endParaRPr>
          </a:p>
        </p:txBody>
      </p:sp>
      <p:sp>
        <p:nvSpPr>
          <p:cNvPr id="24" name="Financial FUnctions 1_5_VF102634044ихотите00:00:10.6-00:00:12.8"/>
          <p:cNvSpPr txBox="1"/>
          <p:nvPr>
            <p:custDataLst>
              <p:tags r:id="rId1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 хотите выплатить всю сумму за три года.</a:t>
            </a:r>
            <a:endParaRPr lang="ru-RU">
              <a:solidFill>
                <a:srgbClr val="FFFFFF"/>
              </a:solidFill>
              <a:latin typeface="Calibri"/>
            </a:endParaRPr>
          </a:p>
        </p:txBody>
      </p:sp>
      <p:sp>
        <p:nvSpPr>
          <p:cNvPr id="25" name="Financial FUnctions 1_5_VF102634044Выпланируете00:00:12.9-00:00:21.7"/>
          <p:cNvSpPr txBox="1"/>
          <p:nvPr>
            <p:custDataLst>
              <p:tags r:id="rId2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Вы планируете выплачивать ежемесячно не более 3500 рублей и хотите узнать, каков будет начальный взнос.</a:t>
            </a:r>
            <a:endParaRPr lang="ru-RU">
              <a:solidFill>
                <a:srgbClr val="FFFFFF"/>
              </a:solidFill>
              <a:latin typeface="Calibri"/>
            </a:endParaRPr>
          </a:p>
        </p:txBody>
      </p:sp>
      <p:sp>
        <p:nvSpPr>
          <p:cNvPr id="26" name="Financial FUnctions 1_5_VF102634044Яснова00:00:21.8-00:00:29.7"/>
          <p:cNvSpPr txBox="1"/>
          <p:nvPr>
            <p:custDataLst>
              <p:tags r:id="rId2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снова воспользуюсь функцией ПС, которая вычисляет начальный взнос для получения будущей стоимости.</a:t>
            </a:r>
            <a:endParaRPr lang="ru-RU">
              <a:solidFill>
                <a:srgbClr val="FFFFFF"/>
              </a:solidFill>
              <a:latin typeface="Calibri"/>
            </a:endParaRPr>
          </a:p>
        </p:txBody>
      </p:sp>
      <p:sp>
        <p:nvSpPr>
          <p:cNvPr id="27" name="Financial FUnctions 1_5_VF102634044Вэтом00:00:29.8-00:00:35.5"/>
          <p:cNvSpPr txBox="1"/>
          <p:nvPr>
            <p:custDataLst>
              <p:tags r:id="rId2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этом примере функция ПС возвращает сумму кредита, которая затем вычитается</a:t>
            </a:r>
            <a:endParaRPr lang="ru-RU">
              <a:solidFill>
                <a:srgbClr val="FFFFFF"/>
              </a:solidFill>
              <a:latin typeface="Calibri"/>
            </a:endParaRPr>
          </a:p>
        </p:txBody>
      </p:sp>
      <p:sp>
        <p:nvSpPr>
          <p:cNvPr id="28" name="Financial FUnctions 1_5_VF102634044изцены00:00:35.6-00:00:42.4"/>
          <p:cNvSpPr txBox="1"/>
          <p:nvPr>
            <p:custDataLst>
              <p:tags r:id="rId2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из цены покупки, что в итоге дает начальный взнос, поэтому я составлю формулу немного иначе.</a:t>
            </a:r>
            <a:endParaRPr lang="ru-RU">
              <a:solidFill>
                <a:srgbClr val="FFFFFF"/>
              </a:solidFill>
              <a:latin typeface="Calibri"/>
            </a:endParaRPr>
          </a:p>
        </p:txBody>
      </p:sp>
      <p:sp>
        <p:nvSpPr>
          <p:cNvPr id="29" name="Financial FUnctions 1_5_VF102634044Яввожу00:00:42.5-00:00:50.5"/>
          <p:cNvSpPr txBox="1"/>
          <p:nvPr>
            <p:custDataLst>
              <p:tags r:id="rId2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знак равенства, значение 190 000, знак «минус» и имя функции ПС.</a:t>
            </a:r>
            <a:endParaRPr lang="ru-RU">
              <a:solidFill>
                <a:srgbClr val="FFFFFF"/>
              </a:solidFill>
              <a:latin typeface="Calibri"/>
            </a:endParaRPr>
          </a:p>
        </p:txBody>
      </p:sp>
      <p:sp>
        <p:nvSpPr>
          <p:cNvPr id="30" name="Financial FUnctions 1_5_VF102634044Ядважды00:00:50.6-00:00:59.5"/>
          <p:cNvSpPr txBox="1"/>
          <p:nvPr>
            <p:custDataLst>
              <p:tags r:id="rId25"/>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дважды щелкаю функцию ПС, чтобы вставить ее в формулу, и появляется всплывающая подсказка с аргументами.</a:t>
            </a:r>
            <a:endParaRPr lang="ru-RU">
              <a:solidFill>
                <a:srgbClr val="FFFFFF"/>
              </a:solidFill>
              <a:latin typeface="Calibri"/>
            </a:endParaRPr>
          </a:p>
        </p:txBody>
      </p:sp>
      <p:sp>
        <p:nvSpPr>
          <p:cNvPr id="31" name="Financial FUnctions 1_5_VF102634044Ставкаравна00:00:59.6-00:01:08.0"/>
          <p:cNvSpPr txBox="1"/>
          <p:nvPr>
            <p:custDataLst>
              <p:tags r:id="rId2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Ставка равна 2,9 %/12, аргументы разделяются точкой с запятой.</a:t>
            </a:r>
            <a:endParaRPr lang="ru-RU">
              <a:solidFill>
                <a:srgbClr val="FFFFFF"/>
              </a:solidFill>
              <a:latin typeface="Calibri"/>
            </a:endParaRPr>
          </a:p>
        </p:txBody>
      </p:sp>
      <p:sp>
        <p:nvSpPr>
          <p:cNvPr id="32" name="Financial FUnctions 1_5_VF102634044Аргумент«кпер»00:01:08.1-00:01:15.7"/>
          <p:cNvSpPr txBox="1"/>
          <p:nvPr>
            <p:custDataLst>
              <p:tags r:id="rId2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Аргумент «кпер» (количество платежей) при трехлетнем сроке равен 3*12,</a:t>
            </a:r>
            <a:endParaRPr lang="ru-RU">
              <a:solidFill>
                <a:srgbClr val="FFFFFF"/>
              </a:solidFill>
              <a:latin typeface="Calibri"/>
            </a:endParaRPr>
          </a:p>
        </p:txBody>
      </p:sp>
      <p:sp>
        <p:nvSpPr>
          <p:cNvPr id="33" name="Financial FUnctions 1_5_VF102634044ааргумент00:01:15.8-00:01:20.8"/>
          <p:cNvSpPr txBox="1"/>
          <p:nvPr>
            <p:custDataLst>
              <p:tags r:id="rId28"/>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а аргумент «плт» равен -3500.</a:t>
            </a:r>
            <a:endParaRPr lang="ru-RU">
              <a:solidFill>
                <a:srgbClr val="FFFFFF"/>
              </a:solidFill>
              <a:latin typeface="Calibri"/>
            </a:endParaRPr>
          </a:p>
        </p:txBody>
      </p:sp>
      <p:sp>
        <p:nvSpPr>
          <p:cNvPr id="34" name="Financial FUnctions 1_5_VF102634044Яввожу00:01:20.9-00:01:24.7"/>
          <p:cNvSpPr txBox="1"/>
          <p:nvPr>
            <p:custDataLst>
              <p:tags r:id="rId2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закрывающую скобку и нажимаю клавишу ВВОД.</a:t>
            </a:r>
            <a:endParaRPr lang="ru-RU">
              <a:solidFill>
                <a:srgbClr val="FFFFFF"/>
              </a:solidFill>
              <a:latin typeface="Calibri"/>
            </a:endParaRPr>
          </a:p>
        </p:txBody>
      </p:sp>
      <p:sp>
        <p:nvSpPr>
          <p:cNvPr id="35" name="Financial FUnctions 1_5_VF102634044Итак,начальный00:01:24.8-00:01:36.0"/>
          <p:cNvSpPr txBox="1"/>
          <p:nvPr>
            <p:custDataLst>
              <p:tags r:id="rId30"/>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Итак, начальный взнос составит 69 464 руб. 80 коп.</a:t>
            </a:r>
            <a:endParaRPr lang="ru-RU">
              <a:solidFill>
                <a:srgbClr val="FFFFFF"/>
              </a:solidFill>
              <a:latin typeface="Calibri"/>
            </a:endParaRPr>
          </a:p>
        </p:txBody>
      </p:sp>
    </p:spTree>
    <p:extLst>
      <p:ext uri="{BB962C8B-B14F-4D97-AF65-F5344CB8AC3E}">
        <p14:creationId xmlns:p14="http://schemas.microsoft.com/office/powerpoint/2010/main" val="342878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8" restart="whenNotActive" fill="hold" evtFilter="cancelBubble" nodeType="interactiveSeq">
                    <p:stCondLst>
                      <p:cond evt="onClick" delay="0">
                        <p:tgtEl>
                          <p:spTgt spid="20"/>
                        </p:tgtEl>
                      </p:cond>
                    </p:stCondLst>
                    <p:endSync evt="end" delay="0">
                      <p:rtn val="all"/>
                    </p:endSync>
                    <p:childTnLst>
                      <p:par>
                        <p:cTn id="89" fill="hold">
                          <p:stCondLst>
                            <p:cond delay="0"/>
                          </p:stCondLst>
                          <p:childTnLst>
                            <p:par>
                              <p:cTn id="90" fill="hold">
                                <p:stCondLst>
                                  <p:cond delay="0"/>
                                </p:stCondLst>
                                <p:childTnLst>
                                  <p:par>
                                    <p:cTn id="91" presetID="2" presetClass="mediacall" presetSubtype="0" fill="hold" nodeType="clickEffect">
                                      <p:stCondLst>
                                        <p:cond delay="0"/>
                                      </p:stCondLst>
                                      <p:childTnLst>
                                        <p:cmd type="call" cmd="togglePause">
                                          <p:cBhvr>
                                            <p:cTn id="92" dur="1" fill="hold"/>
                                            <p:tgtEl>
                                              <p:spTgt spid="20"/>
                                            </p:tgtEl>
                                          </p:cBhvr>
                                        </p:cmd>
                                      </p:childTnLst>
                                    </p:cTn>
                                  </p:par>
                                </p:childTnLst>
                              </p:cTn>
                            </p:par>
                          </p:childTnLst>
                        </p:cTn>
                      </p:par>
                    </p:childTnLst>
                  </p:cTn>
                  <p:nextCondLst>
                    <p:cond evt="onClick" delay="0">
                      <p:tgtEl>
                        <p:spTgt spid="20"/>
                      </p:tgtEl>
                    </p:cond>
                  </p:nextCondLst>
                </p:seq>
                <p:video>
                  <p:cMediaNode vol="80000">
                    <p:cTn id="93" fill="hold" display="0">
                      <p:stCondLst>
                        <p:cond delay="indefinite"/>
                      </p:stCondLst>
                    </p:cTn>
                    <p:tgtEl>
                      <p:spTgt spid="20"/>
                    </p:tgtEl>
                  </p:cMediaNode>
                </p:video>
                <p:seq concurrent="1" nextAc="seek">
                  <p:cTn id="94" restart="whenNotActive" fill="hold" evtFilter="cancelBubble" nodeType="interactiveSeq">
                    <p:stCondLst>
                      <p:cond evt="onMediaBookmark" delay="0">
                        <p:tgtEl>
                          <p14:bmkTgt spid="20" bmkName="Financial FUnctions 1_5_VF10263404400:00:00.0"/>
                        </p:tgtEl>
                      </p:cond>
                    </p:stCondLst>
                    <p:endSync evt="end" delay="0">
                      <p:rtn val="all"/>
                    </p:endSync>
                    <p:childTnLst>
                      <p:par>
                        <p:cTn id="95" fill="hold">
                          <p:stCondLst>
                            <p:cond delay="0"/>
                          </p:stCondLst>
                          <p:childTnLst>
                            <p:par>
                              <p:cTn id="96" fill="hold">
                                <p:stCondLst>
                                  <p:cond delay="0"/>
                                </p:stCondLst>
                                <p:childTnLst>
                                  <p:par>
                                    <p:cTn id="97" presetID="10"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200"/>
                                            <p:tgtEl>
                                              <p:spTgt spid="22"/>
                                            </p:tgtEl>
                                          </p:cBhvr>
                                        </p:animEffect>
                                      </p:childTnLst>
                                    </p:cTn>
                                  </p:par>
                                </p:childTnLst>
                              </p:cTn>
                            </p:par>
                          </p:childTnLst>
                        </p:cTn>
                      </p:par>
                    </p:childTnLst>
                  </p:cTn>
                  <p:nextCondLst>
                    <p:cond evt="onMediaBookmark" delay="0">
                      <p:tgtEl>
                        <p14:bmkTgt spid="20" bmkName="Financial FUnctions 1_5_VF10263404400:00:00.0"/>
                      </p:tgtEl>
                    </p:cond>
                  </p:nextCondLst>
                </p:seq>
                <p:seq concurrent="1" nextAc="seek">
                  <p:cTn id="100" restart="whenNotActive" fill="hold" evtFilter="cancelBubble" nodeType="interactiveSeq">
                    <p:stCondLst>
                      <p:cond evt="onMediaBookmark" delay="0">
                        <p:tgtEl>
                          <p14:bmkTgt spid="20" bmkName="Financial FUnctions 1_5_VF10263404400:00:00.1"/>
                        </p:tgtEl>
                      </p:cond>
                    </p:stCondLst>
                    <p:endSync evt="end" delay="0">
                      <p:rtn val="all"/>
                    </p:endSync>
                    <p:childTnLst>
                      <p:par>
                        <p:cTn id="101" fill="hold">
                          <p:stCondLst>
                            <p:cond delay="0"/>
                          </p:stCondLst>
                          <p:childTnLst>
                            <p:par>
                              <p:cTn id="102" fill="hold">
                                <p:stCondLst>
                                  <p:cond delay="0"/>
                                </p:stCondLst>
                                <p:childTnLst>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childTnLst>
                              </p:cTn>
                            </p:par>
                          </p:childTnLst>
                        </p:cTn>
                      </p:par>
                    </p:childTnLst>
                  </p:cTn>
                  <p:nextCondLst>
                    <p:cond evt="onMediaBookmark" delay="0">
                      <p:tgtEl>
                        <p14:bmkTgt spid="20" bmkName="Financial FUnctions 1_5_VF10263404400:00:00.1"/>
                      </p:tgtEl>
                    </p:cond>
                  </p:nextCondLst>
                </p:seq>
                <p:seq concurrent="1" nextAc="seek">
                  <p:cTn id="109" restart="whenNotActive" fill="hold" evtFilter="cancelBubble" nodeType="interactiveSeq">
                    <p:stCondLst>
                      <p:cond evt="onMediaBookmark" delay="0">
                        <p:tgtEl>
                          <p14:bmkTgt spid="20" bmkName="Financial FUnctions 1_5_VF10263404400:00:10.5"/>
                        </p:tgtEl>
                      </p:cond>
                    </p:stCondLst>
                    <p:endSync evt="end" delay="0">
                      <p:rtn val="all"/>
                    </p:endSync>
                    <p:childTnLst>
                      <p:par>
                        <p:cTn id="110" fill="hold">
                          <p:stCondLst>
                            <p:cond delay="0"/>
                          </p:stCondLst>
                          <p:childTnLst>
                            <p:par>
                              <p:cTn id="111" fill="hold">
                                <p:stCondLst>
                                  <p:cond delay="0"/>
                                </p:stCondLst>
                                <p:childTnLst>
                                  <p:par>
                                    <p:cTn id="112" presetID="10" presetClass="exit" presetSubtype="0" fill="hold" grpId="1" nodeType="withEffect">
                                      <p:stCondLst>
                                        <p:cond delay="0"/>
                                      </p:stCondLst>
                                      <p:childTnLst>
                                        <p:animEffect transition="out" filter="fade">
                                          <p:cBhvr>
                                            <p:cTn id="113" dur="200"/>
                                            <p:tgtEl>
                                              <p:spTgt spid="23"/>
                                            </p:tgtEl>
                                          </p:cBhvr>
                                        </p:animEffect>
                                        <p:set>
                                          <p:cBhvr>
                                            <p:cTn id="114"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10.5"/>
                      </p:tgtEl>
                    </p:cond>
                  </p:nextCondLst>
                </p:seq>
                <p:seq concurrent="1" nextAc="seek">
                  <p:cTn id="115" restart="whenNotActive" fill="hold" evtFilter="cancelBubble" nodeType="interactiveSeq">
                    <p:stCondLst>
                      <p:cond evt="onMediaBookmark" delay="0">
                        <p:tgtEl>
                          <p14:bmkTgt spid="20" bmkName="Financial FUnctions 1_5_VF10263404400:00:10.6"/>
                        </p:tgtEl>
                      </p:cond>
                    </p:stCondLst>
                    <p:endSync evt="end" delay="0">
                      <p:rtn val="all"/>
                    </p:endSync>
                    <p:childTnLst>
                      <p:par>
                        <p:cTn id="116" fill="hold">
                          <p:stCondLst>
                            <p:cond delay="0"/>
                          </p:stCondLst>
                          <p:childTnLst>
                            <p:par>
                              <p:cTn id="117" fill="hold">
                                <p:stCondLst>
                                  <p:cond delay="0"/>
                                </p:stCondLst>
                                <p:childTnLst>
                                  <p:par>
                                    <p:cTn id="118" presetID="10" presetClass="entr" presetSubtype="0" fill="hold" grpId="0" nodeType="with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fade">
                                          <p:cBhvr>
                                            <p:cTn id="120" dur="200"/>
                                            <p:tgtEl>
                                              <p:spTgt spid="24"/>
                                            </p:tgtEl>
                                          </p:cBhvr>
                                        </p:animEffect>
                                      </p:childTnLst>
                                    </p:cTn>
                                  </p:par>
                                </p:childTnLst>
                              </p:cTn>
                            </p:par>
                          </p:childTnLst>
                        </p:cTn>
                      </p:par>
                    </p:childTnLst>
                  </p:cTn>
                  <p:nextCondLst>
                    <p:cond evt="onMediaBookmark" delay="0">
                      <p:tgtEl>
                        <p14:bmkTgt spid="20" bmkName="Financial FUnctions 1_5_VF10263404400:00:10.6"/>
                      </p:tgtEl>
                    </p:cond>
                  </p:nextCondLst>
                </p:seq>
                <p:seq concurrent="1" nextAc="seek">
                  <p:cTn id="121" restart="whenNotActive" fill="hold" evtFilter="cancelBubble" nodeType="interactiveSeq">
                    <p:stCondLst>
                      <p:cond evt="onMediaBookmark" delay="0">
                        <p:tgtEl>
                          <p14:bmkTgt spid="20" bmkName="Financial FUnctions 1_5_VF10263404400:00:12.8"/>
                        </p:tgtEl>
                      </p:cond>
                    </p:stCondLst>
                    <p:endSync evt="end" delay="0">
                      <p:rtn val="all"/>
                    </p:endSync>
                    <p:childTnLst>
                      <p:par>
                        <p:cTn id="122" fill="hold">
                          <p:stCondLst>
                            <p:cond delay="0"/>
                          </p:stCondLst>
                          <p:childTnLst>
                            <p:par>
                              <p:cTn id="123" fill="hold">
                                <p:stCondLst>
                                  <p:cond delay="0"/>
                                </p:stCondLst>
                                <p:childTnLst>
                                  <p:par>
                                    <p:cTn id="124" presetID="10" presetClass="exit" presetSubtype="0" fill="hold" grpId="1" nodeType="withEffect">
                                      <p:stCondLst>
                                        <p:cond delay="0"/>
                                      </p:stCondLst>
                                      <p:childTnLst>
                                        <p:animEffect transition="out" filter="fade">
                                          <p:cBhvr>
                                            <p:cTn id="125" dur="200"/>
                                            <p:tgtEl>
                                              <p:spTgt spid="24"/>
                                            </p:tgtEl>
                                          </p:cBhvr>
                                        </p:animEffect>
                                        <p:set>
                                          <p:cBhvr>
                                            <p:cTn id="126"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12.8"/>
                      </p:tgtEl>
                    </p:cond>
                  </p:nextCondLst>
                </p:seq>
                <p:seq concurrent="1" nextAc="seek">
                  <p:cTn id="127" restart="whenNotActive" fill="hold" evtFilter="cancelBubble" nodeType="interactiveSeq">
                    <p:stCondLst>
                      <p:cond evt="onMediaBookmark" delay="0">
                        <p:tgtEl>
                          <p14:bmkTgt spid="20" bmkName="Financial FUnctions 1_5_VF10263404400:00:12.9"/>
                        </p:tgtEl>
                      </p:cond>
                    </p:stCondLst>
                    <p:endSync evt="end" delay="0">
                      <p:rtn val="all"/>
                    </p:endSync>
                    <p:childTnLst>
                      <p:par>
                        <p:cTn id="128" fill="hold">
                          <p:stCondLst>
                            <p:cond delay="0"/>
                          </p:stCondLst>
                          <p:childTnLst>
                            <p:par>
                              <p:cTn id="129" fill="hold">
                                <p:stCondLst>
                                  <p:cond delay="0"/>
                                </p:stCondLst>
                                <p:childTnLst>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200"/>
                                            <p:tgtEl>
                                              <p:spTgt spid="25"/>
                                            </p:tgtEl>
                                          </p:cBhvr>
                                        </p:animEffect>
                                      </p:childTnLst>
                                    </p:cTn>
                                  </p:par>
                                </p:childTnLst>
                              </p:cTn>
                            </p:par>
                          </p:childTnLst>
                        </p:cTn>
                      </p:par>
                    </p:childTnLst>
                  </p:cTn>
                  <p:nextCondLst>
                    <p:cond evt="onMediaBookmark" delay="0">
                      <p:tgtEl>
                        <p14:bmkTgt spid="20" bmkName="Financial FUnctions 1_5_VF10263404400:00:12.9"/>
                      </p:tgtEl>
                    </p:cond>
                  </p:nextCondLst>
                </p:seq>
                <p:seq concurrent="1" nextAc="seek">
                  <p:cTn id="133" restart="whenNotActive" fill="hold" evtFilter="cancelBubble" nodeType="interactiveSeq">
                    <p:stCondLst>
                      <p:cond evt="onMediaBookmark" delay="0">
                        <p:tgtEl>
                          <p14:bmkTgt spid="20" bmkName="Financial FUnctions 1_5_VF10263404400:00:21.7"/>
                        </p:tgtEl>
                      </p:cond>
                    </p:stCondLst>
                    <p:endSync evt="end" delay="0">
                      <p:rtn val="all"/>
                    </p:endSync>
                    <p:childTnLst>
                      <p:par>
                        <p:cTn id="134" fill="hold">
                          <p:stCondLst>
                            <p:cond delay="0"/>
                          </p:stCondLst>
                          <p:childTnLst>
                            <p:par>
                              <p:cTn id="135" fill="hold">
                                <p:stCondLst>
                                  <p:cond delay="0"/>
                                </p:stCondLst>
                                <p:childTnLst>
                                  <p:par>
                                    <p:cTn id="136" presetID="10" presetClass="exit" presetSubtype="0" fill="hold" grpId="1" nodeType="withEffect">
                                      <p:stCondLst>
                                        <p:cond delay="0"/>
                                      </p:stCondLst>
                                      <p:childTnLst>
                                        <p:animEffect transition="out" filter="fade">
                                          <p:cBhvr>
                                            <p:cTn id="137" dur="200"/>
                                            <p:tgtEl>
                                              <p:spTgt spid="25"/>
                                            </p:tgtEl>
                                          </p:cBhvr>
                                        </p:animEffect>
                                        <p:set>
                                          <p:cBhvr>
                                            <p:cTn id="138"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21.7"/>
                      </p:tgtEl>
                    </p:cond>
                  </p:nextCondLst>
                </p:seq>
                <p:seq concurrent="1" nextAc="seek">
                  <p:cTn id="139" restart="whenNotActive" fill="hold" evtFilter="cancelBubble" nodeType="interactiveSeq">
                    <p:stCondLst>
                      <p:cond evt="onMediaBookmark" delay="0">
                        <p:tgtEl>
                          <p14:bmkTgt spid="20" bmkName="Financial FUnctions 1_5_VF10263404400:00:21.8"/>
                        </p:tgtEl>
                      </p:cond>
                    </p:stCondLst>
                    <p:endSync evt="end" delay="0">
                      <p:rtn val="all"/>
                    </p:endSync>
                    <p:childTnLst>
                      <p:par>
                        <p:cTn id="140" fill="hold">
                          <p:stCondLst>
                            <p:cond delay="0"/>
                          </p:stCondLst>
                          <p:childTnLst>
                            <p:par>
                              <p:cTn id="141" fill="hold">
                                <p:stCondLst>
                                  <p:cond delay="0"/>
                                </p:stCondLst>
                                <p:childTnLst>
                                  <p:par>
                                    <p:cTn id="142" presetID="10" presetClass="entr" presetSubtype="0"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fade">
                                          <p:cBhvr>
                                            <p:cTn id="144" dur="200"/>
                                            <p:tgtEl>
                                              <p:spTgt spid="26"/>
                                            </p:tgtEl>
                                          </p:cBhvr>
                                        </p:animEffect>
                                      </p:childTnLst>
                                    </p:cTn>
                                  </p:par>
                                </p:childTnLst>
                              </p:cTn>
                            </p:par>
                          </p:childTnLst>
                        </p:cTn>
                      </p:par>
                    </p:childTnLst>
                  </p:cTn>
                  <p:nextCondLst>
                    <p:cond evt="onMediaBookmark" delay="0">
                      <p:tgtEl>
                        <p14:bmkTgt spid="20" bmkName="Financial FUnctions 1_5_VF10263404400:00:21.8"/>
                      </p:tgtEl>
                    </p:cond>
                  </p:nextCondLst>
                </p:seq>
                <p:seq concurrent="1" nextAc="seek">
                  <p:cTn id="145" restart="whenNotActive" fill="hold" evtFilter="cancelBubble" nodeType="interactiveSeq">
                    <p:stCondLst>
                      <p:cond evt="onMediaBookmark" delay="0">
                        <p:tgtEl>
                          <p14:bmkTgt spid="20" bmkName="Financial FUnctions 1_5_VF10263404400:00:29.7"/>
                        </p:tgtEl>
                      </p:cond>
                    </p:stCondLst>
                    <p:endSync evt="end" delay="0">
                      <p:rtn val="all"/>
                    </p:endSync>
                    <p:childTnLst>
                      <p:par>
                        <p:cTn id="146" fill="hold">
                          <p:stCondLst>
                            <p:cond delay="0"/>
                          </p:stCondLst>
                          <p:childTnLst>
                            <p:par>
                              <p:cTn id="147" fill="hold">
                                <p:stCondLst>
                                  <p:cond delay="0"/>
                                </p:stCondLst>
                                <p:childTnLst>
                                  <p:par>
                                    <p:cTn id="148" presetID="10" presetClass="exit" presetSubtype="0" fill="hold" grpId="1" nodeType="withEffect">
                                      <p:stCondLst>
                                        <p:cond delay="0"/>
                                      </p:stCondLst>
                                      <p:childTnLst>
                                        <p:animEffect transition="out" filter="fade">
                                          <p:cBhvr>
                                            <p:cTn id="149" dur="200"/>
                                            <p:tgtEl>
                                              <p:spTgt spid="26"/>
                                            </p:tgtEl>
                                          </p:cBhvr>
                                        </p:animEffect>
                                        <p:set>
                                          <p:cBhvr>
                                            <p:cTn id="150"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29.7"/>
                      </p:tgtEl>
                    </p:cond>
                  </p:nextCondLst>
                </p:seq>
                <p:seq concurrent="1" nextAc="seek">
                  <p:cTn id="151" restart="whenNotActive" fill="hold" evtFilter="cancelBubble" nodeType="interactiveSeq">
                    <p:stCondLst>
                      <p:cond evt="onMediaBookmark" delay="0">
                        <p:tgtEl>
                          <p14:bmkTgt spid="20" bmkName="Financial FUnctions 1_5_VF10263404400:00:29.8"/>
                        </p:tgtEl>
                      </p:cond>
                    </p:stCondLst>
                    <p:endSync evt="end" delay="0">
                      <p:rtn val="all"/>
                    </p:endSync>
                    <p:childTnLst>
                      <p:par>
                        <p:cTn id="152" fill="hold">
                          <p:stCondLst>
                            <p:cond delay="0"/>
                          </p:stCondLst>
                          <p:childTnLst>
                            <p:par>
                              <p:cTn id="153" fill="hold">
                                <p:stCondLst>
                                  <p:cond delay="0"/>
                                </p:stCondLst>
                                <p:childTnLst>
                                  <p:par>
                                    <p:cTn id="154" presetID="10" presetClass="entr" presetSubtype="0" fill="hold" grpId="0" nodeType="withEffect">
                                      <p:stCondLst>
                                        <p:cond delay="0"/>
                                      </p:stCondLst>
                                      <p:childTnLst>
                                        <p:set>
                                          <p:cBhvr>
                                            <p:cTn id="155" dur="1" fill="hold">
                                              <p:stCondLst>
                                                <p:cond delay="0"/>
                                              </p:stCondLst>
                                            </p:cTn>
                                            <p:tgtEl>
                                              <p:spTgt spid="27"/>
                                            </p:tgtEl>
                                            <p:attrNameLst>
                                              <p:attrName>style.visibility</p:attrName>
                                            </p:attrNameLst>
                                          </p:cBhvr>
                                          <p:to>
                                            <p:strVal val="visible"/>
                                          </p:to>
                                        </p:set>
                                        <p:animEffect transition="in" filter="fade">
                                          <p:cBhvr>
                                            <p:cTn id="156" dur="200"/>
                                            <p:tgtEl>
                                              <p:spTgt spid="27"/>
                                            </p:tgtEl>
                                          </p:cBhvr>
                                        </p:animEffect>
                                      </p:childTnLst>
                                    </p:cTn>
                                  </p:par>
                                </p:childTnLst>
                              </p:cTn>
                            </p:par>
                          </p:childTnLst>
                        </p:cTn>
                      </p:par>
                    </p:childTnLst>
                  </p:cTn>
                  <p:nextCondLst>
                    <p:cond evt="onMediaBookmark" delay="0">
                      <p:tgtEl>
                        <p14:bmkTgt spid="20" bmkName="Financial FUnctions 1_5_VF10263404400:00:29.8"/>
                      </p:tgtEl>
                    </p:cond>
                  </p:nextCondLst>
                </p:seq>
                <p:seq concurrent="1" nextAc="seek">
                  <p:cTn id="157" restart="whenNotActive" fill="hold" evtFilter="cancelBubble" nodeType="interactiveSeq">
                    <p:stCondLst>
                      <p:cond evt="onMediaBookmark" delay="0">
                        <p:tgtEl>
                          <p14:bmkTgt spid="20" bmkName="Financial FUnctions 1_5_VF10263404400:00:35.5"/>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1" nodeType="withEffect">
                                      <p:stCondLst>
                                        <p:cond delay="0"/>
                                      </p:stCondLst>
                                      <p:childTnLst>
                                        <p:animEffect transition="out" filter="fade">
                                          <p:cBhvr>
                                            <p:cTn id="161" dur="200"/>
                                            <p:tgtEl>
                                              <p:spTgt spid="27"/>
                                            </p:tgtEl>
                                          </p:cBhvr>
                                        </p:animEffect>
                                        <p:set>
                                          <p:cBhvr>
                                            <p:cTn id="162"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35.5"/>
                      </p:tgtEl>
                    </p:cond>
                  </p:nextCondLst>
                </p:seq>
                <p:seq concurrent="1" nextAc="seek">
                  <p:cTn id="163" restart="whenNotActive" fill="hold" evtFilter="cancelBubble" nodeType="interactiveSeq">
                    <p:stCondLst>
                      <p:cond evt="onMediaBookmark" delay="0">
                        <p:tgtEl>
                          <p14:bmkTgt spid="20" bmkName="Financial FUnctions 1_5_VF10263404400:00:35.6"/>
                        </p:tgtEl>
                      </p:cond>
                    </p:stCondLst>
                    <p:endSync evt="end" delay="0">
                      <p:rtn val="all"/>
                    </p:endSync>
                    <p:childTnLst>
                      <p:par>
                        <p:cTn id="164" fill="hold">
                          <p:stCondLst>
                            <p:cond delay="0"/>
                          </p:stCondLst>
                          <p:childTnLst>
                            <p:par>
                              <p:cTn id="165" fill="hold">
                                <p:stCondLst>
                                  <p:cond delay="0"/>
                                </p:stCondLst>
                                <p:childTnLst>
                                  <p:par>
                                    <p:cTn id="166" presetID="10" presetClass="entr" presetSubtype="0" fill="hold" grpId="0" nodeType="withEffect">
                                      <p:stCondLst>
                                        <p:cond delay="0"/>
                                      </p:stCondLst>
                                      <p:childTnLst>
                                        <p:set>
                                          <p:cBhvr>
                                            <p:cTn id="167" dur="1" fill="hold">
                                              <p:stCondLst>
                                                <p:cond delay="0"/>
                                              </p:stCondLst>
                                            </p:cTn>
                                            <p:tgtEl>
                                              <p:spTgt spid="28"/>
                                            </p:tgtEl>
                                            <p:attrNameLst>
                                              <p:attrName>style.visibility</p:attrName>
                                            </p:attrNameLst>
                                          </p:cBhvr>
                                          <p:to>
                                            <p:strVal val="visible"/>
                                          </p:to>
                                        </p:set>
                                        <p:animEffect transition="in" filter="fade">
                                          <p:cBhvr>
                                            <p:cTn id="168" dur="200"/>
                                            <p:tgtEl>
                                              <p:spTgt spid="28"/>
                                            </p:tgtEl>
                                          </p:cBhvr>
                                        </p:animEffect>
                                      </p:childTnLst>
                                    </p:cTn>
                                  </p:par>
                                </p:childTnLst>
                              </p:cTn>
                            </p:par>
                          </p:childTnLst>
                        </p:cTn>
                      </p:par>
                    </p:childTnLst>
                  </p:cTn>
                  <p:nextCondLst>
                    <p:cond evt="onMediaBookmark" delay="0">
                      <p:tgtEl>
                        <p14:bmkTgt spid="20" bmkName="Financial FUnctions 1_5_VF10263404400:00:35.6"/>
                      </p:tgtEl>
                    </p:cond>
                  </p:nextCondLst>
                </p:seq>
                <p:seq concurrent="1" nextAc="seek">
                  <p:cTn id="169" restart="whenNotActive" fill="hold" evtFilter="cancelBubble" nodeType="interactiveSeq">
                    <p:stCondLst>
                      <p:cond evt="onMediaBookmark" delay="0">
                        <p:tgtEl>
                          <p14:bmkTgt spid="20" bmkName="Financial FUnctions 1_5_VF10263404400:00:42.4"/>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grpId="1" nodeType="withEffect">
                                      <p:stCondLst>
                                        <p:cond delay="0"/>
                                      </p:stCondLst>
                                      <p:childTnLst>
                                        <p:animEffect transition="out" filter="fade">
                                          <p:cBhvr>
                                            <p:cTn id="173" dur="200"/>
                                            <p:tgtEl>
                                              <p:spTgt spid="28"/>
                                            </p:tgtEl>
                                          </p:cBhvr>
                                        </p:animEffect>
                                        <p:set>
                                          <p:cBhvr>
                                            <p:cTn id="174"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42.4"/>
                      </p:tgtEl>
                    </p:cond>
                  </p:nextCondLst>
                </p:seq>
                <p:seq concurrent="1" nextAc="seek">
                  <p:cTn id="175" restart="whenNotActive" fill="hold" evtFilter="cancelBubble" nodeType="interactiveSeq">
                    <p:stCondLst>
                      <p:cond evt="onMediaBookmark" delay="0">
                        <p:tgtEl>
                          <p14:bmkTgt spid="20" bmkName="Financial FUnctions 1_5_VF10263404400:00:42.5"/>
                        </p:tgtEl>
                      </p:cond>
                    </p:stCondLst>
                    <p:endSync evt="end" delay="0">
                      <p:rtn val="all"/>
                    </p:endSync>
                    <p:childTnLst>
                      <p:par>
                        <p:cTn id="176" fill="hold">
                          <p:stCondLst>
                            <p:cond delay="0"/>
                          </p:stCondLst>
                          <p:childTnLst>
                            <p:par>
                              <p:cTn id="177" fill="hold">
                                <p:stCondLst>
                                  <p:cond delay="0"/>
                                </p:stCondLst>
                                <p:childTnLst>
                                  <p:par>
                                    <p:cTn id="178" presetID="10" presetClass="entr" presetSubtype="0" fill="hold" grpId="0" nodeType="withEffect">
                                      <p:stCondLst>
                                        <p:cond delay="0"/>
                                      </p:stCondLst>
                                      <p:childTnLst>
                                        <p:set>
                                          <p:cBhvr>
                                            <p:cTn id="179" dur="1" fill="hold">
                                              <p:stCondLst>
                                                <p:cond delay="0"/>
                                              </p:stCondLst>
                                            </p:cTn>
                                            <p:tgtEl>
                                              <p:spTgt spid="29"/>
                                            </p:tgtEl>
                                            <p:attrNameLst>
                                              <p:attrName>style.visibility</p:attrName>
                                            </p:attrNameLst>
                                          </p:cBhvr>
                                          <p:to>
                                            <p:strVal val="visible"/>
                                          </p:to>
                                        </p:set>
                                        <p:animEffect transition="in" filter="fade">
                                          <p:cBhvr>
                                            <p:cTn id="180" dur="200"/>
                                            <p:tgtEl>
                                              <p:spTgt spid="29"/>
                                            </p:tgtEl>
                                          </p:cBhvr>
                                        </p:animEffect>
                                      </p:childTnLst>
                                    </p:cTn>
                                  </p:par>
                                </p:childTnLst>
                              </p:cTn>
                            </p:par>
                          </p:childTnLst>
                        </p:cTn>
                      </p:par>
                    </p:childTnLst>
                  </p:cTn>
                  <p:nextCondLst>
                    <p:cond evt="onMediaBookmark" delay="0">
                      <p:tgtEl>
                        <p14:bmkTgt spid="20" bmkName="Financial FUnctions 1_5_VF10263404400:00:42.5"/>
                      </p:tgtEl>
                    </p:cond>
                  </p:nextCondLst>
                </p:seq>
                <p:seq concurrent="1" nextAc="seek">
                  <p:cTn id="181" restart="whenNotActive" fill="hold" evtFilter="cancelBubble" nodeType="interactiveSeq">
                    <p:stCondLst>
                      <p:cond evt="onMediaBookmark" delay="0">
                        <p:tgtEl>
                          <p14:bmkTgt spid="20" bmkName="Financial FUnctions 1_5_VF10263404400:00:50.5"/>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1" nodeType="withEffect">
                                      <p:stCondLst>
                                        <p:cond delay="0"/>
                                      </p:stCondLst>
                                      <p:childTnLst>
                                        <p:animEffect transition="out" filter="fade">
                                          <p:cBhvr>
                                            <p:cTn id="185" dur="200"/>
                                            <p:tgtEl>
                                              <p:spTgt spid="29"/>
                                            </p:tgtEl>
                                          </p:cBhvr>
                                        </p:animEffect>
                                        <p:set>
                                          <p:cBhvr>
                                            <p:cTn id="186"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50.5"/>
                      </p:tgtEl>
                    </p:cond>
                  </p:nextCondLst>
                </p:seq>
                <p:seq concurrent="1" nextAc="seek">
                  <p:cTn id="187" restart="whenNotActive" fill="hold" evtFilter="cancelBubble" nodeType="interactiveSeq">
                    <p:stCondLst>
                      <p:cond evt="onMediaBookmark" delay="0">
                        <p:tgtEl>
                          <p14:bmkTgt spid="20" bmkName="Financial FUnctions 1_5_VF10263404400:00:50.6"/>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grpId="0" nodeType="withEffect">
                                      <p:stCondLst>
                                        <p:cond delay="0"/>
                                      </p:stCondLst>
                                      <p:childTnLst>
                                        <p:set>
                                          <p:cBhvr>
                                            <p:cTn id="191" dur="1" fill="hold">
                                              <p:stCondLst>
                                                <p:cond delay="0"/>
                                              </p:stCondLst>
                                            </p:cTn>
                                            <p:tgtEl>
                                              <p:spTgt spid="30"/>
                                            </p:tgtEl>
                                            <p:attrNameLst>
                                              <p:attrName>style.visibility</p:attrName>
                                            </p:attrNameLst>
                                          </p:cBhvr>
                                          <p:to>
                                            <p:strVal val="visible"/>
                                          </p:to>
                                        </p:set>
                                        <p:animEffect transition="in" filter="fade">
                                          <p:cBhvr>
                                            <p:cTn id="192" dur="200"/>
                                            <p:tgtEl>
                                              <p:spTgt spid="30"/>
                                            </p:tgtEl>
                                          </p:cBhvr>
                                        </p:animEffect>
                                      </p:childTnLst>
                                    </p:cTn>
                                  </p:par>
                                </p:childTnLst>
                              </p:cTn>
                            </p:par>
                          </p:childTnLst>
                        </p:cTn>
                      </p:par>
                    </p:childTnLst>
                  </p:cTn>
                  <p:nextCondLst>
                    <p:cond evt="onMediaBookmark" delay="0">
                      <p:tgtEl>
                        <p14:bmkTgt spid="20" bmkName="Financial FUnctions 1_5_VF10263404400:00:50.6"/>
                      </p:tgtEl>
                    </p:cond>
                  </p:nextCondLst>
                </p:seq>
                <p:seq concurrent="1" nextAc="seek">
                  <p:cTn id="193" restart="whenNotActive" fill="hold" evtFilter="cancelBubble" nodeType="interactiveSeq">
                    <p:stCondLst>
                      <p:cond evt="onMediaBookmark" delay="0">
                        <p:tgtEl>
                          <p14:bmkTgt spid="20" bmkName="Financial FUnctions 1_5_VF10263404400:00:59.5"/>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grpId="1" nodeType="withEffect">
                                      <p:stCondLst>
                                        <p:cond delay="0"/>
                                      </p:stCondLst>
                                      <p:childTnLst>
                                        <p:animEffect transition="out" filter="fade">
                                          <p:cBhvr>
                                            <p:cTn id="197" dur="200"/>
                                            <p:tgtEl>
                                              <p:spTgt spid="30"/>
                                            </p:tgtEl>
                                          </p:cBhvr>
                                        </p:animEffect>
                                        <p:set>
                                          <p:cBhvr>
                                            <p:cTn id="198"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0:59.5"/>
                      </p:tgtEl>
                    </p:cond>
                  </p:nextCondLst>
                </p:seq>
                <p:seq concurrent="1" nextAc="seek">
                  <p:cTn id="199" restart="whenNotActive" fill="hold" evtFilter="cancelBubble" nodeType="interactiveSeq">
                    <p:stCondLst>
                      <p:cond evt="onMediaBookmark" delay="0">
                        <p:tgtEl>
                          <p14:bmkTgt spid="20" bmkName="Financial FUnctions 1_5_VF10263404400:00:59.6"/>
                        </p:tgtEl>
                      </p:cond>
                    </p:stCondLst>
                    <p:endSync evt="end" delay="0">
                      <p:rtn val="all"/>
                    </p:endSync>
                    <p:childTnLst>
                      <p:par>
                        <p:cTn id="200" fill="hold">
                          <p:stCondLst>
                            <p:cond delay="0"/>
                          </p:stCondLst>
                          <p:childTnLst>
                            <p:par>
                              <p:cTn id="201" fill="hold">
                                <p:stCondLst>
                                  <p:cond delay="0"/>
                                </p:stCondLst>
                                <p:childTnLst>
                                  <p:par>
                                    <p:cTn id="202" presetID="10" presetClass="entr" presetSubtype="0" fill="hold" grpId="0" nodeType="withEffect">
                                      <p:stCondLst>
                                        <p:cond delay="0"/>
                                      </p:stCondLst>
                                      <p:childTnLst>
                                        <p:set>
                                          <p:cBhvr>
                                            <p:cTn id="203" dur="1" fill="hold">
                                              <p:stCondLst>
                                                <p:cond delay="0"/>
                                              </p:stCondLst>
                                            </p:cTn>
                                            <p:tgtEl>
                                              <p:spTgt spid="31"/>
                                            </p:tgtEl>
                                            <p:attrNameLst>
                                              <p:attrName>style.visibility</p:attrName>
                                            </p:attrNameLst>
                                          </p:cBhvr>
                                          <p:to>
                                            <p:strVal val="visible"/>
                                          </p:to>
                                        </p:set>
                                        <p:animEffect transition="in" filter="fade">
                                          <p:cBhvr>
                                            <p:cTn id="204" dur="200"/>
                                            <p:tgtEl>
                                              <p:spTgt spid="31"/>
                                            </p:tgtEl>
                                          </p:cBhvr>
                                        </p:animEffect>
                                      </p:childTnLst>
                                    </p:cTn>
                                  </p:par>
                                </p:childTnLst>
                              </p:cTn>
                            </p:par>
                          </p:childTnLst>
                        </p:cTn>
                      </p:par>
                    </p:childTnLst>
                  </p:cTn>
                  <p:nextCondLst>
                    <p:cond evt="onMediaBookmark" delay="0">
                      <p:tgtEl>
                        <p14:bmkTgt spid="20" bmkName="Financial FUnctions 1_5_VF10263404400:00:59.6"/>
                      </p:tgtEl>
                    </p:cond>
                  </p:nextCondLst>
                </p:seq>
                <p:seq concurrent="1" nextAc="seek">
                  <p:cTn id="205" restart="whenNotActive" fill="hold" evtFilter="cancelBubble" nodeType="interactiveSeq">
                    <p:stCondLst>
                      <p:cond evt="onMediaBookmark" delay="0">
                        <p:tgtEl>
                          <p14:bmkTgt spid="20" bmkName="Financial FUnctions 1_5_VF10263404400:01:08.0"/>
                        </p:tgtEl>
                      </p:cond>
                    </p:stCondLst>
                    <p:endSync evt="end" delay="0">
                      <p:rtn val="all"/>
                    </p:endSync>
                    <p:childTnLst>
                      <p:par>
                        <p:cTn id="206" fill="hold">
                          <p:stCondLst>
                            <p:cond delay="0"/>
                          </p:stCondLst>
                          <p:childTnLst>
                            <p:par>
                              <p:cTn id="207" fill="hold">
                                <p:stCondLst>
                                  <p:cond delay="0"/>
                                </p:stCondLst>
                                <p:childTnLst>
                                  <p:par>
                                    <p:cTn id="208" presetID="10" presetClass="exit" presetSubtype="0" fill="hold" grpId="1" nodeType="withEffect">
                                      <p:stCondLst>
                                        <p:cond delay="0"/>
                                      </p:stCondLst>
                                      <p:childTnLst>
                                        <p:animEffect transition="out" filter="fade">
                                          <p:cBhvr>
                                            <p:cTn id="209" dur="200"/>
                                            <p:tgtEl>
                                              <p:spTgt spid="31"/>
                                            </p:tgtEl>
                                          </p:cBhvr>
                                        </p:animEffect>
                                        <p:set>
                                          <p:cBhvr>
                                            <p:cTn id="210"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1:08.0"/>
                      </p:tgtEl>
                    </p:cond>
                  </p:nextCondLst>
                </p:seq>
                <p:seq concurrent="1" nextAc="seek">
                  <p:cTn id="211" restart="whenNotActive" fill="hold" evtFilter="cancelBubble" nodeType="interactiveSeq">
                    <p:stCondLst>
                      <p:cond evt="onMediaBookmark" delay="0">
                        <p:tgtEl>
                          <p14:bmkTgt spid="20" bmkName="Financial FUnctions 1_5_VF10263404400:01:08.1"/>
                        </p:tgtEl>
                      </p:cond>
                    </p:stCondLst>
                    <p:endSync evt="end" delay="0">
                      <p:rtn val="all"/>
                    </p:endSync>
                    <p:childTnLst>
                      <p:par>
                        <p:cTn id="212" fill="hold">
                          <p:stCondLst>
                            <p:cond delay="0"/>
                          </p:stCondLst>
                          <p:childTnLst>
                            <p:par>
                              <p:cTn id="213" fill="hold">
                                <p:stCondLst>
                                  <p:cond delay="0"/>
                                </p:stCondLst>
                                <p:childTnLst>
                                  <p:par>
                                    <p:cTn id="214" presetID="10" presetClass="entr" presetSubtype="0" fill="hold" grpId="0" nodeType="withEffect">
                                      <p:stCondLst>
                                        <p:cond delay="0"/>
                                      </p:stCondLst>
                                      <p:childTnLst>
                                        <p:set>
                                          <p:cBhvr>
                                            <p:cTn id="215" dur="1" fill="hold">
                                              <p:stCondLst>
                                                <p:cond delay="0"/>
                                              </p:stCondLst>
                                            </p:cTn>
                                            <p:tgtEl>
                                              <p:spTgt spid="32"/>
                                            </p:tgtEl>
                                            <p:attrNameLst>
                                              <p:attrName>style.visibility</p:attrName>
                                            </p:attrNameLst>
                                          </p:cBhvr>
                                          <p:to>
                                            <p:strVal val="visible"/>
                                          </p:to>
                                        </p:set>
                                        <p:animEffect transition="in" filter="fade">
                                          <p:cBhvr>
                                            <p:cTn id="216" dur="200"/>
                                            <p:tgtEl>
                                              <p:spTgt spid="32"/>
                                            </p:tgtEl>
                                          </p:cBhvr>
                                        </p:animEffect>
                                      </p:childTnLst>
                                    </p:cTn>
                                  </p:par>
                                </p:childTnLst>
                              </p:cTn>
                            </p:par>
                          </p:childTnLst>
                        </p:cTn>
                      </p:par>
                    </p:childTnLst>
                  </p:cTn>
                  <p:nextCondLst>
                    <p:cond evt="onMediaBookmark" delay="0">
                      <p:tgtEl>
                        <p14:bmkTgt spid="20" bmkName="Financial FUnctions 1_5_VF10263404400:01:08.1"/>
                      </p:tgtEl>
                    </p:cond>
                  </p:nextCondLst>
                </p:seq>
                <p:seq concurrent="1" nextAc="seek">
                  <p:cTn id="217" restart="whenNotActive" fill="hold" evtFilter="cancelBubble" nodeType="interactiveSeq">
                    <p:stCondLst>
                      <p:cond evt="onMediaBookmark" delay="0">
                        <p:tgtEl>
                          <p14:bmkTgt spid="20" bmkName="Financial FUnctions 1_5_VF10263404400:01:15.7"/>
                        </p:tgtEl>
                      </p:cond>
                    </p:stCondLst>
                    <p:endSync evt="end" delay="0">
                      <p:rtn val="all"/>
                    </p:endSync>
                    <p:childTnLst>
                      <p:par>
                        <p:cTn id="218" fill="hold">
                          <p:stCondLst>
                            <p:cond delay="0"/>
                          </p:stCondLst>
                          <p:childTnLst>
                            <p:par>
                              <p:cTn id="219" fill="hold">
                                <p:stCondLst>
                                  <p:cond delay="0"/>
                                </p:stCondLst>
                                <p:childTnLst>
                                  <p:par>
                                    <p:cTn id="220" presetID="10" presetClass="exit" presetSubtype="0" fill="hold" grpId="1" nodeType="withEffect">
                                      <p:stCondLst>
                                        <p:cond delay="0"/>
                                      </p:stCondLst>
                                      <p:childTnLst>
                                        <p:animEffect transition="out" filter="fade">
                                          <p:cBhvr>
                                            <p:cTn id="221" dur="200"/>
                                            <p:tgtEl>
                                              <p:spTgt spid="32"/>
                                            </p:tgtEl>
                                          </p:cBhvr>
                                        </p:animEffect>
                                        <p:set>
                                          <p:cBhvr>
                                            <p:cTn id="222"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1:15.7"/>
                      </p:tgtEl>
                    </p:cond>
                  </p:nextCondLst>
                </p:seq>
                <p:seq concurrent="1" nextAc="seek">
                  <p:cTn id="223" restart="whenNotActive" fill="hold" evtFilter="cancelBubble" nodeType="interactiveSeq">
                    <p:stCondLst>
                      <p:cond evt="onMediaBookmark" delay="0">
                        <p:tgtEl>
                          <p14:bmkTgt spid="20" bmkName="Financial FUnctions 1_5_VF10263404400:01:15.8"/>
                        </p:tgtEl>
                      </p:cond>
                    </p:stCondLst>
                    <p:endSync evt="end" delay="0">
                      <p:rtn val="all"/>
                    </p:endSync>
                    <p:childTnLst>
                      <p:par>
                        <p:cTn id="224" fill="hold">
                          <p:stCondLst>
                            <p:cond delay="0"/>
                          </p:stCondLst>
                          <p:childTnLst>
                            <p:par>
                              <p:cTn id="225" fill="hold">
                                <p:stCondLst>
                                  <p:cond delay="0"/>
                                </p:stCondLst>
                                <p:childTnLst>
                                  <p:par>
                                    <p:cTn id="226" presetID="10" presetClass="entr" presetSubtype="0" fill="hold" grpId="0" nodeType="withEffect">
                                      <p:stCondLst>
                                        <p:cond delay="0"/>
                                      </p:stCondLst>
                                      <p:childTnLst>
                                        <p:set>
                                          <p:cBhvr>
                                            <p:cTn id="227" dur="1" fill="hold">
                                              <p:stCondLst>
                                                <p:cond delay="0"/>
                                              </p:stCondLst>
                                            </p:cTn>
                                            <p:tgtEl>
                                              <p:spTgt spid="33"/>
                                            </p:tgtEl>
                                            <p:attrNameLst>
                                              <p:attrName>style.visibility</p:attrName>
                                            </p:attrNameLst>
                                          </p:cBhvr>
                                          <p:to>
                                            <p:strVal val="visible"/>
                                          </p:to>
                                        </p:set>
                                        <p:animEffect transition="in" filter="fade">
                                          <p:cBhvr>
                                            <p:cTn id="228" dur="200"/>
                                            <p:tgtEl>
                                              <p:spTgt spid="33"/>
                                            </p:tgtEl>
                                          </p:cBhvr>
                                        </p:animEffect>
                                      </p:childTnLst>
                                    </p:cTn>
                                  </p:par>
                                </p:childTnLst>
                              </p:cTn>
                            </p:par>
                          </p:childTnLst>
                        </p:cTn>
                      </p:par>
                    </p:childTnLst>
                  </p:cTn>
                  <p:nextCondLst>
                    <p:cond evt="onMediaBookmark" delay="0">
                      <p:tgtEl>
                        <p14:bmkTgt spid="20" bmkName="Financial FUnctions 1_5_VF10263404400:01:15.8"/>
                      </p:tgtEl>
                    </p:cond>
                  </p:nextCondLst>
                </p:seq>
                <p:seq concurrent="1" nextAc="seek">
                  <p:cTn id="229" restart="whenNotActive" fill="hold" evtFilter="cancelBubble" nodeType="interactiveSeq">
                    <p:stCondLst>
                      <p:cond evt="onMediaBookmark" delay="0">
                        <p:tgtEl>
                          <p14:bmkTgt spid="20" bmkName="Financial FUnctions 1_5_VF10263404400:01:20.8"/>
                        </p:tgtEl>
                      </p:cond>
                    </p:stCondLst>
                    <p:endSync evt="end" delay="0">
                      <p:rtn val="all"/>
                    </p:endSync>
                    <p:childTnLst>
                      <p:par>
                        <p:cTn id="230" fill="hold">
                          <p:stCondLst>
                            <p:cond delay="0"/>
                          </p:stCondLst>
                          <p:childTnLst>
                            <p:par>
                              <p:cTn id="231" fill="hold">
                                <p:stCondLst>
                                  <p:cond delay="0"/>
                                </p:stCondLst>
                                <p:childTnLst>
                                  <p:par>
                                    <p:cTn id="232" presetID="10" presetClass="exit" presetSubtype="0" fill="hold" grpId="1" nodeType="withEffect">
                                      <p:stCondLst>
                                        <p:cond delay="0"/>
                                      </p:stCondLst>
                                      <p:childTnLst>
                                        <p:animEffect transition="out" filter="fade">
                                          <p:cBhvr>
                                            <p:cTn id="233" dur="200"/>
                                            <p:tgtEl>
                                              <p:spTgt spid="33"/>
                                            </p:tgtEl>
                                          </p:cBhvr>
                                        </p:animEffect>
                                        <p:set>
                                          <p:cBhvr>
                                            <p:cTn id="234"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1:20.8"/>
                      </p:tgtEl>
                    </p:cond>
                  </p:nextCondLst>
                </p:seq>
                <p:seq concurrent="1" nextAc="seek">
                  <p:cTn id="235" restart="whenNotActive" fill="hold" evtFilter="cancelBubble" nodeType="interactiveSeq">
                    <p:stCondLst>
                      <p:cond evt="onMediaBookmark" delay="0">
                        <p:tgtEl>
                          <p14:bmkTgt spid="20" bmkName="Financial FUnctions 1_5_VF10263404400:01:20.9"/>
                        </p:tgtEl>
                      </p:cond>
                    </p:stCondLst>
                    <p:endSync evt="end" delay="0">
                      <p:rtn val="all"/>
                    </p:endSync>
                    <p:childTnLst>
                      <p:par>
                        <p:cTn id="236" fill="hold">
                          <p:stCondLst>
                            <p:cond delay="0"/>
                          </p:stCondLst>
                          <p:childTnLst>
                            <p:par>
                              <p:cTn id="237" fill="hold">
                                <p:stCondLst>
                                  <p:cond delay="0"/>
                                </p:stCondLst>
                                <p:childTnLst>
                                  <p:par>
                                    <p:cTn id="238" presetID="10" presetClass="entr" presetSubtype="0" fill="hold" grpId="0" nodeType="withEffect">
                                      <p:stCondLst>
                                        <p:cond delay="0"/>
                                      </p:stCondLst>
                                      <p:childTnLst>
                                        <p:set>
                                          <p:cBhvr>
                                            <p:cTn id="239" dur="1" fill="hold">
                                              <p:stCondLst>
                                                <p:cond delay="0"/>
                                              </p:stCondLst>
                                            </p:cTn>
                                            <p:tgtEl>
                                              <p:spTgt spid="34"/>
                                            </p:tgtEl>
                                            <p:attrNameLst>
                                              <p:attrName>style.visibility</p:attrName>
                                            </p:attrNameLst>
                                          </p:cBhvr>
                                          <p:to>
                                            <p:strVal val="visible"/>
                                          </p:to>
                                        </p:set>
                                        <p:animEffect transition="in" filter="fade">
                                          <p:cBhvr>
                                            <p:cTn id="240" dur="200"/>
                                            <p:tgtEl>
                                              <p:spTgt spid="34"/>
                                            </p:tgtEl>
                                          </p:cBhvr>
                                        </p:animEffect>
                                      </p:childTnLst>
                                    </p:cTn>
                                  </p:par>
                                </p:childTnLst>
                              </p:cTn>
                            </p:par>
                          </p:childTnLst>
                        </p:cTn>
                      </p:par>
                    </p:childTnLst>
                  </p:cTn>
                  <p:nextCondLst>
                    <p:cond evt="onMediaBookmark" delay="0">
                      <p:tgtEl>
                        <p14:bmkTgt spid="20" bmkName="Financial FUnctions 1_5_VF10263404400:01:20.9"/>
                      </p:tgtEl>
                    </p:cond>
                  </p:nextCondLst>
                </p:seq>
                <p:seq concurrent="1" nextAc="seek">
                  <p:cTn id="241" restart="whenNotActive" fill="hold" evtFilter="cancelBubble" nodeType="interactiveSeq">
                    <p:stCondLst>
                      <p:cond evt="onMediaBookmark" delay="0">
                        <p:tgtEl>
                          <p14:bmkTgt spid="20" bmkName="Financial FUnctions 1_5_VF10263404400:01:24.7"/>
                        </p:tgtEl>
                      </p:cond>
                    </p:stCondLst>
                    <p:endSync evt="end" delay="0">
                      <p:rtn val="all"/>
                    </p:endSync>
                    <p:childTnLst>
                      <p:par>
                        <p:cTn id="242" fill="hold">
                          <p:stCondLst>
                            <p:cond delay="0"/>
                          </p:stCondLst>
                          <p:childTnLst>
                            <p:par>
                              <p:cTn id="243" fill="hold">
                                <p:stCondLst>
                                  <p:cond delay="0"/>
                                </p:stCondLst>
                                <p:childTnLst>
                                  <p:par>
                                    <p:cTn id="244" presetID="10" presetClass="exit" presetSubtype="0" fill="hold" grpId="1" nodeType="withEffect">
                                      <p:stCondLst>
                                        <p:cond delay="0"/>
                                      </p:stCondLst>
                                      <p:childTnLst>
                                        <p:animEffect transition="out" filter="fade">
                                          <p:cBhvr>
                                            <p:cTn id="245" dur="200"/>
                                            <p:tgtEl>
                                              <p:spTgt spid="34"/>
                                            </p:tgtEl>
                                          </p:cBhvr>
                                        </p:animEffect>
                                        <p:set>
                                          <p:cBhvr>
                                            <p:cTn id="246" dur="1" fill="hold">
                                              <p:stCondLst>
                                                <p:cond delay="199"/>
                                              </p:stCondLst>
                                            </p:cTn>
                                            <p:tgtEl>
                                              <p:spTgt spid="34"/>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1:24.7"/>
                      </p:tgtEl>
                    </p:cond>
                  </p:nextCondLst>
                </p:seq>
                <p:seq concurrent="1" nextAc="seek">
                  <p:cTn id="247" restart="whenNotActive" fill="hold" evtFilter="cancelBubble" nodeType="interactiveSeq">
                    <p:stCondLst>
                      <p:cond evt="onMediaBookmark" delay="0">
                        <p:tgtEl>
                          <p14:bmkTgt spid="20" bmkName="Financial FUnctions 1_5_VF10263404400:01:24.8"/>
                        </p:tgtEl>
                      </p:cond>
                    </p:stCondLst>
                    <p:endSync evt="end" delay="0">
                      <p:rtn val="all"/>
                    </p:endSync>
                    <p:childTnLst>
                      <p:par>
                        <p:cTn id="248" fill="hold">
                          <p:stCondLst>
                            <p:cond delay="0"/>
                          </p:stCondLst>
                          <p:childTnLst>
                            <p:par>
                              <p:cTn id="249" fill="hold">
                                <p:stCondLst>
                                  <p:cond delay="0"/>
                                </p:stCondLst>
                                <p:childTnLst>
                                  <p:par>
                                    <p:cTn id="250" presetID="10" presetClass="entr" presetSubtype="0" fill="hold" grpId="0" nodeType="withEffect">
                                      <p:stCondLst>
                                        <p:cond delay="0"/>
                                      </p:stCondLst>
                                      <p:childTnLst>
                                        <p:set>
                                          <p:cBhvr>
                                            <p:cTn id="251" dur="1" fill="hold">
                                              <p:stCondLst>
                                                <p:cond delay="0"/>
                                              </p:stCondLst>
                                            </p:cTn>
                                            <p:tgtEl>
                                              <p:spTgt spid="35"/>
                                            </p:tgtEl>
                                            <p:attrNameLst>
                                              <p:attrName>style.visibility</p:attrName>
                                            </p:attrNameLst>
                                          </p:cBhvr>
                                          <p:to>
                                            <p:strVal val="visible"/>
                                          </p:to>
                                        </p:set>
                                        <p:animEffect transition="in" filter="fade">
                                          <p:cBhvr>
                                            <p:cTn id="252" dur="200"/>
                                            <p:tgtEl>
                                              <p:spTgt spid="35"/>
                                            </p:tgtEl>
                                          </p:cBhvr>
                                        </p:animEffect>
                                      </p:childTnLst>
                                    </p:cTn>
                                  </p:par>
                                </p:childTnLst>
                              </p:cTn>
                            </p:par>
                          </p:childTnLst>
                        </p:cTn>
                      </p:par>
                    </p:childTnLst>
                  </p:cTn>
                  <p:nextCondLst>
                    <p:cond evt="onMediaBookmark" delay="0">
                      <p:tgtEl>
                        <p14:bmkTgt spid="20" bmkName="Financial FUnctions 1_5_VF10263404400:01:24.8"/>
                      </p:tgtEl>
                    </p:cond>
                  </p:nextCondLst>
                </p:seq>
                <p:seq concurrent="1" nextAc="seek">
                  <p:cTn id="253" restart="whenNotActive" fill="hold" evtFilter="cancelBubble" nodeType="interactiveSeq">
                    <p:stCondLst>
                      <p:cond evt="onMediaBookmark" delay="0">
                        <p:tgtEl>
                          <p14:bmkTgt spid="20" bmkName="Financial FUnctions 1_5_VF10263404400:01:36.0"/>
                        </p:tgtEl>
                      </p:cond>
                    </p:stCondLst>
                    <p:endSync evt="end" delay="0">
                      <p:rtn val="all"/>
                    </p:endSync>
                    <p:childTnLst>
                      <p:par>
                        <p:cTn id="254" fill="hold">
                          <p:stCondLst>
                            <p:cond delay="0"/>
                          </p:stCondLst>
                          <p:childTnLst>
                            <p:par>
                              <p:cTn id="255" fill="hold">
                                <p:stCondLst>
                                  <p:cond delay="0"/>
                                </p:stCondLst>
                                <p:childTnLst>
                                  <p:par>
                                    <p:cTn id="256" presetID="10" presetClass="exit" presetSubtype="0" fill="hold" grpId="1" nodeType="withEffect">
                                      <p:stCondLst>
                                        <p:cond delay="0"/>
                                      </p:stCondLst>
                                      <p:childTnLst>
                                        <p:animEffect transition="out" filter="fade">
                                          <p:cBhvr>
                                            <p:cTn id="257" dur="200"/>
                                            <p:tgtEl>
                                              <p:spTgt spid="35"/>
                                            </p:tgtEl>
                                          </p:cBhvr>
                                        </p:animEffect>
                                        <p:set>
                                          <p:cBhvr>
                                            <p:cTn id="258" dur="1" fill="hold">
                                              <p:stCondLst>
                                                <p:cond delay="199"/>
                                              </p:stCondLst>
                                            </p:cTn>
                                            <p:tgtEl>
                                              <p:spTgt spid="35"/>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 1_5_VF10263404400:01:36.0"/>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8" restart="whenNotActive" fill="hold" evtFilter="cancelBubble" nodeType="interactiveSeq">
                    <p:stCondLst>
                      <p:cond evt="onClick" delay="0">
                        <p:tgtEl>
                          <p:spTgt spid="20"/>
                        </p:tgtEl>
                      </p:cond>
                    </p:stCondLst>
                    <p:endSync evt="end" delay="0">
                      <p:rtn val="all"/>
                    </p:endSync>
                    <p:childTnLst>
                      <p:par>
                        <p:cTn id="89" fill="hold">
                          <p:stCondLst>
                            <p:cond delay="0"/>
                          </p:stCondLst>
                          <p:childTnLst>
                            <p:par>
                              <p:cTn id="90" fill="hold">
                                <p:stCondLst>
                                  <p:cond delay="0"/>
                                </p:stCondLst>
                                <p:childTnLst>
                                  <p:par>
                                    <p:cTn id="91" presetID="2" presetClass="mediacall" presetSubtype="0" fill="hold" nodeType="clickEffect">
                                      <p:stCondLst>
                                        <p:cond delay="0"/>
                                      </p:stCondLst>
                                      <p:childTnLst>
                                        <p:cmd type="call" cmd="togglePause">
                                          <p:cBhvr>
                                            <p:cTn id="92" dur="1" fill="hold"/>
                                            <p:tgtEl>
                                              <p:spTgt spid="20"/>
                                            </p:tgtEl>
                                          </p:cBhvr>
                                        </p:cmd>
                                      </p:childTnLst>
                                    </p:cTn>
                                  </p:par>
                                </p:childTnLst>
                              </p:cTn>
                            </p:par>
                          </p:childTnLst>
                        </p:cTn>
                      </p:par>
                    </p:childTnLst>
                  </p:cTn>
                  <p:nextCondLst>
                    <p:cond evt="onClick" delay="0">
                      <p:tgtEl>
                        <p:spTgt spid="20"/>
                      </p:tgtEl>
                    </p:cond>
                  </p:nextCondLst>
                </p:seq>
                <p:video>
                  <p:cMediaNode vol="80000">
                    <p:cTn id="93" fill="hold" display="0">
                      <p:stCondLst>
                        <p:cond delay="indefinite"/>
                      </p:stCondLst>
                    </p:cTn>
                    <p:tgtEl>
                      <p:spTgt spid="20"/>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defTabSz="914400">
              <a:spcBef>
                <a:spcPts val="0"/>
              </a:spcBef>
              <a:buNone/>
            </a:pPr>
            <a:r>
              <a:rPr lang="ru-RU" sz="3200" b="0" i="0" noProof="0" dirty="0" smtClean="0">
                <a:latin typeface="Segoe Light"/>
                <a:ea typeface="+mj-ea"/>
                <a:cs typeface="+mj-cs"/>
              </a:rPr>
              <a:t>Определение срока выплаты кредита </a:t>
            </a:r>
            <a:r>
              <a:rPr lang="ru-RU" sz="3200" b="0" i="0" noProof="0" dirty="0" smtClean="0">
                <a:latin typeface="Segoe Light"/>
                <a:ea typeface="+mj-ea"/>
                <a:cs typeface="+mj-cs"/>
              </a:rPr>
              <a:t>(</a:t>
            </a:r>
            <a:r>
              <a:rPr lang="cs-CZ" sz="3200" b="0" i="0" noProof="0" dirty="0" smtClean="0">
                <a:latin typeface="Segoe Light"/>
                <a:ea typeface="+mj-ea"/>
                <a:cs typeface="+mj-cs"/>
              </a:rPr>
              <a:t>2</a:t>
            </a:r>
            <a:r>
              <a:rPr lang="ru-RU" sz="3200" b="0" i="0" noProof="0" dirty="0" smtClean="0">
                <a:latin typeface="Segoe Light"/>
                <a:ea typeface="+mj-ea"/>
                <a:cs typeface="+mj-cs"/>
              </a:rPr>
              <a:t>:</a:t>
            </a:r>
            <a:r>
              <a:rPr lang="cs-CZ" sz="3200" b="0" i="0" noProof="0" dirty="0" smtClean="0">
                <a:latin typeface="Segoe Light"/>
                <a:ea typeface="+mj-ea"/>
                <a:cs typeface="+mj-cs"/>
              </a:rPr>
              <a:t>05</a:t>
            </a:r>
            <a:r>
              <a:rPr lang="ru-RU" sz="3200" b="0" i="0" noProof="0" dirty="0" smtClean="0">
                <a:latin typeface="Segoe Light"/>
                <a:ea typeface="+mj-ea"/>
                <a:cs typeface="+mj-cs"/>
              </a:rPr>
              <a:t>)</a:t>
            </a:r>
            <a:endParaRPr lang="ru-RU" sz="32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dirty="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dirty="0" smtClean="0"/>
          </a:p>
        </p:txBody>
      </p:sp>
      <p:sp>
        <p:nvSpPr>
          <p:cNvPr id="6" name="FinancialFunctions1_6Imaginethat00:00:00.0-00:00:04.1"/>
          <p:cNvSpPr txBox="1"/>
          <p:nvPr>
            <p:custDataLst>
              <p:tags r:id="rId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Imagine that you have a personal loan of $2,500.</a:t>
            </a:r>
          </a:p>
        </p:txBody>
      </p:sp>
      <p:sp>
        <p:nvSpPr>
          <p:cNvPr id="8" name="FinancialFunctions1_6You’vebudgeted00:00:04.2-00:00:09.4"/>
          <p:cNvSpPr txBox="1"/>
          <p:nvPr>
            <p:custDataLst>
              <p:tags r:id="rId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You’ve budgeted to pay $150 a month with a 3% annual interest rate.</a:t>
            </a:r>
          </a:p>
        </p:txBody>
      </p:sp>
      <p:sp>
        <p:nvSpPr>
          <p:cNvPr id="9" name="FinancialFunctions1_6Thequestion00:00:09.5-00:00:13.3"/>
          <p:cNvSpPr txBox="1"/>
          <p:nvPr>
            <p:custDataLst>
              <p:tags r:id="rId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question is how long it will take you to pay off the loan.</a:t>
            </a:r>
          </a:p>
        </p:txBody>
      </p:sp>
      <p:sp>
        <p:nvSpPr>
          <p:cNvPr id="10" name="FinancialFunctions1_6Tofind00:00:13.4-00:00:19.6"/>
          <p:cNvSpPr txBox="1"/>
          <p:nvPr>
            <p:custDataLst>
              <p:tags r:id="rId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To find out I’ll use the NPER function, which calculates the number of payments</a:t>
            </a:r>
          </a:p>
        </p:txBody>
      </p:sp>
      <p:sp>
        <p:nvSpPr>
          <p:cNvPr id="11" name="FinancialFunctions1_6usingregular,00:00:19.7-00:00:24.8"/>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using regular, identical payments with an unchanging interest rate.</a:t>
            </a:r>
          </a:p>
        </p:txBody>
      </p:sp>
      <p:sp>
        <p:nvSpPr>
          <p:cNvPr id="12" name="FinancialFunctions1_6I’lltype00:00:24.9-00:00:31.2"/>
          <p:cNvSpPr txBox="1"/>
          <p:nvPr>
            <p:custDataLst>
              <p:tags r:id="rId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my equal sign followed by NPER. I’ll double-click the function to get it into the formula.</a:t>
            </a:r>
          </a:p>
        </p:txBody>
      </p:sp>
      <p:sp>
        <p:nvSpPr>
          <p:cNvPr id="13" name="FinancialFunctions1_6Thefirst00:00:31.3-00:00:37.8"/>
          <p:cNvSpPr txBox="1"/>
          <p:nvPr>
            <p:custDataLst>
              <p:tags r:id="rId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first argument is Rate, which is 3%/12 followed by a comma.</a:t>
            </a:r>
          </a:p>
        </p:txBody>
      </p:sp>
      <p:sp>
        <p:nvSpPr>
          <p:cNvPr id="14" name="FinancialFunctions1_6ThePMT00:00:37.9-00:00:46.3"/>
          <p:cNvSpPr txBox="1"/>
          <p:nvPr>
            <p:custDataLst>
              <p:tags r:id="rId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PMT argument is -150 followed by a comma and the PV, present value, is 2500.</a:t>
            </a:r>
          </a:p>
        </p:txBody>
      </p:sp>
      <p:sp>
        <p:nvSpPr>
          <p:cNvPr id="15" name="FinancialFunctions1_6I’lltype00:00:46.4-00:00:49.9"/>
          <p:cNvSpPr txBox="1"/>
          <p:nvPr>
            <p:custDataLst>
              <p:tags r:id="rId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my closing parenthesis and then press enter.</a:t>
            </a:r>
          </a:p>
        </p:txBody>
      </p:sp>
      <p:sp>
        <p:nvSpPr>
          <p:cNvPr id="16" name="FinancialFunctions1_6Itwould00:00:50.0-00:00:54.4"/>
          <p:cNvSpPr txBox="1"/>
          <p:nvPr>
            <p:custDataLst>
              <p:tags r:id="rId1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It would take seventeen months and some days to pay off the loan.</a:t>
            </a:r>
          </a:p>
        </p:txBody>
      </p:sp>
      <p:sp>
        <p:nvSpPr>
          <p:cNvPr id="17" name="FinancialFunctions1_6Becauseit’s00:00:54.5-00:00:59.7"/>
          <p:cNvSpPr txBox="1"/>
          <p:nvPr>
            <p:custDataLst>
              <p:tags r:id="rId1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Because it’s more than seventeen months, you’ll want to round up to eighteen months.</a:t>
            </a:r>
          </a:p>
        </p:txBody>
      </p:sp>
      <p:sp>
        <p:nvSpPr>
          <p:cNvPr id="18" name="FinancialFunctions1_6Usethe00:00:59.8-00:01:05.2"/>
          <p:cNvSpPr txBox="1"/>
          <p:nvPr>
            <p:custDataLst>
              <p:tags r:id="rId1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Use the PMT function to find your monthly payment for an eighteen month term.</a:t>
            </a:r>
          </a:p>
        </p:txBody>
      </p:sp>
      <p:sp>
        <p:nvSpPr>
          <p:cNvPr id="19" name="FinancialFunctions1_6I’lltype00:01:05.3-00:01:11.8"/>
          <p:cNvSpPr txBox="1"/>
          <p:nvPr>
            <p:custDataLst>
              <p:tags r:id="rId1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my equal sign and then PMT, double-click Formula AutoComplete as usual,</a:t>
            </a:r>
          </a:p>
        </p:txBody>
      </p:sp>
      <p:sp>
        <p:nvSpPr>
          <p:cNvPr id="20" name="FinancialFunctions1_6tolet00:01:11.9-00:01:15.5"/>
          <p:cNvSpPr txBox="1"/>
          <p:nvPr>
            <p:custDataLst>
              <p:tags r:id="rId14"/>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to let it enter the function and the parenthesis for me.</a:t>
            </a:r>
          </a:p>
        </p:txBody>
      </p:sp>
      <p:sp>
        <p:nvSpPr>
          <p:cNvPr id="21" name="FinancialFunctions1_6I’llenter00:01:15.6-00:01:21.8"/>
          <p:cNvSpPr txBox="1"/>
          <p:nvPr>
            <p:custDataLst>
              <p:tags r:id="rId1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the rate of 3%/12 and enter a comma to separate the arguments.</a:t>
            </a:r>
          </a:p>
        </p:txBody>
      </p:sp>
      <p:sp>
        <p:nvSpPr>
          <p:cNvPr id="22" name="FinancialFunctions1_6Thenumber00:01:21.9-00:01:25.5"/>
          <p:cNvSpPr txBox="1"/>
          <p:nvPr>
            <p:custDataLst>
              <p:tags r:id="rId16"/>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number of payments is eighteen, then a comma,</a:t>
            </a:r>
          </a:p>
        </p:txBody>
      </p:sp>
      <p:sp>
        <p:nvSpPr>
          <p:cNvPr id="23" name="FinancialFunctions1_6andthe00:01:25.6-00:01:29.4"/>
          <p:cNvSpPr txBox="1"/>
          <p:nvPr>
            <p:custDataLst>
              <p:tags r:id="rId1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the present value of the loan is 2500.</a:t>
            </a:r>
          </a:p>
        </p:txBody>
      </p:sp>
      <p:sp>
        <p:nvSpPr>
          <p:cNvPr id="24" name="FinancialFunctions1_6I’lltype00:01:29.5-00:01:32.2"/>
          <p:cNvSpPr txBox="1"/>
          <p:nvPr>
            <p:custDataLst>
              <p:tags r:id="rId18"/>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a closing parenthesis and press Enter</a:t>
            </a:r>
          </a:p>
        </p:txBody>
      </p:sp>
      <p:sp>
        <p:nvSpPr>
          <p:cNvPr id="25" name="FinancialFunctions1_6andI’ll00:01:32.3-00:01:38.7"/>
          <p:cNvSpPr txBox="1"/>
          <p:nvPr>
            <p:custDataLst>
              <p:tags r:id="rId1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I’ll end up with eighteen payments of $142.21 per month.</a:t>
            </a:r>
          </a:p>
        </p:txBody>
      </p:sp>
      <p:pic>
        <p:nvPicPr>
          <p:cNvPr id="26" name="FinancialFunctions1_6_VF102634046.wmv">
            <a:hlinkClick r:id="" action="ppaction://media"/>
          </p:cNvPr>
          <p:cNvPicPr>
            <a:picLocks noGrp="1" noChangeAspect="1"/>
          </p:cNvPicPr>
          <p:nvPr>
            <p:ph idx="1"/>
            <a:videoFile r:link="rId21"/>
            <p:custDataLst>
              <p:tags r:id="rId22"/>
            </p:custDataLst>
            <p:extLst>
              <p:ext uri="{DAA4B4D4-6D71-4841-9C94-3DE7FCFB9230}">
                <p14:media xmlns:p14="http://schemas.microsoft.com/office/powerpoint/2010/main" r:embed="rId20">
                  <p14:bmkLst>
                    <p14:bmk name="FinancialFunctions1_6_VF10263404600:00:00.0" time="0"/>
                    <p14:bmk name="FinancialFunctions1_6_VF10263404600:00:00.1" time="100"/>
                    <p14:bmk name="FinancialFunctions1_6_VF10263404600:00:05.4" time="5433"/>
                    <p14:bmk name="FinancialFunctions1_6_VF10263404600:00:05.5" time="5533"/>
                    <p14:bmk name="FinancialFunctions1_6_VF10263404600:00:14.0" time="14067"/>
                    <p14:bmk name="FinancialFunctions1_6_VF10263404600:00:14.1" time="14167"/>
                    <p14:bmk name="FinancialFunctions1_6_VF10263404600:00:17.3" time="17300"/>
                    <p14:bmk name="FinancialFunctions1_6_VF10263404600:00:17.4" time="17400"/>
                    <p14:bmk name="FinancialFunctions1_6_VF10263404600:00:23.1" time="23167"/>
                    <p14:bmk name="FinancialFunctions1_6_VF10263404600:00:23.2" time="23267"/>
                    <p14:bmk name="FinancialFunctions1_6_VF10263404600:00:27.8" time="27833"/>
                    <p14:bmk name="FinancialFunctions1_6_VF10263404600:00:27.9" time="27933"/>
                    <p14:bmk name="FinancialFunctions1_6_VF10263404600:00:36.2" time="36200"/>
                    <p14:bmk name="FinancialFunctions1_6_VF10263404600:00:36.3" time="36300"/>
                    <p14:bmk name="FinancialFunctions1_6_VF10263404600:00:45.3" time="45300"/>
                    <p14:bmk name="FinancialFunctions1_6_VF10263404600:00:45.4" time="45400"/>
                    <p14:bmk name="FinancialFunctions1_6_VF10263404600:00:52.6" time="52633"/>
                    <p14:bmk name="FinancialFunctions1_6_VF10263404600:00:52.7" time="52733"/>
                    <p14:bmk name="FinancialFunctions1_6_VF10263404600:00:59.0" time="59000"/>
                    <p14:bmk name="FinancialFunctions1_6_VF10263404600:00:59.1" time="59100"/>
                    <p14:bmk name="FinancialFunctions1_6_VF10263404600:01:03.5" time="63567"/>
                    <p14:bmk name="FinancialFunctions1_6_VF10263404600:01:03.6" time="63667"/>
                    <p14:bmk name="FinancialFunctions1_6_VF10263404600:01:08.2" time="68233"/>
                    <p14:bmk name="FinancialFunctions1_6_VF10263404600:01:08.3" time="68333"/>
                    <p14:bmk name="FinancialFunctions1_6_VF10263404600:01:14.0" time="74033"/>
                    <p14:bmk name="FinancialFunctions1_6_VF10263404600:01:14.1" time="74133"/>
                    <p14:bmk name="FinancialFunctions1_6_VF10263404600:01:18.5" time="78533"/>
                    <p14:bmk name="FinancialFunctions1_6_VF10263404600:01:18.6" time="78633"/>
                    <p14:bmk name="FinancialFunctions1_6_VF10263404600:01:24.2" time="84233"/>
                    <p14:bmk name="FinancialFunctions1_6_VF10263404600:01:24.3" time="84333"/>
                    <p14:bmk name="FinancialFunctions1_6_VF10263404600:01:32.1" time="92133"/>
                    <p14:bmk name="FinancialFunctions1_6_VF10263404600:01:32.2" time="92233"/>
                    <p14:bmk name="FinancialFunctions1_6_VF10263404600:01:37.8" time="97833"/>
                    <p14:bmk name="FinancialFunctions1_6_VF10263404600:01:37.9" time="97933"/>
                    <p14:bmk name="FinancialFunctions1_6_VF10263404600:01:46.2" time="106233"/>
                    <p14:bmk name="FinancialFunctions1_6_VF10263404600:01:46.3" time="106333"/>
                    <p14:bmk name="FinancialFunctions1_6_VF10263404600:01:50.1" time="110100"/>
                    <p14:bmk name="FinancialFunctions1_6_VF10263404600:01:50.2" time="110200"/>
                    <p14:bmk name="FinancialFunctions1_6_VF10263404600:01:53.5" time="113533"/>
                    <p14:bmk name="FinancialFunctions1_6_VF10263404600:01:53.6" time="113633"/>
                    <p14:bmk name="FinancialFunctions1_6_VF10263404600:01:57.6" time="117667"/>
                    <p14:bmk name="FinancialFunctions1_6_VF10263404600:01:57.7" time="117767"/>
                    <p14:bmk name="FinancialFunctions1_6_VF10263404600:02:04.8" time="124867"/>
                  </p14:bmkLst>
                </p14:media>
              </p:ext>
            </p:extLst>
          </p:nvPr>
        </p:nvPicPr>
        <p:blipFill>
          <a:blip r:embed="rId47"/>
          <a:stretch>
            <a:fillRect/>
          </a:stretch>
        </p:blipFill>
        <p:spPr>
          <a:xfrm>
            <a:off x="1524000" y="992188"/>
            <a:ext cx="5943600" cy="4457700"/>
          </a:xfrm>
        </p:spPr>
      </p:pic>
      <p:sp>
        <p:nvSpPr>
          <p:cNvPr id="28" name="FinancialFunctions1_6_VF10263404600:00:00.0-00:00:00.1"/>
          <p:cNvSpPr txBox="1"/>
          <p:nvPr>
            <p:custDataLst>
              <p:tags r:id="rId2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29" name="FinancialFunctions1_6_VF102634046Предположим,вы00:00:00.0-00:00:05.4"/>
          <p:cNvSpPr txBox="1"/>
          <p:nvPr>
            <p:custDataLst>
              <p:tags r:id="rId24"/>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Предположим, вы взяли кредит в размере 25 000 рублей.</a:t>
            </a:r>
            <a:endParaRPr lang="ru-RU">
              <a:solidFill>
                <a:srgbClr val="FFFFFF"/>
              </a:solidFill>
              <a:latin typeface="Calibri"/>
            </a:endParaRPr>
          </a:p>
        </p:txBody>
      </p:sp>
      <p:sp>
        <p:nvSpPr>
          <p:cNvPr id="30" name="FinancialFunctions1_6_VF102634046Выпланируете00:00:05.5-00:00:14.0"/>
          <p:cNvSpPr txBox="1"/>
          <p:nvPr>
            <p:custDataLst>
              <p:tags r:id="rId2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Вы планируете выплачивать по 1500 рублей ежемесячно, а процентная ставка составляет 3 % годовых.</a:t>
            </a:r>
            <a:endParaRPr lang="ru-RU">
              <a:solidFill>
                <a:srgbClr val="FFFFFF"/>
              </a:solidFill>
              <a:latin typeface="Calibri"/>
            </a:endParaRPr>
          </a:p>
        </p:txBody>
      </p:sp>
      <p:sp>
        <p:nvSpPr>
          <p:cNvPr id="31" name="FinancialFunctions1_6_VF102634046Скольковремени00:00:14.1-00:00:17.3"/>
          <p:cNvSpPr txBox="1"/>
          <p:nvPr>
            <p:custDataLst>
              <p:tags r:id="rId26"/>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Сколько времени потребуется на погашение кредита?</a:t>
            </a:r>
            <a:endParaRPr lang="ru-RU">
              <a:solidFill>
                <a:srgbClr val="FFFFFF"/>
              </a:solidFill>
              <a:latin typeface="Calibri"/>
            </a:endParaRPr>
          </a:p>
        </p:txBody>
      </p:sp>
      <p:sp>
        <p:nvSpPr>
          <p:cNvPr id="32" name="FinancialFunctions1_6_VF102634046Чтобынайти00:00:17.4-00:00:23.1"/>
          <p:cNvSpPr txBox="1"/>
          <p:nvPr>
            <p:custDataLst>
              <p:tags r:id="rId2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Чтобы найти ответ, я воспользуюсь функцией КПЕР, которая вычисляет количество выплат</a:t>
            </a:r>
            <a:endParaRPr lang="ru-RU">
              <a:solidFill>
                <a:srgbClr val="FFFFFF"/>
              </a:solidFill>
              <a:latin typeface="Calibri"/>
            </a:endParaRPr>
          </a:p>
        </p:txBody>
      </p:sp>
      <p:sp>
        <p:nvSpPr>
          <p:cNvPr id="33" name="FinancialFunctions1_6_VF102634046прирегулярных00:00:23.2-00:00:27.8"/>
          <p:cNvSpPr txBox="1"/>
          <p:nvPr>
            <p:custDataLst>
              <p:tags r:id="rId2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при регулярных платежах равными долями и неизменной процентной ставке.</a:t>
            </a:r>
            <a:endParaRPr lang="ru-RU">
              <a:solidFill>
                <a:srgbClr val="FFFFFF"/>
              </a:solidFill>
              <a:latin typeface="Calibri"/>
            </a:endParaRPr>
          </a:p>
        </p:txBody>
      </p:sp>
      <p:sp>
        <p:nvSpPr>
          <p:cNvPr id="34" name="FinancialFunctions1_6_VF102634046Яввожу00:00:27.9-00:00:36.2"/>
          <p:cNvSpPr txBox="1"/>
          <p:nvPr>
            <p:custDataLst>
              <p:tags r:id="rId2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знак равенства и имя функции КПЕР. Затем дважды щелкаю функцию, чтобы вставить ее в формулу.</a:t>
            </a:r>
            <a:endParaRPr lang="ru-RU">
              <a:solidFill>
                <a:srgbClr val="FFFFFF"/>
              </a:solidFill>
              <a:latin typeface="Calibri"/>
            </a:endParaRPr>
          </a:p>
        </p:txBody>
      </p:sp>
      <p:sp>
        <p:nvSpPr>
          <p:cNvPr id="35" name="FinancialFunctions1_6_VF102634046Первыйаргумент —00:00:36.3-00:00:45.3"/>
          <p:cNvSpPr txBox="1"/>
          <p:nvPr>
            <p:custDataLst>
              <p:tags r:id="rId3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Первый аргумент — это «ставка», которая составляет 3 %/12. Аргументы разделяются точкой с запятой.</a:t>
            </a:r>
            <a:endParaRPr lang="ru-RU">
              <a:solidFill>
                <a:srgbClr val="FFFFFF"/>
              </a:solidFill>
              <a:latin typeface="Calibri"/>
            </a:endParaRPr>
          </a:p>
        </p:txBody>
      </p:sp>
      <p:sp>
        <p:nvSpPr>
          <p:cNvPr id="36" name="FinancialFunctions1_6_VF102634046Аргумент«плт»00:00:45.4-00:00:52.6"/>
          <p:cNvSpPr txBox="1"/>
          <p:nvPr>
            <p:custDataLst>
              <p:tags r:id="rId3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Аргумент «плт» (платеж) равен -1500, затем я ввожу точку с</a:t>
            </a:r>
            <a:endParaRPr lang="ru-RU">
              <a:solidFill>
                <a:srgbClr val="FFFFFF"/>
              </a:solidFill>
              <a:latin typeface="Calibri"/>
            </a:endParaRPr>
          </a:p>
        </p:txBody>
      </p:sp>
      <p:sp>
        <p:nvSpPr>
          <p:cNvPr id="37" name="FinancialFunctions1_6_VF102634046запятойи00:00:52.7-00:00:59.0"/>
          <p:cNvSpPr txBox="1"/>
          <p:nvPr>
            <p:custDataLst>
              <p:tags r:id="rId3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запятой и аргумент «пс» (приведенная стоимость), который равен 25 000.</a:t>
            </a:r>
            <a:endParaRPr lang="ru-RU">
              <a:solidFill>
                <a:srgbClr val="FFFFFF"/>
              </a:solidFill>
              <a:latin typeface="Calibri"/>
            </a:endParaRPr>
          </a:p>
        </p:txBody>
      </p:sp>
      <p:sp>
        <p:nvSpPr>
          <p:cNvPr id="38" name="FinancialFunctions1_6_VF102634046Яввожу00:00:59.1-00:01:03.5"/>
          <p:cNvSpPr txBox="1"/>
          <p:nvPr>
            <p:custDataLst>
              <p:tags r:id="rId3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закрывающую скобку и нажимаю клавишу ВВОД.</a:t>
            </a:r>
            <a:endParaRPr lang="ru-RU">
              <a:solidFill>
                <a:srgbClr val="FFFFFF"/>
              </a:solidFill>
              <a:latin typeface="Calibri"/>
            </a:endParaRPr>
          </a:p>
        </p:txBody>
      </p:sp>
      <p:sp>
        <p:nvSpPr>
          <p:cNvPr id="39" name="FinancialFunctions1_6_VF102634046Дляпогашения00:01:03.6-00:01:08.2"/>
          <p:cNvSpPr txBox="1"/>
          <p:nvPr>
            <p:custDataLst>
              <p:tags r:id="rId3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Для погашения кредита потребуется семнадцать месяцев и несколько дней.</a:t>
            </a:r>
            <a:endParaRPr lang="ru-RU">
              <a:solidFill>
                <a:srgbClr val="FFFFFF"/>
              </a:solidFill>
              <a:latin typeface="Calibri"/>
            </a:endParaRPr>
          </a:p>
        </p:txBody>
      </p:sp>
      <p:sp>
        <p:nvSpPr>
          <p:cNvPr id="40" name="FinancialFunctions1_6_VF102634046Посколькусрок00:01:08.3-00:01:14.0"/>
          <p:cNvSpPr txBox="1"/>
          <p:nvPr>
            <p:custDataLst>
              <p:tags r:id="rId3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Поскольку срок превышает семнадцать месяцев, разумно округлить его до восемнадцати.</a:t>
            </a:r>
            <a:endParaRPr lang="ru-RU">
              <a:solidFill>
                <a:srgbClr val="FFFFFF"/>
              </a:solidFill>
              <a:latin typeface="Calibri"/>
            </a:endParaRPr>
          </a:p>
        </p:txBody>
      </p:sp>
      <p:sp>
        <p:nvSpPr>
          <p:cNvPr id="41" name="FinancialFunctions1_6_VF102634046Воспользуемсяфункцией00:01:14.1-00:01:18.5"/>
          <p:cNvSpPr txBox="1"/>
          <p:nvPr>
            <p:custDataLst>
              <p:tags r:id="rId36"/>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Воспользуемся функцией ПЛТ, чтобы определить размер</a:t>
            </a:r>
            <a:endParaRPr lang="ru-RU">
              <a:solidFill>
                <a:srgbClr val="FFFFFF"/>
              </a:solidFill>
              <a:latin typeface="Calibri"/>
            </a:endParaRPr>
          </a:p>
        </p:txBody>
      </p:sp>
      <p:sp>
        <p:nvSpPr>
          <p:cNvPr id="42" name="FinancialFunctions1_6_VF102634046ежемесячногоплатежа,00:01:18.6-00:01:24.2"/>
          <p:cNvSpPr txBox="1"/>
          <p:nvPr>
            <p:custDataLst>
              <p:tags r:id="rId3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ежемесячного платежа, если срок погашения кредита составляет восемнадцать месяцев.</a:t>
            </a:r>
            <a:endParaRPr lang="ru-RU">
              <a:solidFill>
                <a:srgbClr val="FFFFFF"/>
              </a:solidFill>
              <a:latin typeface="Calibri"/>
            </a:endParaRPr>
          </a:p>
        </p:txBody>
      </p:sp>
      <p:sp>
        <p:nvSpPr>
          <p:cNvPr id="43" name="FinancialFunctions1_6_VF102634046Яввожу00:01:24.3-00:01:32.1"/>
          <p:cNvSpPr txBox="1"/>
          <p:nvPr>
            <p:custDataLst>
              <p:tags r:id="rId3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знак равенства и имя функции ПЛТ и дважды щелкаю ее для автозавершения формулы.</a:t>
            </a:r>
            <a:endParaRPr lang="ru-RU">
              <a:solidFill>
                <a:srgbClr val="FFFFFF"/>
              </a:solidFill>
              <a:latin typeface="Calibri"/>
            </a:endParaRPr>
          </a:p>
        </p:txBody>
      </p:sp>
      <p:sp>
        <p:nvSpPr>
          <p:cNvPr id="44" name="FinancialFunctions1_6_VF102634046Приэтом00:01:32.2-00:01:37.8"/>
          <p:cNvSpPr txBox="1"/>
          <p:nvPr>
            <p:custDataLst>
              <p:tags r:id="rId3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При этом функция и открывающая скобка помещаются в формулу автоматически.</a:t>
            </a:r>
            <a:endParaRPr lang="ru-RU">
              <a:solidFill>
                <a:srgbClr val="FFFFFF"/>
              </a:solidFill>
              <a:latin typeface="Calibri"/>
            </a:endParaRPr>
          </a:p>
        </p:txBody>
      </p:sp>
      <p:sp>
        <p:nvSpPr>
          <p:cNvPr id="45" name="FinancialFunctions1_6_VF102634046Яввожу00:01:37.9-00:01:46.2"/>
          <p:cNvSpPr txBox="1"/>
          <p:nvPr>
            <p:custDataLst>
              <p:tags r:id="rId4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ставку, равную 3%/12, и точку с запятой для разделения аргументов.</a:t>
            </a:r>
            <a:endParaRPr lang="ru-RU">
              <a:solidFill>
                <a:srgbClr val="FFFFFF"/>
              </a:solidFill>
              <a:latin typeface="Calibri"/>
            </a:endParaRPr>
          </a:p>
        </p:txBody>
      </p:sp>
      <p:sp>
        <p:nvSpPr>
          <p:cNvPr id="46" name="FinancialFunctions1_6_VF102634046Количествоплатежей —00:01:46.3-00:01:50.1"/>
          <p:cNvSpPr txBox="1"/>
          <p:nvPr>
            <p:custDataLst>
              <p:tags r:id="rId4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Количество платежей — восемнадцать, точка с запятой,</a:t>
            </a:r>
            <a:endParaRPr lang="ru-RU">
              <a:solidFill>
                <a:srgbClr val="FFFFFF"/>
              </a:solidFill>
              <a:latin typeface="Calibri"/>
            </a:endParaRPr>
          </a:p>
        </p:txBody>
      </p:sp>
      <p:sp>
        <p:nvSpPr>
          <p:cNvPr id="47" name="FinancialFunctions1_6_VF102634046приведеннаястоимость00:01:50.2-00:01:53.5"/>
          <p:cNvSpPr txBox="1"/>
          <p:nvPr>
            <p:custDataLst>
              <p:tags r:id="rId42"/>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приведенная стоимость равна 25 000.</a:t>
            </a:r>
            <a:endParaRPr lang="ru-RU">
              <a:solidFill>
                <a:srgbClr val="FFFFFF"/>
              </a:solidFill>
              <a:latin typeface="Calibri"/>
            </a:endParaRPr>
          </a:p>
        </p:txBody>
      </p:sp>
      <p:sp>
        <p:nvSpPr>
          <p:cNvPr id="48" name="FinancialFunctions1_6_VF102634046Яввожу00:01:53.6-00:01:57.6"/>
          <p:cNvSpPr txBox="1"/>
          <p:nvPr>
            <p:custDataLst>
              <p:tags r:id="rId4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закрывающую скобку и нажимаю клавишу ВВОД.</a:t>
            </a:r>
            <a:endParaRPr lang="ru-RU">
              <a:solidFill>
                <a:srgbClr val="FFFFFF"/>
              </a:solidFill>
              <a:latin typeface="Calibri"/>
            </a:endParaRPr>
          </a:p>
        </p:txBody>
      </p:sp>
      <p:sp>
        <p:nvSpPr>
          <p:cNvPr id="49" name="FinancialFunctions1_6_VF102634046Получилосьвосемнадцать00:01:57.7-00:02:04.8"/>
          <p:cNvSpPr txBox="1"/>
          <p:nvPr>
            <p:custDataLst>
              <p:tags r:id="rId4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Получилось восемнадцать платежей по 1422 руб. 11 коп. ежемесячно.</a:t>
            </a:r>
            <a:endParaRPr lang="ru-RU">
              <a:solidFill>
                <a:srgbClr val="FFFFFF"/>
              </a:solidFill>
              <a:latin typeface="Calibri"/>
            </a:endParaRPr>
          </a:p>
        </p:txBody>
      </p:sp>
    </p:spTree>
    <p:extLst>
      <p:ext uri="{BB962C8B-B14F-4D97-AF65-F5344CB8AC3E}">
        <p14:creationId xmlns:p14="http://schemas.microsoft.com/office/powerpoint/2010/main" val="3579982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200"/>
                                            <p:tgtEl>
                                              <p:spTgt spid="20"/>
                                            </p:tgtEl>
                                          </p:cBhvr>
                                        </p:animEffect>
                                      </p:childTnLst>
                                    </p:cTn>
                                  </p:par>
                                  <p:par>
                                    <p:cTn id="91" presetID="10" presetClass="exit" presetSubtype="0" fill="hold" grpId="1" nodeType="withEffect">
                                      <p:stCondLst>
                                        <p:cond delay="0"/>
                                      </p:stCondLst>
                                      <p:childTnLst>
                                        <p:animEffect transition="out" filter="fade">
                                          <p:cBhvr>
                                            <p:cTn id="92" dur="200"/>
                                            <p:tgtEl>
                                              <p:spTgt spid="20"/>
                                            </p:tgtEl>
                                          </p:cBhvr>
                                        </p:animEffect>
                                        <p:set>
                                          <p:cBhvr>
                                            <p:cTn id="93" dur="1" fill="hold">
                                              <p:stCondLst>
                                                <p:cond delay="199"/>
                                              </p:stCondLst>
                                            </p:cTn>
                                            <p:tgtEl>
                                              <p:spTgt spid="20"/>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200"/>
                                            <p:tgtEl>
                                              <p:spTgt spid="21"/>
                                            </p:tgtEl>
                                          </p:cBhvr>
                                        </p:animEffect>
                                      </p:childTnLst>
                                    </p:cTn>
                                  </p:par>
                                  <p:par>
                                    <p:cTn id="97" presetID="10" presetClass="exit" presetSubtype="0" fill="hold" grpId="1" nodeType="withEffect">
                                      <p:stCondLst>
                                        <p:cond delay="0"/>
                                      </p:stCondLst>
                                      <p:childTnLst>
                                        <p:animEffect transition="out" filter="fade">
                                          <p:cBhvr>
                                            <p:cTn id="98" dur="200"/>
                                            <p:tgtEl>
                                              <p:spTgt spid="21"/>
                                            </p:tgtEl>
                                          </p:cBhvr>
                                        </p:animEffect>
                                        <p:set>
                                          <p:cBhvr>
                                            <p:cTn id="99" dur="1" fill="hold">
                                              <p:stCondLst>
                                                <p:cond delay="199"/>
                                              </p:stCondLst>
                                            </p:cTn>
                                            <p:tgtEl>
                                              <p:spTgt spid="21"/>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200"/>
                                            <p:tgtEl>
                                              <p:spTgt spid="22"/>
                                            </p:tgtEl>
                                          </p:cBhvr>
                                        </p:animEffect>
                                      </p:childTnLst>
                                    </p:cTn>
                                  </p:par>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par>
                                    <p:cTn id="109" presetID="10" presetClass="exit" presetSubtype="0" fill="hold" grpId="1" nodeType="withEffect">
                                      <p:stCondLst>
                                        <p:cond delay="0"/>
                                      </p:stCondLst>
                                      <p:childTnLst>
                                        <p:animEffect transition="out" filter="fade">
                                          <p:cBhvr>
                                            <p:cTn id="110" dur="200"/>
                                            <p:tgtEl>
                                              <p:spTgt spid="23"/>
                                            </p:tgtEl>
                                          </p:cBhvr>
                                        </p:animEffect>
                                        <p:set>
                                          <p:cBhvr>
                                            <p:cTn id="111" dur="1" fill="hold">
                                              <p:stCondLst>
                                                <p:cond delay="199"/>
                                              </p:stCondLst>
                                            </p:cTn>
                                            <p:tgtEl>
                                              <p:spTgt spid="23"/>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
                                            <p:tgtEl>
                                              <p:spTgt spid="24"/>
                                            </p:tgtEl>
                                          </p:cBhvr>
                                        </p:animEffect>
                                      </p:childTnLst>
                                    </p:cTn>
                                  </p:par>
                                  <p:par>
                                    <p:cTn id="115" presetID="10" presetClass="exit" presetSubtype="0" fill="hold" grpId="1" nodeType="withEffect">
                                      <p:stCondLst>
                                        <p:cond delay="0"/>
                                      </p:stCondLst>
                                      <p:childTnLst>
                                        <p:animEffect transition="out" filter="fade">
                                          <p:cBhvr>
                                            <p:cTn id="116" dur="200"/>
                                            <p:tgtEl>
                                              <p:spTgt spid="24"/>
                                            </p:tgtEl>
                                          </p:cBhvr>
                                        </p:animEffect>
                                        <p:set>
                                          <p:cBhvr>
                                            <p:cTn id="117" dur="1" fill="hold">
                                              <p:stCondLst>
                                                <p:cond delay="199"/>
                                              </p:stCondLst>
                                            </p:cTn>
                                            <p:tgtEl>
                                              <p:spTgt spid="24"/>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200"/>
                                            <p:tgtEl>
                                              <p:spTgt spid="25"/>
                                            </p:tgtEl>
                                          </p:cBhvr>
                                        </p:animEffect>
                                      </p:childTnLst>
                                    </p:cTn>
                                  </p:par>
                                  <p:par>
                                    <p:cTn id="121" presetID="10" presetClass="exit" presetSubtype="0" fill="hold" grpId="1" nodeType="withEffect">
                                      <p:stCondLst>
                                        <p:cond delay="0"/>
                                      </p:stCondLst>
                                      <p:childTnLst>
                                        <p:animEffect transition="out" filter="fade">
                                          <p:cBhvr>
                                            <p:cTn id="122" dur="200"/>
                                            <p:tgtEl>
                                              <p:spTgt spid="25"/>
                                            </p:tgtEl>
                                          </p:cBhvr>
                                        </p:animEffect>
                                        <p:set>
                                          <p:cBhvr>
                                            <p:cTn id="123" dur="1" fill="hold">
                                              <p:stCondLst>
                                                <p:cond delay="1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4" restart="whenNotActive" fill="hold" evtFilter="cancelBubble" nodeType="interactiveSeq">
                    <p:stCondLst>
                      <p:cond evt="onClick" delay="0">
                        <p:tgtEl>
                          <p:spTgt spid="26"/>
                        </p:tgtEl>
                      </p:cond>
                    </p:stCondLst>
                    <p:endSync evt="end" delay="0">
                      <p:rtn val="all"/>
                    </p:endSync>
                    <p:childTnLst>
                      <p:par>
                        <p:cTn id="125" fill="hold">
                          <p:stCondLst>
                            <p:cond delay="0"/>
                          </p:stCondLst>
                          <p:childTnLst>
                            <p:par>
                              <p:cTn id="126" fill="hold">
                                <p:stCondLst>
                                  <p:cond delay="0"/>
                                </p:stCondLst>
                                <p:childTnLst>
                                  <p:par>
                                    <p:cTn id="127" presetID="2" presetClass="mediacall" presetSubtype="0" fill="hold" nodeType="clickEffect">
                                      <p:stCondLst>
                                        <p:cond delay="0"/>
                                      </p:stCondLst>
                                      <p:childTnLst>
                                        <p:cmd type="call" cmd="togglePause">
                                          <p:cBhvr>
                                            <p:cTn id="128" dur="1" fill="hold"/>
                                            <p:tgtEl>
                                              <p:spTgt spid="26"/>
                                            </p:tgtEl>
                                          </p:cBhvr>
                                        </p:cmd>
                                      </p:childTnLst>
                                    </p:cTn>
                                  </p:par>
                                </p:childTnLst>
                              </p:cTn>
                            </p:par>
                          </p:childTnLst>
                        </p:cTn>
                      </p:par>
                    </p:childTnLst>
                  </p:cTn>
                  <p:nextCondLst>
                    <p:cond evt="onClick" delay="0">
                      <p:tgtEl>
                        <p:spTgt spid="26"/>
                      </p:tgtEl>
                    </p:cond>
                  </p:nextCondLst>
                </p:seq>
                <p:video>
                  <p:cMediaNode vol="80000">
                    <p:cTn id="129" fill="hold" display="0">
                      <p:stCondLst>
                        <p:cond delay="indefinite"/>
                      </p:stCondLst>
                    </p:cTn>
                    <p:tgtEl>
                      <p:spTgt spid="26"/>
                    </p:tgtEl>
                  </p:cMediaNode>
                </p:video>
                <p:seq concurrent="1" nextAc="seek">
                  <p:cTn id="130" restart="whenNotActive" fill="hold" evtFilter="cancelBubble" nodeType="interactiveSeq">
                    <p:stCondLst>
                      <p:cond evt="onMediaBookmark" delay="0">
                        <p:tgtEl>
                          <p14:bmkTgt spid="26" bmkName="FinancialFunctions1_6_VF10263404600:00:00.0"/>
                        </p:tgtEl>
                      </p:cond>
                    </p:stCondLst>
                    <p:endSync evt="end" delay="0">
                      <p:rtn val="all"/>
                    </p:endSync>
                    <p:childTnLst>
                      <p:par>
                        <p:cTn id="131" fill="hold">
                          <p:stCondLst>
                            <p:cond delay="0"/>
                          </p:stCondLst>
                          <p:childTnLst>
                            <p:par>
                              <p:cTn id="132" fill="hold">
                                <p:stCondLst>
                                  <p:cond delay="0"/>
                                </p:stCondLst>
                                <p:childTnLst>
                                  <p:par>
                                    <p:cTn id="133" presetID="10" presetClass="entr" presetSubtype="0"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200"/>
                                            <p:tgtEl>
                                              <p:spTgt spid="2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200"/>
                                            <p:tgtEl>
                                              <p:spTgt spid="29"/>
                                            </p:tgtEl>
                                          </p:cBhvr>
                                        </p:animEffect>
                                      </p:childTnLst>
                                    </p:cTn>
                                  </p:par>
                                </p:childTnLst>
                              </p:cTn>
                            </p:par>
                          </p:childTnLst>
                        </p:cTn>
                      </p:par>
                    </p:childTnLst>
                  </p:cTn>
                  <p:nextCondLst>
                    <p:cond evt="onMediaBookmark" delay="0">
                      <p:tgtEl>
                        <p14:bmkTgt spid="26" bmkName="FinancialFunctions1_6_VF10263404600:00:00.0"/>
                      </p:tgtEl>
                    </p:cond>
                  </p:nextCondLst>
                </p:seq>
                <p:seq concurrent="1" nextAc="seek">
                  <p:cTn id="139" restart="whenNotActive" fill="hold" evtFilter="cancelBubble" nodeType="interactiveSeq">
                    <p:stCondLst>
                      <p:cond evt="onMediaBookmark" delay="0">
                        <p:tgtEl>
                          <p14:bmkTgt spid="26" bmkName="FinancialFunctions1_6_VF10263404600:00:00.1"/>
                        </p:tgtEl>
                      </p:cond>
                    </p:stCondLst>
                    <p:endSync evt="end" delay="0">
                      <p:rtn val="all"/>
                    </p:endSync>
                    <p:childTnLst>
                      <p:par>
                        <p:cTn id="140" fill="hold">
                          <p:stCondLst>
                            <p:cond delay="0"/>
                          </p:stCondLst>
                          <p:childTnLst>
                            <p:par>
                              <p:cTn id="141" fill="hold">
                                <p:stCondLst>
                                  <p:cond delay="0"/>
                                </p:stCondLst>
                                <p:childTnLst>
                                  <p:par>
                                    <p:cTn id="142" presetID="10" presetClass="exit" presetSubtype="0" fill="hold" grpId="1" nodeType="withEffect">
                                      <p:stCondLst>
                                        <p:cond delay="0"/>
                                      </p:stCondLst>
                                      <p:childTnLst>
                                        <p:animEffect transition="out" filter="fade">
                                          <p:cBhvr>
                                            <p:cTn id="143" dur="200"/>
                                            <p:tgtEl>
                                              <p:spTgt spid="28"/>
                                            </p:tgtEl>
                                          </p:cBhvr>
                                        </p:animEffect>
                                        <p:set>
                                          <p:cBhvr>
                                            <p:cTn id="144"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00.1"/>
                      </p:tgtEl>
                    </p:cond>
                  </p:nextCondLst>
                </p:seq>
                <p:seq concurrent="1" nextAc="seek">
                  <p:cTn id="145" restart="whenNotActive" fill="hold" evtFilter="cancelBubble" nodeType="interactiveSeq">
                    <p:stCondLst>
                      <p:cond evt="onMediaBookmark" delay="0">
                        <p:tgtEl>
                          <p14:bmkTgt spid="26" bmkName="FinancialFunctions1_6_VF10263404600:00:05.4"/>
                        </p:tgtEl>
                      </p:cond>
                    </p:stCondLst>
                    <p:endSync evt="end" delay="0">
                      <p:rtn val="all"/>
                    </p:endSync>
                    <p:childTnLst>
                      <p:par>
                        <p:cTn id="146" fill="hold">
                          <p:stCondLst>
                            <p:cond delay="0"/>
                          </p:stCondLst>
                          <p:childTnLst>
                            <p:par>
                              <p:cTn id="147" fill="hold">
                                <p:stCondLst>
                                  <p:cond delay="0"/>
                                </p:stCondLst>
                                <p:childTnLst>
                                  <p:par>
                                    <p:cTn id="148" presetID="10" presetClass="exit" presetSubtype="0" fill="hold" grpId="1" nodeType="withEffect">
                                      <p:stCondLst>
                                        <p:cond delay="0"/>
                                      </p:stCondLst>
                                      <p:childTnLst>
                                        <p:animEffect transition="out" filter="fade">
                                          <p:cBhvr>
                                            <p:cTn id="149" dur="200"/>
                                            <p:tgtEl>
                                              <p:spTgt spid="29"/>
                                            </p:tgtEl>
                                          </p:cBhvr>
                                        </p:animEffect>
                                        <p:set>
                                          <p:cBhvr>
                                            <p:cTn id="150"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05.4"/>
                      </p:tgtEl>
                    </p:cond>
                  </p:nextCondLst>
                </p:seq>
                <p:seq concurrent="1" nextAc="seek">
                  <p:cTn id="151" restart="whenNotActive" fill="hold" evtFilter="cancelBubble" nodeType="interactiveSeq">
                    <p:stCondLst>
                      <p:cond evt="onMediaBookmark" delay="0">
                        <p:tgtEl>
                          <p14:bmkTgt spid="26" bmkName="FinancialFunctions1_6_VF10263404600:00:05.5"/>
                        </p:tgtEl>
                      </p:cond>
                    </p:stCondLst>
                    <p:endSync evt="end" delay="0">
                      <p:rtn val="all"/>
                    </p:endSync>
                    <p:childTnLst>
                      <p:par>
                        <p:cTn id="152" fill="hold">
                          <p:stCondLst>
                            <p:cond delay="0"/>
                          </p:stCondLst>
                          <p:childTnLst>
                            <p:par>
                              <p:cTn id="153" fill="hold">
                                <p:stCondLst>
                                  <p:cond delay="0"/>
                                </p:stCondLst>
                                <p:childTnLst>
                                  <p:par>
                                    <p:cTn id="154" presetID="10" presetClass="entr" presetSubtype="0" fill="hold" grpId="0" nodeType="withEffect">
                                      <p:stCondLst>
                                        <p:cond delay="0"/>
                                      </p:stCondLst>
                                      <p:childTnLst>
                                        <p:set>
                                          <p:cBhvr>
                                            <p:cTn id="155" dur="1" fill="hold">
                                              <p:stCondLst>
                                                <p:cond delay="0"/>
                                              </p:stCondLst>
                                            </p:cTn>
                                            <p:tgtEl>
                                              <p:spTgt spid="30"/>
                                            </p:tgtEl>
                                            <p:attrNameLst>
                                              <p:attrName>style.visibility</p:attrName>
                                            </p:attrNameLst>
                                          </p:cBhvr>
                                          <p:to>
                                            <p:strVal val="visible"/>
                                          </p:to>
                                        </p:set>
                                        <p:animEffect transition="in" filter="fade">
                                          <p:cBhvr>
                                            <p:cTn id="156" dur="200"/>
                                            <p:tgtEl>
                                              <p:spTgt spid="30"/>
                                            </p:tgtEl>
                                          </p:cBhvr>
                                        </p:animEffect>
                                      </p:childTnLst>
                                    </p:cTn>
                                  </p:par>
                                </p:childTnLst>
                              </p:cTn>
                            </p:par>
                          </p:childTnLst>
                        </p:cTn>
                      </p:par>
                    </p:childTnLst>
                  </p:cTn>
                  <p:nextCondLst>
                    <p:cond evt="onMediaBookmark" delay="0">
                      <p:tgtEl>
                        <p14:bmkTgt spid="26" bmkName="FinancialFunctions1_6_VF10263404600:00:05.5"/>
                      </p:tgtEl>
                    </p:cond>
                  </p:nextCondLst>
                </p:seq>
                <p:seq concurrent="1" nextAc="seek">
                  <p:cTn id="157" restart="whenNotActive" fill="hold" evtFilter="cancelBubble" nodeType="interactiveSeq">
                    <p:stCondLst>
                      <p:cond evt="onMediaBookmark" delay="0">
                        <p:tgtEl>
                          <p14:bmkTgt spid="26" bmkName="FinancialFunctions1_6_VF10263404600:00:14.0"/>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1" nodeType="withEffect">
                                      <p:stCondLst>
                                        <p:cond delay="0"/>
                                      </p:stCondLst>
                                      <p:childTnLst>
                                        <p:animEffect transition="out" filter="fade">
                                          <p:cBhvr>
                                            <p:cTn id="161" dur="200"/>
                                            <p:tgtEl>
                                              <p:spTgt spid="30"/>
                                            </p:tgtEl>
                                          </p:cBhvr>
                                        </p:animEffect>
                                        <p:set>
                                          <p:cBhvr>
                                            <p:cTn id="162"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14.0"/>
                      </p:tgtEl>
                    </p:cond>
                  </p:nextCondLst>
                </p:seq>
                <p:seq concurrent="1" nextAc="seek">
                  <p:cTn id="163" restart="whenNotActive" fill="hold" evtFilter="cancelBubble" nodeType="interactiveSeq">
                    <p:stCondLst>
                      <p:cond evt="onMediaBookmark" delay="0">
                        <p:tgtEl>
                          <p14:bmkTgt spid="26" bmkName="FinancialFunctions1_6_VF10263404600:00:14.1"/>
                        </p:tgtEl>
                      </p:cond>
                    </p:stCondLst>
                    <p:endSync evt="end" delay="0">
                      <p:rtn val="all"/>
                    </p:endSync>
                    <p:childTnLst>
                      <p:par>
                        <p:cTn id="164" fill="hold">
                          <p:stCondLst>
                            <p:cond delay="0"/>
                          </p:stCondLst>
                          <p:childTnLst>
                            <p:par>
                              <p:cTn id="165" fill="hold">
                                <p:stCondLst>
                                  <p:cond delay="0"/>
                                </p:stCondLst>
                                <p:childTnLst>
                                  <p:par>
                                    <p:cTn id="166" presetID="10" presetClass="entr" presetSubtype="0" fill="hold" grpId="0" nodeType="withEffect">
                                      <p:stCondLst>
                                        <p:cond delay="0"/>
                                      </p:stCondLst>
                                      <p:childTnLst>
                                        <p:set>
                                          <p:cBhvr>
                                            <p:cTn id="167" dur="1" fill="hold">
                                              <p:stCondLst>
                                                <p:cond delay="0"/>
                                              </p:stCondLst>
                                            </p:cTn>
                                            <p:tgtEl>
                                              <p:spTgt spid="31"/>
                                            </p:tgtEl>
                                            <p:attrNameLst>
                                              <p:attrName>style.visibility</p:attrName>
                                            </p:attrNameLst>
                                          </p:cBhvr>
                                          <p:to>
                                            <p:strVal val="visible"/>
                                          </p:to>
                                        </p:set>
                                        <p:animEffect transition="in" filter="fade">
                                          <p:cBhvr>
                                            <p:cTn id="168" dur="200"/>
                                            <p:tgtEl>
                                              <p:spTgt spid="31"/>
                                            </p:tgtEl>
                                          </p:cBhvr>
                                        </p:animEffect>
                                      </p:childTnLst>
                                    </p:cTn>
                                  </p:par>
                                </p:childTnLst>
                              </p:cTn>
                            </p:par>
                          </p:childTnLst>
                        </p:cTn>
                      </p:par>
                    </p:childTnLst>
                  </p:cTn>
                  <p:nextCondLst>
                    <p:cond evt="onMediaBookmark" delay="0">
                      <p:tgtEl>
                        <p14:bmkTgt spid="26" bmkName="FinancialFunctions1_6_VF10263404600:00:14.1"/>
                      </p:tgtEl>
                    </p:cond>
                  </p:nextCondLst>
                </p:seq>
                <p:seq concurrent="1" nextAc="seek">
                  <p:cTn id="169" restart="whenNotActive" fill="hold" evtFilter="cancelBubble" nodeType="interactiveSeq">
                    <p:stCondLst>
                      <p:cond evt="onMediaBookmark" delay="0">
                        <p:tgtEl>
                          <p14:bmkTgt spid="26" bmkName="FinancialFunctions1_6_VF10263404600:00:17.3"/>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grpId="1" nodeType="withEffect">
                                      <p:stCondLst>
                                        <p:cond delay="0"/>
                                      </p:stCondLst>
                                      <p:childTnLst>
                                        <p:animEffect transition="out" filter="fade">
                                          <p:cBhvr>
                                            <p:cTn id="173" dur="200"/>
                                            <p:tgtEl>
                                              <p:spTgt spid="31"/>
                                            </p:tgtEl>
                                          </p:cBhvr>
                                        </p:animEffect>
                                        <p:set>
                                          <p:cBhvr>
                                            <p:cTn id="174"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17.3"/>
                      </p:tgtEl>
                    </p:cond>
                  </p:nextCondLst>
                </p:seq>
                <p:seq concurrent="1" nextAc="seek">
                  <p:cTn id="175" restart="whenNotActive" fill="hold" evtFilter="cancelBubble" nodeType="interactiveSeq">
                    <p:stCondLst>
                      <p:cond evt="onMediaBookmark" delay="0">
                        <p:tgtEl>
                          <p14:bmkTgt spid="26" bmkName="FinancialFunctions1_6_VF10263404600:00:17.4"/>
                        </p:tgtEl>
                      </p:cond>
                    </p:stCondLst>
                    <p:endSync evt="end" delay="0">
                      <p:rtn val="all"/>
                    </p:endSync>
                    <p:childTnLst>
                      <p:par>
                        <p:cTn id="176" fill="hold">
                          <p:stCondLst>
                            <p:cond delay="0"/>
                          </p:stCondLst>
                          <p:childTnLst>
                            <p:par>
                              <p:cTn id="177" fill="hold">
                                <p:stCondLst>
                                  <p:cond delay="0"/>
                                </p:stCondLst>
                                <p:childTnLst>
                                  <p:par>
                                    <p:cTn id="178" presetID="10" presetClass="entr" presetSubtype="0" fill="hold" grpId="0" nodeType="withEffect">
                                      <p:stCondLst>
                                        <p:cond delay="0"/>
                                      </p:stCondLst>
                                      <p:childTnLst>
                                        <p:set>
                                          <p:cBhvr>
                                            <p:cTn id="179" dur="1" fill="hold">
                                              <p:stCondLst>
                                                <p:cond delay="0"/>
                                              </p:stCondLst>
                                            </p:cTn>
                                            <p:tgtEl>
                                              <p:spTgt spid="32"/>
                                            </p:tgtEl>
                                            <p:attrNameLst>
                                              <p:attrName>style.visibility</p:attrName>
                                            </p:attrNameLst>
                                          </p:cBhvr>
                                          <p:to>
                                            <p:strVal val="visible"/>
                                          </p:to>
                                        </p:set>
                                        <p:animEffect transition="in" filter="fade">
                                          <p:cBhvr>
                                            <p:cTn id="180" dur="200"/>
                                            <p:tgtEl>
                                              <p:spTgt spid="32"/>
                                            </p:tgtEl>
                                          </p:cBhvr>
                                        </p:animEffect>
                                      </p:childTnLst>
                                    </p:cTn>
                                  </p:par>
                                </p:childTnLst>
                              </p:cTn>
                            </p:par>
                          </p:childTnLst>
                        </p:cTn>
                      </p:par>
                    </p:childTnLst>
                  </p:cTn>
                  <p:nextCondLst>
                    <p:cond evt="onMediaBookmark" delay="0">
                      <p:tgtEl>
                        <p14:bmkTgt spid="26" bmkName="FinancialFunctions1_6_VF10263404600:00:17.4"/>
                      </p:tgtEl>
                    </p:cond>
                  </p:nextCondLst>
                </p:seq>
                <p:seq concurrent="1" nextAc="seek">
                  <p:cTn id="181" restart="whenNotActive" fill="hold" evtFilter="cancelBubble" nodeType="interactiveSeq">
                    <p:stCondLst>
                      <p:cond evt="onMediaBookmark" delay="0">
                        <p:tgtEl>
                          <p14:bmkTgt spid="26" bmkName="FinancialFunctions1_6_VF10263404600:00:23.1"/>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1" nodeType="withEffect">
                                      <p:stCondLst>
                                        <p:cond delay="0"/>
                                      </p:stCondLst>
                                      <p:childTnLst>
                                        <p:animEffect transition="out" filter="fade">
                                          <p:cBhvr>
                                            <p:cTn id="185" dur="200"/>
                                            <p:tgtEl>
                                              <p:spTgt spid="32"/>
                                            </p:tgtEl>
                                          </p:cBhvr>
                                        </p:animEffect>
                                        <p:set>
                                          <p:cBhvr>
                                            <p:cTn id="186"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23.1"/>
                      </p:tgtEl>
                    </p:cond>
                  </p:nextCondLst>
                </p:seq>
                <p:seq concurrent="1" nextAc="seek">
                  <p:cTn id="187" restart="whenNotActive" fill="hold" evtFilter="cancelBubble" nodeType="interactiveSeq">
                    <p:stCondLst>
                      <p:cond evt="onMediaBookmark" delay="0">
                        <p:tgtEl>
                          <p14:bmkTgt spid="26" bmkName="FinancialFunctions1_6_VF10263404600:00:23.2"/>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fade">
                                          <p:cBhvr>
                                            <p:cTn id="192" dur="200"/>
                                            <p:tgtEl>
                                              <p:spTgt spid="33"/>
                                            </p:tgtEl>
                                          </p:cBhvr>
                                        </p:animEffect>
                                      </p:childTnLst>
                                    </p:cTn>
                                  </p:par>
                                </p:childTnLst>
                              </p:cTn>
                            </p:par>
                          </p:childTnLst>
                        </p:cTn>
                      </p:par>
                    </p:childTnLst>
                  </p:cTn>
                  <p:nextCondLst>
                    <p:cond evt="onMediaBookmark" delay="0">
                      <p:tgtEl>
                        <p14:bmkTgt spid="26" bmkName="FinancialFunctions1_6_VF10263404600:00:23.2"/>
                      </p:tgtEl>
                    </p:cond>
                  </p:nextCondLst>
                </p:seq>
                <p:seq concurrent="1" nextAc="seek">
                  <p:cTn id="193" restart="whenNotActive" fill="hold" evtFilter="cancelBubble" nodeType="interactiveSeq">
                    <p:stCondLst>
                      <p:cond evt="onMediaBookmark" delay="0">
                        <p:tgtEl>
                          <p14:bmkTgt spid="26" bmkName="FinancialFunctions1_6_VF10263404600:00:27.8"/>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grpId="1" nodeType="withEffect">
                                      <p:stCondLst>
                                        <p:cond delay="0"/>
                                      </p:stCondLst>
                                      <p:childTnLst>
                                        <p:animEffect transition="out" filter="fade">
                                          <p:cBhvr>
                                            <p:cTn id="197" dur="200"/>
                                            <p:tgtEl>
                                              <p:spTgt spid="33"/>
                                            </p:tgtEl>
                                          </p:cBhvr>
                                        </p:animEffect>
                                        <p:set>
                                          <p:cBhvr>
                                            <p:cTn id="198"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27.8"/>
                      </p:tgtEl>
                    </p:cond>
                  </p:nextCondLst>
                </p:seq>
                <p:seq concurrent="1" nextAc="seek">
                  <p:cTn id="199" restart="whenNotActive" fill="hold" evtFilter="cancelBubble" nodeType="interactiveSeq">
                    <p:stCondLst>
                      <p:cond evt="onMediaBookmark" delay="0">
                        <p:tgtEl>
                          <p14:bmkTgt spid="26" bmkName="FinancialFunctions1_6_VF10263404600:00:27.9"/>
                        </p:tgtEl>
                      </p:cond>
                    </p:stCondLst>
                    <p:endSync evt="end" delay="0">
                      <p:rtn val="all"/>
                    </p:endSync>
                    <p:childTnLst>
                      <p:par>
                        <p:cTn id="200" fill="hold">
                          <p:stCondLst>
                            <p:cond delay="0"/>
                          </p:stCondLst>
                          <p:childTnLst>
                            <p:par>
                              <p:cTn id="201" fill="hold">
                                <p:stCondLst>
                                  <p:cond delay="0"/>
                                </p:stCondLst>
                                <p:childTnLst>
                                  <p:par>
                                    <p:cTn id="202" presetID="10" presetClass="entr" presetSubtype="0" fill="hold" grpId="0" nodeType="withEffect">
                                      <p:stCondLst>
                                        <p:cond delay="0"/>
                                      </p:stCondLst>
                                      <p:childTnLst>
                                        <p:set>
                                          <p:cBhvr>
                                            <p:cTn id="203" dur="1" fill="hold">
                                              <p:stCondLst>
                                                <p:cond delay="0"/>
                                              </p:stCondLst>
                                            </p:cTn>
                                            <p:tgtEl>
                                              <p:spTgt spid="34"/>
                                            </p:tgtEl>
                                            <p:attrNameLst>
                                              <p:attrName>style.visibility</p:attrName>
                                            </p:attrNameLst>
                                          </p:cBhvr>
                                          <p:to>
                                            <p:strVal val="visible"/>
                                          </p:to>
                                        </p:set>
                                        <p:animEffect transition="in" filter="fade">
                                          <p:cBhvr>
                                            <p:cTn id="204" dur="200"/>
                                            <p:tgtEl>
                                              <p:spTgt spid="34"/>
                                            </p:tgtEl>
                                          </p:cBhvr>
                                        </p:animEffect>
                                      </p:childTnLst>
                                    </p:cTn>
                                  </p:par>
                                </p:childTnLst>
                              </p:cTn>
                            </p:par>
                          </p:childTnLst>
                        </p:cTn>
                      </p:par>
                    </p:childTnLst>
                  </p:cTn>
                  <p:nextCondLst>
                    <p:cond evt="onMediaBookmark" delay="0">
                      <p:tgtEl>
                        <p14:bmkTgt spid="26" bmkName="FinancialFunctions1_6_VF10263404600:00:27.9"/>
                      </p:tgtEl>
                    </p:cond>
                  </p:nextCondLst>
                </p:seq>
                <p:seq concurrent="1" nextAc="seek">
                  <p:cTn id="205" restart="whenNotActive" fill="hold" evtFilter="cancelBubble" nodeType="interactiveSeq">
                    <p:stCondLst>
                      <p:cond evt="onMediaBookmark" delay="0">
                        <p:tgtEl>
                          <p14:bmkTgt spid="26" bmkName="FinancialFunctions1_6_VF10263404600:00:36.2"/>
                        </p:tgtEl>
                      </p:cond>
                    </p:stCondLst>
                    <p:endSync evt="end" delay="0">
                      <p:rtn val="all"/>
                    </p:endSync>
                    <p:childTnLst>
                      <p:par>
                        <p:cTn id="206" fill="hold">
                          <p:stCondLst>
                            <p:cond delay="0"/>
                          </p:stCondLst>
                          <p:childTnLst>
                            <p:par>
                              <p:cTn id="207" fill="hold">
                                <p:stCondLst>
                                  <p:cond delay="0"/>
                                </p:stCondLst>
                                <p:childTnLst>
                                  <p:par>
                                    <p:cTn id="208" presetID="10" presetClass="exit" presetSubtype="0" fill="hold" grpId="1" nodeType="withEffect">
                                      <p:stCondLst>
                                        <p:cond delay="0"/>
                                      </p:stCondLst>
                                      <p:childTnLst>
                                        <p:animEffect transition="out" filter="fade">
                                          <p:cBhvr>
                                            <p:cTn id="209" dur="200"/>
                                            <p:tgtEl>
                                              <p:spTgt spid="34"/>
                                            </p:tgtEl>
                                          </p:cBhvr>
                                        </p:animEffect>
                                        <p:set>
                                          <p:cBhvr>
                                            <p:cTn id="210" dur="1" fill="hold">
                                              <p:stCondLst>
                                                <p:cond delay="199"/>
                                              </p:stCondLst>
                                            </p:cTn>
                                            <p:tgtEl>
                                              <p:spTgt spid="34"/>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36.2"/>
                      </p:tgtEl>
                    </p:cond>
                  </p:nextCondLst>
                </p:seq>
                <p:seq concurrent="1" nextAc="seek">
                  <p:cTn id="211" restart="whenNotActive" fill="hold" evtFilter="cancelBubble" nodeType="interactiveSeq">
                    <p:stCondLst>
                      <p:cond evt="onMediaBookmark" delay="0">
                        <p:tgtEl>
                          <p14:bmkTgt spid="26" bmkName="FinancialFunctions1_6_VF10263404600:00:36.3"/>
                        </p:tgtEl>
                      </p:cond>
                    </p:stCondLst>
                    <p:endSync evt="end" delay="0">
                      <p:rtn val="all"/>
                    </p:endSync>
                    <p:childTnLst>
                      <p:par>
                        <p:cTn id="212" fill="hold">
                          <p:stCondLst>
                            <p:cond delay="0"/>
                          </p:stCondLst>
                          <p:childTnLst>
                            <p:par>
                              <p:cTn id="213" fill="hold">
                                <p:stCondLst>
                                  <p:cond delay="0"/>
                                </p:stCondLst>
                                <p:childTnLst>
                                  <p:par>
                                    <p:cTn id="214" presetID="10" presetClass="entr" presetSubtype="0" fill="hold" grpId="0" nodeType="withEffect">
                                      <p:stCondLst>
                                        <p:cond delay="0"/>
                                      </p:stCondLst>
                                      <p:childTnLst>
                                        <p:set>
                                          <p:cBhvr>
                                            <p:cTn id="215" dur="1" fill="hold">
                                              <p:stCondLst>
                                                <p:cond delay="0"/>
                                              </p:stCondLst>
                                            </p:cTn>
                                            <p:tgtEl>
                                              <p:spTgt spid="35"/>
                                            </p:tgtEl>
                                            <p:attrNameLst>
                                              <p:attrName>style.visibility</p:attrName>
                                            </p:attrNameLst>
                                          </p:cBhvr>
                                          <p:to>
                                            <p:strVal val="visible"/>
                                          </p:to>
                                        </p:set>
                                        <p:animEffect transition="in" filter="fade">
                                          <p:cBhvr>
                                            <p:cTn id="216" dur="200"/>
                                            <p:tgtEl>
                                              <p:spTgt spid="35"/>
                                            </p:tgtEl>
                                          </p:cBhvr>
                                        </p:animEffect>
                                      </p:childTnLst>
                                    </p:cTn>
                                  </p:par>
                                </p:childTnLst>
                              </p:cTn>
                            </p:par>
                          </p:childTnLst>
                        </p:cTn>
                      </p:par>
                    </p:childTnLst>
                  </p:cTn>
                  <p:nextCondLst>
                    <p:cond evt="onMediaBookmark" delay="0">
                      <p:tgtEl>
                        <p14:bmkTgt spid="26" bmkName="FinancialFunctions1_6_VF10263404600:00:36.3"/>
                      </p:tgtEl>
                    </p:cond>
                  </p:nextCondLst>
                </p:seq>
                <p:seq concurrent="1" nextAc="seek">
                  <p:cTn id="217" restart="whenNotActive" fill="hold" evtFilter="cancelBubble" nodeType="interactiveSeq">
                    <p:stCondLst>
                      <p:cond evt="onMediaBookmark" delay="0">
                        <p:tgtEl>
                          <p14:bmkTgt spid="26" bmkName="FinancialFunctions1_6_VF10263404600:00:45.3"/>
                        </p:tgtEl>
                      </p:cond>
                    </p:stCondLst>
                    <p:endSync evt="end" delay="0">
                      <p:rtn val="all"/>
                    </p:endSync>
                    <p:childTnLst>
                      <p:par>
                        <p:cTn id="218" fill="hold">
                          <p:stCondLst>
                            <p:cond delay="0"/>
                          </p:stCondLst>
                          <p:childTnLst>
                            <p:par>
                              <p:cTn id="219" fill="hold">
                                <p:stCondLst>
                                  <p:cond delay="0"/>
                                </p:stCondLst>
                                <p:childTnLst>
                                  <p:par>
                                    <p:cTn id="220" presetID="10" presetClass="exit" presetSubtype="0" fill="hold" grpId="1" nodeType="withEffect">
                                      <p:stCondLst>
                                        <p:cond delay="0"/>
                                      </p:stCondLst>
                                      <p:childTnLst>
                                        <p:animEffect transition="out" filter="fade">
                                          <p:cBhvr>
                                            <p:cTn id="221" dur="200"/>
                                            <p:tgtEl>
                                              <p:spTgt spid="35"/>
                                            </p:tgtEl>
                                          </p:cBhvr>
                                        </p:animEffect>
                                        <p:set>
                                          <p:cBhvr>
                                            <p:cTn id="222" dur="1" fill="hold">
                                              <p:stCondLst>
                                                <p:cond delay="199"/>
                                              </p:stCondLst>
                                            </p:cTn>
                                            <p:tgtEl>
                                              <p:spTgt spid="35"/>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45.3"/>
                      </p:tgtEl>
                    </p:cond>
                  </p:nextCondLst>
                </p:seq>
                <p:seq concurrent="1" nextAc="seek">
                  <p:cTn id="223" restart="whenNotActive" fill="hold" evtFilter="cancelBubble" nodeType="interactiveSeq">
                    <p:stCondLst>
                      <p:cond evt="onMediaBookmark" delay="0">
                        <p:tgtEl>
                          <p14:bmkTgt spid="26" bmkName="FinancialFunctions1_6_VF10263404600:00:45.4"/>
                        </p:tgtEl>
                      </p:cond>
                    </p:stCondLst>
                    <p:endSync evt="end" delay="0">
                      <p:rtn val="all"/>
                    </p:endSync>
                    <p:childTnLst>
                      <p:par>
                        <p:cTn id="224" fill="hold">
                          <p:stCondLst>
                            <p:cond delay="0"/>
                          </p:stCondLst>
                          <p:childTnLst>
                            <p:par>
                              <p:cTn id="225" fill="hold">
                                <p:stCondLst>
                                  <p:cond delay="0"/>
                                </p:stCondLst>
                                <p:childTnLst>
                                  <p:par>
                                    <p:cTn id="226" presetID="10" presetClass="entr" presetSubtype="0" fill="hold" grpId="0" nodeType="withEffect">
                                      <p:stCondLst>
                                        <p:cond delay="0"/>
                                      </p:stCondLst>
                                      <p:childTnLst>
                                        <p:set>
                                          <p:cBhvr>
                                            <p:cTn id="227" dur="1" fill="hold">
                                              <p:stCondLst>
                                                <p:cond delay="0"/>
                                              </p:stCondLst>
                                            </p:cTn>
                                            <p:tgtEl>
                                              <p:spTgt spid="36"/>
                                            </p:tgtEl>
                                            <p:attrNameLst>
                                              <p:attrName>style.visibility</p:attrName>
                                            </p:attrNameLst>
                                          </p:cBhvr>
                                          <p:to>
                                            <p:strVal val="visible"/>
                                          </p:to>
                                        </p:set>
                                        <p:animEffect transition="in" filter="fade">
                                          <p:cBhvr>
                                            <p:cTn id="228" dur="200"/>
                                            <p:tgtEl>
                                              <p:spTgt spid="36"/>
                                            </p:tgtEl>
                                          </p:cBhvr>
                                        </p:animEffect>
                                      </p:childTnLst>
                                    </p:cTn>
                                  </p:par>
                                </p:childTnLst>
                              </p:cTn>
                            </p:par>
                          </p:childTnLst>
                        </p:cTn>
                      </p:par>
                    </p:childTnLst>
                  </p:cTn>
                  <p:nextCondLst>
                    <p:cond evt="onMediaBookmark" delay="0">
                      <p:tgtEl>
                        <p14:bmkTgt spid="26" bmkName="FinancialFunctions1_6_VF10263404600:00:45.4"/>
                      </p:tgtEl>
                    </p:cond>
                  </p:nextCondLst>
                </p:seq>
                <p:seq concurrent="1" nextAc="seek">
                  <p:cTn id="229" restart="whenNotActive" fill="hold" evtFilter="cancelBubble" nodeType="interactiveSeq">
                    <p:stCondLst>
                      <p:cond evt="onMediaBookmark" delay="0">
                        <p:tgtEl>
                          <p14:bmkTgt spid="26" bmkName="FinancialFunctions1_6_VF10263404600:00:52.6"/>
                        </p:tgtEl>
                      </p:cond>
                    </p:stCondLst>
                    <p:endSync evt="end" delay="0">
                      <p:rtn val="all"/>
                    </p:endSync>
                    <p:childTnLst>
                      <p:par>
                        <p:cTn id="230" fill="hold">
                          <p:stCondLst>
                            <p:cond delay="0"/>
                          </p:stCondLst>
                          <p:childTnLst>
                            <p:par>
                              <p:cTn id="231" fill="hold">
                                <p:stCondLst>
                                  <p:cond delay="0"/>
                                </p:stCondLst>
                                <p:childTnLst>
                                  <p:par>
                                    <p:cTn id="232" presetID="10" presetClass="exit" presetSubtype="0" fill="hold" grpId="1" nodeType="withEffect">
                                      <p:stCondLst>
                                        <p:cond delay="0"/>
                                      </p:stCondLst>
                                      <p:childTnLst>
                                        <p:animEffect transition="out" filter="fade">
                                          <p:cBhvr>
                                            <p:cTn id="233" dur="200"/>
                                            <p:tgtEl>
                                              <p:spTgt spid="36"/>
                                            </p:tgtEl>
                                          </p:cBhvr>
                                        </p:animEffect>
                                        <p:set>
                                          <p:cBhvr>
                                            <p:cTn id="234" dur="1" fill="hold">
                                              <p:stCondLst>
                                                <p:cond delay="199"/>
                                              </p:stCondLst>
                                            </p:cTn>
                                            <p:tgtEl>
                                              <p:spTgt spid="36"/>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52.6"/>
                      </p:tgtEl>
                    </p:cond>
                  </p:nextCondLst>
                </p:seq>
                <p:seq concurrent="1" nextAc="seek">
                  <p:cTn id="235" restart="whenNotActive" fill="hold" evtFilter="cancelBubble" nodeType="interactiveSeq">
                    <p:stCondLst>
                      <p:cond evt="onMediaBookmark" delay="0">
                        <p:tgtEl>
                          <p14:bmkTgt spid="26" bmkName="FinancialFunctions1_6_VF10263404600:00:52.7"/>
                        </p:tgtEl>
                      </p:cond>
                    </p:stCondLst>
                    <p:endSync evt="end" delay="0">
                      <p:rtn val="all"/>
                    </p:endSync>
                    <p:childTnLst>
                      <p:par>
                        <p:cTn id="236" fill="hold">
                          <p:stCondLst>
                            <p:cond delay="0"/>
                          </p:stCondLst>
                          <p:childTnLst>
                            <p:par>
                              <p:cTn id="237" fill="hold">
                                <p:stCondLst>
                                  <p:cond delay="0"/>
                                </p:stCondLst>
                                <p:childTnLst>
                                  <p:par>
                                    <p:cTn id="238" presetID="10" presetClass="entr" presetSubtype="0" fill="hold" grpId="0" nodeType="withEffect">
                                      <p:stCondLst>
                                        <p:cond delay="0"/>
                                      </p:stCondLst>
                                      <p:childTnLst>
                                        <p:set>
                                          <p:cBhvr>
                                            <p:cTn id="239" dur="1" fill="hold">
                                              <p:stCondLst>
                                                <p:cond delay="0"/>
                                              </p:stCondLst>
                                            </p:cTn>
                                            <p:tgtEl>
                                              <p:spTgt spid="37"/>
                                            </p:tgtEl>
                                            <p:attrNameLst>
                                              <p:attrName>style.visibility</p:attrName>
                                            </p:attrNameLst>
                                          </p:cBhvr>
                                          <p:to>
                                            <p:strVal val="visible"/>
                                          </p:to>
                                        </p:set>
                                        <p:animEffect transition="in" filter="fade">
                                          <p:cBhvr>
                                            <p:cTn id="240" dur="200"/>
                                            <p:tgtEl>
                                              <p:spTgt spid="37"/>
                                            </p:tgtEl>
                                          </p:cBhvr>
                                        </p:animEffect>
                                      </p:childTnLst>
                                    </p:cTn>
                                  </p:par>
                                </p:childTnLst>
                              </p:cTn>
                            </p:par>
                          </p:childTnLst>
                        </p:cTn>
                      </p:par>
                    </p:childTnLst>
                  </p:cTn>
                  <p:nextCondLst>
                    <p:cond evt="onMediaBookmark" delay="0">
                      <p:tgtEl>
                        <p14:bmkTgt spid="26" bmkName="FinancialFunctions1_6_VF10263404600:00:52.7"/>
                      </p:tgtEl>
                    </p:cond>
                  </p:nextCondLst>
                </p:seq>
                <p:seq concurrent="1" nextAc="seek">
                  <p:cTn id="241" restart="whenNotActive" fill="hold" evtFilter="cancelBubble" nodeType="interactiveSeq">
                    <p:stCondLst>
                      <p:cond evt="onMediaBookmark" delay="0">
                        <p:tgtEl>
                          <p14:bmkTgt spid="26" bmkName="FinancialFunctions1_6_VF10263404600:00:59.0"/>
                        </p:tgtEl>
                      </p:cond>
                    </p:stCondLst>
                    <p:endSync evt="end" delay="0">
                      <p:rtn val="all"/>
                    </p:endSync>
                    <p:childTnLst>
                      <p:par>
                        <p:cTn id="242" fill="hold">
                          <p:stCondLst>
                            <p:cond delay="0"/>
                          </p:stCondLst>
                          <p:childTnLst>
                            <p:par>
                              <p:cTn id="243" fill="hold">
                                <p:stCondLst>
                                  <p:cond delay="0"/>
                                </p:stCondLst>
                                <p:childTnLst>
                                  <p:par>
                                    <p:cTn id="244" presetID="10" presetClass="exit" presetSubtype="0" fill="hold" grpId="1" nodeType="withEffect">
                                      <p:stCondLst>
                                        <p:cond delay="0"/>
                                      </p:stCondLst>
                                      <p:childTnLst>
                                        <p:animEffect transition="out" filter="fade">
                                          <p:cBhvr>
                                            <p:cTn id="245" dur="200"/>
                                            <p:tgtEl>
                                              <p:spTgt spid="37"/>
                                            </p:tgtEl>
                                          </p:cBhvr>
                                        </p:animEffect>
                                        <p:set>
                                          <p:cBhvr>
                                            <p:cTn id="246" dur="1" fill="hold">
                                              <p:stCondLst>
                                                <p:cond delay="199"/>
                                              </p:stCondLst>
                                            </p:cTn>
                                            <p:tgtEl>
                                              <p:spTgt spid="37"/>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0:59.0"/>
                      </p:tgtEl>
                    </p:cond>
                  </p:nextCondLst>
                </p:seq>
                <p:seq concurrent="1" nextAc="seek">
                  <p:cTn id="247" restart="whenNotActive" fill="hold" evtFilter="cancelBubble" nodeType="interactiveSeq">
                    <p:stCondLst>
                      <p:cond evt="onMediaBookmark" delay="0">
                        <p:tgtEl>
                          <p14:bmkTgt spid="26" bmkName="FinancialFunctions1_6_VF10263404600:00:59.1"/>
                        </p:tgtEl>
                      </p:cond>
                    </p:stCondLst>
                    <p:endSync evt="end" delay="0">
                      <p:rtn val="all"/>
                    </p:endSync>
                    <p:childTnLst>
                      <p:par>
                        <p:cTn id="248" fill="hold">
                          <p:stCondLst>
                            <p:cond delay="0"/>
                          </p:stCondLst>
                          <p:childTnLst>
                            <p:par>
                              <p:cTn id="249" fill="hold">
                                <p:stCondLst>
                                  <p:cond delay="0"/>
                                </p:stCondLst>
                                <p:childTnLst>
                                  <p:par>
                                    <p:cTn id="250" presetID="10" presetClass="entr" presetSubtype="0" fill="hold" grpId="0" nodeType="withEffect">
                                      <p:stCondLst>
                                        <p:cond delay="0"/>
                                      </p:stCondLst>
                                      <p:childTnLst>
                                        <p:set>
                                          <p:cBhvr>
                                            <p:cTn id="251" dur="1" fill="hold">
                                              <p:stCondLst>
                                                <p:cond delay="0"/>
                                              </p:stCondLst>
                                            </p:cTn>
                                            <p:tgtEl>
                                              <p:spTgt spid="38"/>
                                            </p:tgtEl>
                                            <p:attrNameLst>
                                              <p:attrName>style.visibility</p:attrName>
                                            </p:attrNameLst>
                                          </p:cBhvr>
                                          <p:to>
                                            <p:strVal val="visible"/>
                                          </p:to>
                                        </p:set>
                                        <p:animEffect transition="in" filter="fade">
                                          <p:cBhvr>
                                            <p:cTn id="252" dur="200"/>
                                            <p:tgtEl>
                                              <p:spTgt spid="38"/>
                                            </p:tgtEl>
                                          </p:cBhvr>
                                        </p:animEffect>
                                      </p:childTnLst>
                                    </p:cTn>
                                  </p:par>
                                </p:childTnLst>
                              </p:cTn>
                            </p:par>
                          </p:childTnLst>
                        </p:cTn>
                      </p:par>
                    </p:childTnLst>
                  </p:cTn>
                  <p:nextCondLst>
                    <p:cond evt="onMediaBookmark" delay="0">
                      <p:tgtEl>
                        <p14:bmkTgt spid="26" bmkName="FinancialFunctions1_6_VF10263404600:00:59.1"/>
                      </p:tgtEl>
                    </p:cond>
                  </p:nextCondLst>
                </p:seq>
                <p:seq concurrent="1" nextAc="seek">
                  <p:cTn id="253" restart="whenNotActive" fill="hold" evtFilter="cancelBubble" nodeType="interactiveSeq">
                    <p:stCondLst>
                      <p:cond evt="onMediaBookmark" delay="0">
                        <p:tgtEl>
                          <p14:bmkTgt spid="26" bmkName="FinancialFunctions1_6_VF10263404600:01:03.5"/>
                        </p:tgtEl>
                      </p:cond>
                    </p:stCondLst>
                    <p:endSync evt="end" delay="0">
                      <p:rtn val="all"/>
                    </p:endSync>
                    <p:childTnLst>
                      <p:par>
                        <p:cTn id="254" fill="hold">
                          <p:stCondLst>
                            <p:cond delay="0"/>
                          </p:stCondLst>
                          <p:childTnLst>
                            <p:par>
                              <p:cTn id="255" fill="hold">
                                <p:stCondLst>
                                  <p:cond delay="0"/>
                                </p:stCondLst>
                                <p:childTnLst>
                                  <p:par>
                                    <p:cTn id="256" presetID="10" presetClass="exit" presetSubtype="0" fill="hold" grpId="1" nodeType="withEffect">
                                      <p:stCondLst>
                                        <p:cond delay="0"/>
                                      </p:stCondLst>
                                      <p:childTnLst>
                                        <p:animEffect transition="out" filter="fade">
                                          <p:cBhvr>
                                            <p:cTn id="257" dur="200"/>
                                            <p:tgtEl>
                                              <p:spTgt spid="38"/>
                                            </p:tgtEl>
                                          </p:cBhvr>
                                        </p:animEffect>
                                        <p:set>
                                          <p:cBhvr>
                                            <p:cTn id="258" dur="1" fill="hold">
                                              <p:stCondLst>
                                                <p:cond delay="199"/>
                                              </p:stCondLst>
                                            </p:cTn>
                                            <p:tgtEl>
                                              <p:spTgt spid="38"/>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03.5"/>
                      </p:tgtEl>
                    </p:cond>
                  </p:nextCondLst>
                </p:seq>
                <p:seq concurrent="1" nextAc="seek">
                  <p:cTn id="259" restart="whenNotActive" fill="hold" evtFilter="cancelBubble" nodeType="interactiveSeq">
                    <p:stCondLst>
                      <p:cond evt="onMediaBookmark" delay="0">
                        <p:tgtEl>
                          <p14:bmkTgt spid="26" bmkName="FinancialFunctions1_6_VF10263404600:01:03.6"/>
                        </p:tgtEl>
                      </p:cond>
                    </p:stCondLst>
                    <p:endSync evt="end" delay="0">
                      <p:rtn val="all"/>
                    </p:endSync>
                    <p:childTnLst>
                      <p:par>
                        <p:cTn id="260" fill="hold">
                          <p:stCondLst>
                            <p:cond delay="0"/>
                          </p:stCondLst>
                          <p:childTnLst>
                            <p:par>
                              <p:cTn id="261" fill="hold">
                                <p:stCondLst>
                                  <p:cond delay="0"/>
                                </p:stCondLst>
                                <p:childTnLst>
                                  <p:par>
                                    <p:cTn id="262" presetID="10" presetClass="entr" presetSubtype="0" fill="hold" grpId="0" nodeType="withEffect">
                                      <p:stCondLst>
                                        <p:cond delay="0"/>
                                      </p:stCondLst>
                                      <p:childTnLst>
                                        <p:set>
                                          <p:cBhvr>
                                            <p:cTn id="263" dur="1" fill="hold">
                                              <p:stCondLst>
                                                <p:cond delay="0"/>
                                              </p:stCondLst>
                                            </p:cTn>
                                            <p:tgtEl>
                                              <p:spTgt spid="39"/>
                                            </p:tgtEl>
                                            <p:attrNameLst>
                                              <p:attrName>style.visibility</p:attrName>
                                            </p:attrNameLst>
                                          </p:cBhvr>
                                          <p:to>
                                            <p:strVal val="visible"/>
                                          </p:to>
                                        </p:set>
                                        <p:animEffect transition="in" filter="fade">
                                          <p:cBhvr>
                                            <p:cTn id="264" dur="200"/>
                                            <p:tgtEl>
                                              <p:spTgt spid="39"/>
                                            </p:tgtEl>
                                          </p:cBhvr>
                                        </p:animEffect>
                                      </p:childTnLst>
                                    </p:cTn>
                                  </p:par>
                                </p:childTnLst>
                              </p:cTn>
                            </p:par>
                          </p:childTnLst>
                        </p:cTn>
                      </p:par>
                    </p:childTnLst>
                  </p:cTn>
                  <p:nextCondLst>
                    <p:cond evt="onMediaBookmark" delay="0">
                      <p:tgtEl>
                        <p14:bmkTgt spid="26" bmkName="FinancialFunctions1_6_VF10263404600:01:03.6"/>
                      </p:tgtEl>
                    </p:cond>
                  </p:nextCondLst>
                </p:seq>
                <p:seq concurrent="1" nextAc="seek">
                  <p:cTn id="265" restart="whenNotActive" fill="hold" evtFilter="cancelBubble" nodeType="interactiveSeq">
                    <p:stCondLst>
                      <p:cond evt="onMediaBookmark" delay="0">
                        <p:tgtEl>
                          <p14:bmkTgt spid="26" bmkName="FinancialFunctions1_6_VF10263404600:01:08.2"/>
                        </p:tgtEl>
                      </p:cond>
                    </p:stCondLst>
                    <p:endSync evt="end" delay="0">
                      <p:rtn val="all"/>
                    </p:endSync>
                    <p:childTnLst>
                      <p:par>
                        <p:cTn id="266" fill="hold">
                          <p:stCondLst>
                            <p:cond delay="0"/>
                          </p:stCondLst>
                          <p:childTnLst>
                            <p:par>
                              <p:cTn id="267" fill="hold">
                                <p:stCondLst>
                                  <p:cond delay="0"/>
                                </p:stCondLst>
                                <p:childTnLst>
                                  <p:par>
                                    <p:cTn id="268" presetID="10" presetClass="exit" presetSubtype="0" fill="hold" grpId="1" nodeType="withEffect">
                                      <p:stCondLst>
                                        <p:cond delay="0"/>
                                      </p:stCondLst>
                                      <p:childTnLst>
                                        <p:animEffect transition="out" filter="fade">
                                          <p:cBhvr>
                                            <p:cTn id="269" dur="200"/>
                                            <p:tgtEl>
                                              <p:spTgt spid="39"/>
                                            </p:tgtEl>
                                          </p:cBhvr>
                                        </p:animEffect>
                                        <p:set>
                                          <p:cBhvr>
                                            <p:cTn id="270" dur="1" fill="hold">
                                              <p:stCondLst>
                                                <p:cond delay="199"/>
                                              </p:stCondLst>
                                            </p:cTn>
                                            <p:tgtEl>
                                              <p:spTgt spid="39"/>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08.2"/>
                      </p:tgtEl>
                    </p:cond>
                  </p:nextCondLst>
                </p:seq>
                <p:seq concurrent="1" nextAc="seek">
                  <p:cTn id="271" restart="whenNotActive" fill="hold" evtFilter="cancelBubble" nodeType="interactiveSeq">
                    <p:stCondLst>
                      <p:cond evt="onMediaBookmark" delay="0">
                        <p:tgtEl>
                          <p14:bmkTgt spid="26" bmkName="FinancialFunctions1_6_VF10263404600:01:08.3"/>
                        </p:tgtEl>
                      </p:cond>
                    </p:stCondLst>
                    <p:endSync evt="end" delay="0">
                      <p:rtn val="all"/>
                    </p:endSync>
                    <p:childTnLst>
                      <p:par>
                        <p:cTn id="272" fill="hold">
                          <p:stCondLst>
                            <p:cond delay="0"/>
                          </p:stCondLst>
                          <p:childTnLst>
                            <p:par>
                              <p:cTn id="273" fill="hold">
                                <p:stCondLst>
                                  <p:cond delay="0"/>
                                </p:stCondLst>
                                <p:childTnLst>
                                  <p:par>
                                    <p:cTn id="274" presetID="10" presetClass="entr" presetSubtype="0" fill="hold" grpId="0" nodeType="withEffect">
                                      <p:stCondLst>
                                        <p:cond delay="0"/>
                                      </p:stCondLst>
                                      <p:childTnLst>
                                        <p:set>
                                          <p:cBhvr>
                                            <p:cTn id="275" dur="1" fill="hold">
                                              <p:stCondLst>
                                                <p:cond delay="0"/>
                                              </p:stCondLst>
                                            </p:cTn>
                                            <p:tgtEl>
                                              <p:spTgt spid="40"/>
                                            </p:tgtEl>
                                            <p:attrNameLst>
                                              <p:attrName>style.visibility</p:attrName>
                                            </p:attrNameLst>
                                          </p:cBhvr>
                                          <p:to>
                                            <p:strVal val="visible"/>
                                          </p:to>
                                        </p:set>
                                        <p:animEffect transition="in" filter="fade">
                                          <p:cBhvr>
                                            <p:cTn id="276" dur="200"/>
                                            <p:tgtEl>
                                              <p:spTgt spid="40"/>
                                            </p:tgtEl>
                                          </p:cBhvr>
                                        </p:animEffect>
                                      </p:childTnLst>
                                    </p:cTn>
                                  </p:par>
                                </p:childTnLst>
                              </p:cTn>
                            </p:par>
                          </p:childTnLst>
                        </p:cTn>
                      </p:par>
                    </p:childTnLst>
                  </p:cTn>
                  <p:nextCondLst>
                    <p:cond evt="onMediaBookmark" delay="0">
                      <p:tgtEl>
                        <p14:bmkTgt spid="26" bmkName="FinancialFunctions1_6_VF10263404600:01:08.3"/>
                      </p:tgtEl>
                    </p:cond>
                  </p:nextCondLst>
                </p:seq>
                <p:seq concurrent="1" nextAc="seek">
                  <p:cTn id="277" restart="whenNotActive" fill="hold" evtFilter="cancelBubble" nodeType="interactiveSeq">
                    <p:stCondLst>
                      <p:cond evt="onMediaBookmark" delay="0">
                        <p:tgtEl>
                          <p14:bmkTgt spid="26" bmkName="FinancialFunctions1_6_VF10263404600:01:14.0"/>
                        </p:tgtEl>
                      </p:cond>
                    </p:stCondLst>
                    <p:endSync evt="end" delay="0">
                      <p:rtn val="all"/>
                    </p:endSync>
                    <p:childTnLst>
                      <p:par>
                        <p:cTn id="278" fill="hold">
                          <p:stCondLst>
                            <p:cond delay="0"/>
                          </p:stCondLst>
                          <p:childTnLst>
                            <p:par>
                              <p:cTn id="279" fill="hold">
                                <p:stCondLst>
                                  <p:cond delay="0"/>
                                </p:stCondLst>
                                <p:childTnLst>
                                  <p:par>
                                    <p:cTn id="280" presetID="10" presetClass="exit" presetSubtype="0" fill="hold" grpId="1" nodeType="withEffect">
                                      <p:stCondLst>
                                        <p:cond delay="0"/>
                                      </p:stCondLst>
                                      <p:childTnLst>
                                        <p:animEffect transition="out" filter="fade">
                                          <p:cBhvr>
                                            <p:cTn id="281" dur="200"/>
                                            <p:tgtEl>
                                              <p:spTgt spid="40"/>
                                            </p:tgtEl>
                                          </p:cBhvr>
                                        </p:animEffect>
                                        <p:set>
                                          <p:cBhvr>
                                            <p:cTn id="282" dur="1" fill="hold">
                                              <p:stCondLst>
                                                <p:cond delay="199"/>
                                              </p:stCondLst>
                                            </p:cTn>
                                            <p:tgtEl>
                                              <p:spTgt spid="40"/>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14.0"/>
                      </p:tgtEl>
                    </p:cond>
                  </p:nextCondLst>
                </p:seq>
                <p:seq concurrent="1" nextAc="seek">
                  <p:cTn id="283" restart="whenNotActive" fill="hold" evtFilter="cancelBubble" nodeType="interactiveSeq">
                    <p:stCondLst>
                      <p:cond evt="onMediaBookmark" delay="0">
                        <p:tgtEl>
                          <p14:bmkTgt spid="26" bmkName="FinancialFunctions1_6_VF10263404600:01:14.1"/>
                        </p:tgtEl>
                      </p:cond>
                    </p:stCondLst>
                    <p:endSync evt="end" delay="0">
                      <p:rtn val="all"/>
                    </p:endSync>
                    <p:childTnLst>
                      <p:par>
                        <p:cTn id="284" fill="hold">
                          <p:stCondLst>
                            <p:cond delay="0"/>
                          </p:stCondLst>
                          <p:childTnLst>
                            <p:par>
                              <p:cTn id="285" fill="hold">
                                <p:stCondLst>
                                  <p:cond delay="0"/>
                                </p:stCondLst>
                                <p:childTnLst>
                                  <p:par>
                                    <p:cTn id="286" presetID="10" presetClass="entr" presetSubtype="0" fill="hold" grpId="0" nodeType="withEffect">
                                      <p:stCondLst>
                                        <p:cond delay="0"/>
                                      </p:stCondLst>
                                      <p:childTnLst>
                                        <p:set>
                                          <p:cBhvr>
                                            <p:cTn id="287" dur="1" fill="hold">
                                              <p:stCondLst>
                                                <p:cond delay="0"/>
                                              </p:stCondLst>
                                            </p:cTn>
                                            <p:tgtEl>
                                              <p:spTgt spid="41"/>
                                            </p:tgtEl>
                                            <p:attrNameLst>
                                              <p:attrName>style.visibility</p:attrName>
                                            </p:attrNameLst>
                                          </p:cBhvr>
                                          <p:to>
                                            <p:strVal val="visible"/>
                                          </p:to>
                                        </p:set>
                                        <p:animEffect transition="in" filter="fade">
                                          <p:cBhvr>
                                            <p:cTn id="288" dur="200"/>
                                            <p:tgtEl>
                                              <p:spTgt spid="41"/>
                                            </p:tgtEl>
                                          </p:cBhvr>
                                        </p:animEffect>
                                      </p:childTnLst>
                                    </p:cTn>
                                  </p:par>
                                </p:childTnLst>
                              </p:cTn>
                            </p:par>
                          </p:childTnLst>
                        </p:cTn>
                      </p:par>
                    </p:childTnLst>
                  </p:cTn>
                  <p:nextCondLst>
                    <p:cond evt="onMediaBookmark" delay="0">
                      <p:tgtEl>
                        <p14:bmkTgt spid="26" bmkName="FinancialFunctions1_6_VF10263404600:01:14.1"/>
                      </p:tgtEl>
                    </p:cond>
                  </p:nextCondLst>
                </p:seq>
                <p:seq concurrent="1" nextAc="seek">
                  <p:cTn id="289" restart="whenNotActive" fill="hold" evtFilter="cancelBubble" nodeType="interactiveSeq">
                    <p:stCondLst>
                      <p:cond evt="onMediaBookmark" delay="0">
                        <p:tgtEl>
                          <p14:bmkTgt spid="26" bmkName="FinancialFunctions1_6_VF10263404600:01:18.5"/>
                        </p:tgtEl>
                      </p:cond>
                    </p:stCondLst>
                    <p:endSync evt="end" delay="0">
                      <p:rtn val="all"/>
                    </p:endSync>
                    <p:childTnLst>
                      <p:par>
                        <p:cTn id="290" fill="hold">
                          <p:stCondLst>
                            <p:cond delay="0"/>
                          </p:stCondLst>
                          <p:childTnLst>
                            <p:par>
                              <p:cTn id="291" fill="hold">
                                <p:stCondLst>
                                  <p:cond delay="0"/>
                                </p:stCondLst>
                                <p:childTnLst>
                                  <p:par>
                                    <p:cTn id="292" presetID="10" presetClass="exit" presetSubtype="0" fill="hold" grpId="1" nodeType="withEffect">
                                      <p:stCondLst>
                                        <p:cond delay="0"/>
                                      </p:stCondLst>
                                      <p:childTnLst>
                                        <p:animEffect transition="out" filter="fade">
                                          <p:cBhvr>
                                            <p:cTn id="293" dur="200"/>
                                            <p:tgtEl>
                                              <p:spTgt spid="41"/>
                                            </p:tgtEl>
                                          </p:cBhvr>
                                        </p:animEffect>
                                        <p:set>
                                          <p:cBhvr>
                                            <p:cTn id="294" dur="1" fill="hold">
                                              <p:stCondLst>
                                                <p:cond delay="199"/>
                                              </p:stCondLst>
                                            </p:cTn>
                                            <p:tgtEl>
                                              <p:spTgt spid="41"/>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18.5"/>
                      </p:tgtEl>
                    </p:cond>
                  </p:nextCondLst>
                </p:seq>
                <p:seq concurrent="1" nextAc="seek">
                  <p:cTn id="295" restart="whenNotActive" fill="hold" evtFilter="cancelBubble" nodeType="interactiveSeq">
                    <p:stCondLst>
                      <p:cond evt="onMediaBookmark" delay="0">
                        <p:tgtEl>
                          <p14:bmkTgt spid="26" bmkName="FinancialFunctions1_6_VF10263404600:01:18.6"/>
                        </p:tgtEl>
                      </p:cond>
                    </p:stCondLst>
                    <p:endSync evt="end" delay="0">
                      <p:rtn val="all"/>
                    </p:endSync>
                    <p:childTnLst>
                      <p:par>
                        <p:cTn id="296" fill="hold">
                          <p:stCondLst>
                            <p:cond delay="0"/>
                          </p:stCondLst>
                          <p:childTnLst>
                            <p:par>
                              <p:cTn id="297" fill="hold">
                                <p:stCondLst>
                                  <p:cond delay="0"/>
                                </p:stCondLst>
                                <p:childTnLst>
                                  <p:par>
                                    <p:cTn id="298" presetID="10" presetClass="entr" presetSubtype="0" fill="hold" grpId="0" nodeType="withEffect">
                                      <p:stCondLst>
                                        <p:cond delay="0"/>
                                      </p:stCondLst>
                                      <p:childTnLst>
                                        <p:set>
                                          <p:cBhvr>
                                            <p:cTn id="299" dur="1" fill="hold">
                                              <p:stCondLst>
                                                <p:cond delay="0"/>
                                              </p:stCondLst>
                                            </p:cTn>
                                            <p:tgtEl>
                                              <p:spTgt spid="42"/>
                                            </p:tgtEl>
                                            <p:attrNameLst>
                                              <p:attrName>style.visibility</p:attrName>
                                            </p:attrNameLst>
                                          </p:cBhvr>
                                          <p:to>
                                            <p:strVal val="visible"/>
                                          </p:to>
                                        </p:set>
                                        <p:animEffect transition="in" filter="fade">
                                          <p:cBhvr>
                                            <p:cTn id="300" dur="200"/>
                                            <p:tgtEl>
                                              <p:spTgt spid="42"/>
                                            </p:tgtEl>
                                          </p:cBhvr>
                                        </p:animEffect>
                                      </p:childTnLst>
                                    </p:cTn>
                                  </p:par>
                                </p:childTnLst>
                              </p:cTn>
                            </p:par>
                          </p:childTnLst>
                        </p:cTn>
                      </p:par>
                    </p:childTnLst>
                  </p:cTn>
                  <p:nextCondLst>
                    <p:cond evt="onMediaBookmark" delay="0">
                      <p:tgtEl>
                        <p14:bmkTgt spid="26" bmkName="FinancialFunctions1_6_VF10263404600:01:18.6"/>
                      </p:tgtEl>
                    </p:cond>
                  </p:nextCondLst>
                </p:seq>
                <p:seq concurrent="1" nextAc="seek">
                  <p:cTn id="301" restart="whenNotActive" fill="hold" evtFilter="cancelBubble" nodeType="interactiveSeq">
                    <p:stCondLst>
                      <p:cond evt="onMediaBookmark" delay="0">
                        <p:tgtEl>
                          <p14:bmkTgt spid="26" bmkName="FinancialFunctions1_6_VF10263404600:01:24.2"/>
                        </p:tgtEl>
                      </p:cond>
                    </p:stCondLst>
                    <p:endSync evt="end" delay="0">
                      <p:rtn val="all"/>
                    </p:endSync>
                    <p:childTnLst>
                      <p:par>
                        <p:cTn id="302" fill="hold">
                          <p:stCondLst>
                            <p:cond delay="0"/>
                          </p:stCondLst>
                          <p:childTnLst>
                            <p:par>
                              <p:cTn id="303" fill="hold">
                                <p:stCondLst>
                                  <p:cond delay="0"/>
                                </p:stCondLst>
                                <p:childTnLst>
                                  <p:par>
                                    <p:cTn id="304" presetID="10" presetClass="exit" presetSubtype="0" fill="hold" grpId="1" nodeType="withEffect">
                                      <p:stCondLst>
                                        <p:cond delay="0"/>
                                      </p:stCondLst>
                                      <p:childTnLst>
                                        <p:animEffect transition="out" filter="fade">
                                          <p:cBhvr>
                                            <p:cTn id="305" dur="200"/>
                                            <p:tgtEl>
                                              <p:spTgt spid="42"/>
                                            </p:tgtEl>
                                          </p:cBhvr>
                                        </p:animEffect>
                                        <p:set>
                                          <p:cBhvr>
                                            <p:cTn id="306" dur="1" fill="hold">
                                              <p:stCondLst>
                                                <p:cond delay="199"/>
                                              </p:stCondLst>
                                            </p:cTn>
                                            <p:tgtEl>
                                              <p:spTgt spid="42"/>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24.2"/>
                      </p:tgtEl>
                    </p:cond>
                  </p:nextCondLst>
                </p:seq>
                <p:seq concurrent="1" nextAc="seek">
                  <p:cTn id="307" restart="whenNotActive" fill="hold" evtFilter="cancelBubble" nodeType="interactiveSeq">
                    <p:stCondLst>
                      <p:cond evt="onMediaBookmark" delay="0">
                        <p:tgtEl>
                          <p14:bmkTgt spid="26" bmkName="FinancialFunctions1_6_VF10263404600:01:24.3"/>
                        </p:tgtEl>
                      </p:cond>
                    </p:stCondLst>
                    <p:endSync evt="end" delay="0">
                      <p:rtn val="all"/>
                    </p:endSync>
                    <p:childTnLst>
                      <p:par>
                        <p:cTn id="308" fill="hold">
                          <p:stCondLst>
                            <p:cond delay="0"/>
                          </p:stCondLst>
                          <p:childTnLst>
                            <p:par>
                              <p:cTn id="309" fill="hold">
                                <p:stCondLst>
                                  <p:cond delay="0"/>
                                </p:stCondLst>
                                <p:childTnLst>
                                  <p:par>
                                    <p:cTn id="310" presetID="10" presetClass="entr" presetSubtype="0" fill="hold" grpId="0" nodeType="withEffect">
                                      <p:stCondLst>
                                        <p:cond delay="0"/>
                                      </p:stCondLst>
                                      <p:childTnLst>
                                        <p:set>
                                          <p:cBhvr>
                                            <p:cTn id="311" dur="1" fill="hold">
                                              <p:stCondLst>
                                                <p:cond delay="0"/>
                                              </p:stCondLst>
                                            </p:cTn>
                                            <p:tgtEl>
                                              <p:spTgt spid="43"/>
                                            </p:tgtEl>
                                            <p:attrNameLst>
                                              <p:attrName>style.visibility</p:attrName>
                                            </p:attrNameLst>
                                          </p:cBhvr>
                                          <p:to>
                                            <p:strVal val="visible"/>
                                          </p:to>
                                        </p:set>
                                        <p:animEffect transition="in" filter="fade">
                                          <p:cBhvr>
                                            <p:cTn id="312" dur="200"/>
                                            <p:tgtEl>
                                              <p:spTgt spid="43"/>
                                            </p:tgtEl>
                                          </p:cBhvr>
                                        </p:animEffect>
                                      </p:childTnLst>
                                    </p:cTn>
                                  </p:par>
                                </p:childTnLst>
                              </p:cTn>
                            </p:par>
                          </p:childTnLst>
                        </p:cTn>
                      </p:par>
                    </p:childTnLst>
                  </p:cTn>
                  <p:nextCondLst>
                    <p:cond evt="onMediaBookmark" delay="0">
                      <p:tgtEl>
                        <p14:bmkTgt spid="26" bmkName="FinancialFunctions1_6_VF10263404600:01:24.3"/>
                      </p:tgtEl>
                    </p:cond>
                  </p:nextCondLst>
                </p:seq>
                <p:seq concurrent="1" nextAc="seek">
                  <p:cTn id="313" restart="whenNotActive" fill="hold" evtFilter="cancelBubble" nodeType="interactiveSeq">
                    <p:stCondLst>
                      <p:cond evt="onMediaBookmark" delay="0">
                        <p:tgtEl>
                          <p14:bmkTgt spid="26" bmkName="FinancialFunctions1_6_VF10263404600:01:32.1"/>
                        </p:tgtEl>
                      </p:cond>
                    </p:stCondLst>
                    <p:endSync evt="end" delay="0">
                      <p:rtn val="all"/>
                    </p:endSync>
                    <p:childTnLst>
                      <p:par>
                        <p:cTn id="314" fill="hold">
                          <p:stCondLst>
                            <p:cond delay="0"/>
                          </p:stCondLst>
                          <p:childTnLst>
                            <p:par>
                              <p:cTn id="315" fill="hold">
                                <p:stCondLst>
                                  <p:cond delay="0"/>
                                </p:stCondLst>
                                <p:childTnLst>
                                  <p:par>
                                    <p:cTn id="316" presetID="10" presetClass="exit" presetSubtype="0" fill="hold" grpId="1" nodeType="withEffect">
                                      <p:stCondLst>
                                        <p:cond delay="0"/>
                                      </p:stCondLst>
                                      <p:childTnLst>
                                        <p:animEffect transition="out" filter="fade">
                                          <p:cBhvr>
                                            <p:cTn id="317" dur="200"/>
                                            <p:tgtEl>
                                              <p:spTgt spid="43"/>
                                            </p:tgtEl>
                                          </p:cBhvr>
                                        </p:animEffect>
                                        <p:set>
                                          <p:cBhvr>
                                            <p:cTn id="318" dur="1" fill="hold">
                                              <p:stCondLst>
                                                <p:cond delay="199"/>
                                              </p:stCondLst>
                                            </p:cTn>
                                            <p:tgtEl>
                                              <p:spTgt spid="43"/>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32.1"/>
                      </p:tgtEl>
                    </p:cond>
                  </p:nextCondLst>
                </p:seq>
                <p:seq concurrent="1" nextAc="seek">
                  <p:cTn id="319" restart="whenNotActive" fill="hold" evtFilter="cancelBubble" nodeType="interactiveSeq">
                    <p:stCondLst>
                      <p:cond evt="onMediaBookmark" delay="0">
                        <p:tgtEl>
                          <p14:bmkTgt spid="26" bmkName="FinancialFunctions1_6_VF10263404600:01:32.2"/>
                        </p:tgtEl>
                      </p:cond>
                    </p:stCondLst>
                    <p:endSync evt="end" delay="0">
                      <p:rtn val="all"/>
                    </p:endSync>
                    <p:childTnLst>
                      <p:par>
                        <p:cTn id="320" fill="hold">
                          <p:stCondLst>
                            <p:cond delay="0"/>
                          </p:stCondLst>
                          <p:childTnLst>
                            <p:par>
                              <p:cTn id="321" fill="hold">
                                <p:stCondLst>
                                  <p:cond delay="0"/>
                                </p:stCondLst>
                                <p:childTnLst>
                                  <p:par>
                                    <p:cTn id="322" presetID="10" presetClass="entr" presetSubtype="0" fill="hold" grpId="0" nodeType="withEffect">
                                      <p:stCondLst>
                                        <p:cond delay="0"/>
                                      </p:stCondLst>
                                      <p:childTnLst>
                                        <p:set>
                                          <p:cBhvr>
                                            <p:cTn id="323" dur="1" fill="hold">
                                              <p:stCondLst>
                                                <p:cond delay="0"/>
                                              </p:stCondLst>
                                            </p:cTn>
                                            <p:tgtEl>
                                              <p:spTgt spid="44"/>
                                            </p:tgtEl>
                                            <p:attrNameLst>
                                              <p:attrName>style.visibility</p:attrName>
                                            </p:attrNameLst>
                                          </p:cBhvr>
                                          <p:to>
                                            <p:strVal val="visible"/>
                                          </p:to>
                                        </p:set>
                                        <p:animEffect transition="in" filter="fade">
                                          <p:cBhvr>
                                            <p:cTn id="324" dur="200"/>
                                            <p:tgtEl>
                                              <p:spTgt spid="44"/>
                                            </p:tgtEl>
                                          </p:cBhvr>
                                        </p:animEffect>
                                      </p:childTnLst>
                                    </p:cTn>
                                  </p:par>
                                </p:childTnLst>
                              </p:cTn>
                            </p:par>
                          </p:childTnLst>
                        </p:cTn>
                      </p:par>
                    </p:childTnLst>
                  </p:cTn>
                  <p:nextCondLst>
                    <p:cond evt="onMediaBookmark" delay="0">
                      <p:tgtEl>
                        <p14:bmkTgt spid="26" bmkName="FinancialFunctions1_6_VF10263404600:01:32.2"/>
                      </p:tgtEl>
                    </p:cond>
                  </p:nextCondLst>
                </p:seq>
                <p:seq concurrent="1" nextAc="seek">
                  <p:cTn id="325" restart="whenNotActive" fill="hold" evtFilter="cancelBubble" nodeType="interactiveSeq">
                    <p:stCondLst>
                      <p:cond evt="onMediaBookmark" delay="0">
                        <p:tgtEl>
                          <p14:bmkTgt spid="26" bmkName="FinancialFunctions1_6_VF10263404600:01:37.8"/>
                        </p:tgtEl>
                      </p:cond>
                    </p:stCondLst>
                    <p:endSync evt="end" delay="0">
                      <p:rtn val="all"/>
                    </p:endSync>
                    <p:childTnLst>
                      <p:par>
                        <p:cTn id="326" fill="hold">
                          <p:stCondLst>
                            <p:cond delay="0"/>
                          </p:stCondLst>
                          <p:childTnLst>
                            <p:par>
                              <p:cTn id="327" fill="hold">
                                <p:stCondLst>
                                  <p:cond delay="0"/>
                                </p:stCondLst>
                                <p:childTnLst>
                                  <p:par>
                                    <p:cTn id="328" presetID="10" presetClass="exit" presetSubtype="0" fill="hold" grpId="1" nodeType="withEffect">
                                      <p:stCondLst>
                                        <p:cond delay="0"/>
                                      </p:stCondLst>
                                      <p:childTnLst>
                                        <p:animEffect transition="out" filter="fade">
                                          <p:cBhvr>
                                            <p:cTn id="329" dur="200"/>
                                            <p:tgtEl>
                                              <p:spTgt spid="44"/>
                                            </p:tgtEl>
                                          </p:cBhvr>
                                        </p:animEffect>
                                        <p:set>
                                          <p:cBhvr>
                                            <p:cTn id="330" dur="1" fill="hold">
                                              <p:stCondLst>
                                                <p:cond delay="199"/>
                                              </p:stCondLst>
                                            </p:cTn>
                                            <p:tgtEl>
                                              <p:spTgt spid="44"/>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37.8"/>
                      </p:tgtEl>
                    </p:cond>
                  </p:nextCondLst>
                </p:seq>
                <p:seq concurrent="1" nextAc="seek">
                  <p:cTn id="331" restart="whenNotActive" fill="hold" evtFilter="cancelBubble" nodeType="interactiveSeq">
                    <p:stCondLst>
                      <p:cond evt="onMediaBookmark" delay="0">
                        <p:tgtEl>
                          <p14:bmkTgt spid="26" bmkName="FinancialFunctions1_6_VF10263404600:01:37.9"/>
                        </p:tgtEl>
                      </p:cond>
                    </p:stCondLst>
                    <p:endSync evt="end" delay="0">
                      <p:rtn val="all"/>
                    </p:endSync>
                    <p:childTnLst>
                      <p:par>
                        <p:cTn id="332" fill="hold">
                          <p:stCondLst>
                            <p:cond delay="0"/>
                          </p:stCondLst>
                          <p:childTnLst>
                            <p:par>
                              <p:cTn id="333" fill="hold">
                                <p:stCondLst>
                                  <p:cond delay="0"/>
                                </p:stCondLst>
                                <p:childTnLst>
                                  <p:par>
                                    <p:cTn id="334" presetID="10" presetClass="entr" presetSubtype="0" fill="hold" grpId="0" nodeType="withEffect">
                                      <p:stCondLst>
                                        <p:cond delay="0"/>
                                      </p:stCondLst>
                                      <p:childTnLst>
                                        <p:set>
                                          <p:cBhvr>
                                            <p:cTn id="335" dur="1" fill="hold">
                                              <p:stCondLst>
                                                <p:cond delay="0"/>
                                              </p:stCondLst>
                                            </p:cTn>
                                            <p:tgtEl>
                                              <p:spTgt spid="45"/>
                                            </p:tgtEl>
                                            <p:attrNameLst>
                                              <p:attrName>style.visibility</p:attrName>
                                            </p:attrNameLst>
                                          </p:cBhvr>
                                          <p:to>
                                            <p:strVal val="visible"/>
                                          </p:to>
                                        </p:set>
                                        <p:animEffect transition="in" filter="fade">
                                          <p:cBhvr>
                                            <p:cTn id="336" dur="200"/>
                                            <p:tgtEl>
                                              <p:spTgt spid="45"/>
                                            </p:tgtEl>
                                          </p:cBhvr>
                                        </p:animEffect>
                                      </p:childTnLst>
                                    </p:cTn>
                                  </p:par>
                                </p:childTnLst>
                              </p:cTn>
                            </p:par>
                          </p:childTnLst>
                        </p:cTn>
                      </p:par>
                    </p:childTnLst>
                  </p:cTn>
                  <p:nextCondLst>
                    <p:cond evt="onMediaBookmark" delay="0">
                      <p:tgtEl>
                        <p14:bmkTgt spid="26" bmkName="FinancialFunctions1_6_VF10263404600:01:37.9"/>
                      </p:tgtEl>
                    </p:cond>
                  </p:nextCondLst>
                </p:seq>
                <p:seq concurrent="1" nextAc="seek">
                  <p:cTn id="337" restart="whenNotActive" fill="hold" evtFilter="cancelBubble" nodeType="interactiveSeq">
                    <p:stCondLst>
                      <p:cond evt="onMediaBookmark" delay="0">
                        <p:tgtEl>
                          <p14:bmkTgt spid="26" bmkName="FinancialFunctions1_6_VF10263404600:01:46.2"/>
                        </p:tgtEl>
                      </p:cond>
                    </p:stCondLst>
                    <p:endSync evt="end" delay="0">
                      <p:rtn val="all"/>
                    </p:endSync>
                    <p:childTnLst>
                      <p:par>
                        <p:cTn id="338" fill="hold">
                          <p:stCondLst>
                            <p:cond delay="0"/>
                          </p:stCondLst>
                          <p:childTnLst>
                            <p:par>
                              <p:cTn id="339" fill="hold">
                                <p:stCondLst>
                                  <p:cond delay="0"/>
                                </p:stCondLst>
                                <p:childTnLst>
                                  <p:par>
                                    <p:cTn id="340" presetID="10" presetClass="exit" presetSubtype="0" fill="hold" grpId="1" nodeType="withEffect">
                                      <p:stCondLst>
                                        <p:cond delay="0"/>
                                      </p:stCondLst>
                                      <p:childTnLst>
                                        <p:animEffect transition="out" filter="fade">
                                          <p:cBhvr>
                                            <p:cTn id="341" dur="200"/>
                                            <p:tgtEl>
                                              <p:spTgt spid="45"/>
                                            </p:tgtEl>
                                          </p:cBhvr>
                                        </p:animEffect>
                                        <p:set>
                                          <p:cBhvr>
                                            <p:cTn id="342" dur="1" fill="hold">
                                              <p:stCondLst>
                                                <p:cond delay="199"/>
                                              </p:stCondLst>
                                            </p:cTn>
                                            <p:tgtEl>
                                              <p:spTgt spid="45"/>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46.2"/>
                      </p:tgtEl>
                    </p:cond>
                  </p:nextCondLst>
                </p:seq>
                <p:seq concurrent="1" nextAc="seek">
                  <p:cTn id="343" restart="whenNotActive" fill="hold" evtFilter="cancelBubble" nodeType="interactiveSeq">
                    <p:stCondLst>
                      <p:cond evt="onMediaBookmark" delay="0">
                        <p:tgtEl>
                          <p14:bmkTgt spid="26" bmkName="FinancialFunctions1_6_VF10263404600:01:46.3"/>
                        </p:tgtEl>
                      </p:cond>
                    </p:stCondLst>
                    <p:endSync evt="end" delay="0">
                      <p:rtn val="all"/>
                    </p:endSync>
                    <p:childTnLst>
                      <p:par>
                        <p:cTn id="344" fill="hold">
                          <p:stCondLst>
                            <p:cond delay="0"/>
                          </p:stCondLst>
                          <p:childTnLst>
                            <p:par>
                              <p:cTn id="345" fill="hold">
                                <p:stCondLst>
                                  <p:cond delay="0"/>
                                </p:stCondLst>
                                <p:childTnLst>
                                  <p:par>
                                    <p:cTn id="346" presetID="10" presetClass="entr" presetSubtype="0" fill="hold" grpId="0" nodeType="withEffect">
                                      <p:stCondLst>
                                        <p:cond delay="0"/>
                                      </p:stCondLst>
                                      <p:childTnLst>
                                        <p:set>
                                          <p:cBhvr>
                                            <p:cTn id="347" dur="1" fill="hold">
                                              <p:stCondLst>
                                                <p:cond delay="0"/>
                                              </p:stCondLst>
                                            </p:cTn>
                                            <p:tgtEl>
                                              <p:spTgt spid="46"/>
                                            </p:tgtEl>
                                            <p:attrNameLst>
                                              <p:attrName>style.visibility</p:attrName>
                                            </p:attrNameLst>
                                          </p:cBhvr>
                                          <p:to>
                                            <p:strVal val="visible"/>
                                          </p:to>
                                        </p:set>
                                        <p:animEffect transition="in" filter="fade">
                                          <p:cBhvr>
                                            <p:cTn id="348" dur="200"/>
                                            <p:tgtEl>
                                              <p:spTgt spid="46"/>
                                            </p:tgtEl>
                                          </p:cBhvr>
                                        </p:animEffect>
                                      </p:childTnLst>
                                    </p:cTn>
                                  </p:par>
                                </p:childTnLst>
                              </p:cTn>
                            </p:par>
                          </p:childTnLst>
                        </p:cTn>
                      </p:par>
                    </p:childTnLst>
                  </p:cTn>
                  <p:nextCondLst>
                    <p:cond evt="onMediaBookmark" delay="0">
                      <p:tgtEl>
                        <p14:bmkTgt spid="26" bmkName="FinancialFunctions1_6_VF10263404600:01:46.3"/>
                      </p:tgtEl>
                    </p:cond>
                  </p:nextCondLst>
                </p:seq>
                <p:seq concurrent="1" nextAc="seek">
                  <p:cTn id="349" restart="whenNotActive" fill="hold" evtFilter="cancelBubble" nodeType="interactiveSeq">
                    <p:stCondLst>
                      <p:cond evt="onMediaBookmark" delay="0">
                        <p:tgtEl>
                          <p14:bmkTgt spid="26" bmkName="FinancialFunctions1_6_VF10263404600:01:50.1"/>
                        </p:tgtEl>
                      </p:cond>
                    </p:stCondLst>
                    <p:endSync evt="end" delay="0">
                      <p:rtn val="all"/>
                    </p:endSync>
                    <p:childTnLst>
                      <p:par>
                        <p:cTn id="350" fill="hold">
                          <p:stCondLst>
                            <p:cond delay="0"/>
                          </p:stCondLst>
                          <p:childTnLst>
                            <p:par>
                              <p:cTn id="351" fill="hold">
                                <p:stCondLst>
                                  <p:cond delay="0"/>
                                </p:stCondLst>
                                <p:childTnLst>
                                  <p:par>
                                    <p:cTn id="352" presetID="10" presetClass="exit" presetSubtype="0" fill="hold" grpId="1" nodeType="withEffect">
                                      <p:stCondLst>
                                        <p:cond delay="0"/>
                                      </p:stCondLst>
                                      <p:childTnLst>
                                        <p:animEffect transition="out" filter="fade">
                                          <p:cBhvr>
                                            <p:cTn id="353" dur="200"/>
                                            <p:tgtEl>
                                              <p:spTgt spid="46"/>
                                            </p:tgtEl>
                                          </p:cBhvr>
                                        </p:animEffect>
                                        <p:set>
                                          <p:cBhvr>
                                            <p:cTn id="354" dur="1" fill="hold">
                                              <p:stCondLst>
                                                <p:cond delay="199"/>
                                              </p:stCondLst>
                                            </p:cTn>
                                            <p:tgtEl>
                                              <p:spTgt spid="46"/>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50.1"/>
                      </p:tgtEl>
                    </p:cond>
                  </p:nextCondLst>
                </p:seq>
                <p:seq concurrent="1" nextAc="seek">
                  <p:cTn id="355" restart="whenNotActive" fill="hold" evtFilter="cancelBubble" nodeType="interactiveSeq">
                    <p:stCondLst>
                      <p:cond evt="onMediaBookmark" delay="0">
                        <p:tgtEl>
                          <p14:bmkTgt spid="26" bmkName="FinancialFunctions1_6_VF10263404600:01:50.2"/>
                        </p:tgtEl>
                      </p:cond>
                    </p:stCondLst>
                    <p:endSync evt="end" delay="0">
                      <p:rtn val="all"/>
                    </p:endSync>
                    <p:childTnLst>
                      <p:par>
                        <p:cTn id="356" fill="hold">
                          <p:stCondLst>
                            <p:cond delay="0"/>
                          </p:stCondLst>
                          <p:childTnLst>
                            <p:par>
                              <p:cTn id="357" fill="hold">
                                <p:stCondLst>
                                  <p:cond delay="0"/>
                                </p:stCondLst>
                                <p:childTnLst>
                                  <p:par>
                                    <p:cTn id="358" presetID="10" presetClass="entr" presetSubtype="0" fill="hold" grpId="0" nodeType="withEffect">
                                      <p:stCondLst>
                                        <p:cond delay="0"/>
                                      </p:stCondLst>
                                      <p:childTnLst>
                                        <p:set>
                                          <p:cBhvr>
                                            <p:cTn id="359" dur="1" fill="hold">
                                              <p:stCondLst>
                                                <p:cond delay="0"/>
                                              </p:stCondLst>
                                            </p:cTn>
                                            <p:tgtEl>
                                              <p:spTgt spid="47"/>
                                            </p:tgtEl>
                                            <p:attrNameLst>
                                              <p:attrName>style.visibility</p:attrName>
                                            </p:attrNameLst>
                                          </p:cBhvr>
                                          <p:to>
                                            <p:strVal val="visible"/>
                                          </p:to>
                                        </p:set>
                                        <p:animEffect transition="in" filter="fade">
                                          <p:cBhvr>
                                            <p:cTn id="360" dur="200"/>
                                            <p:tgtEl>
                                              <p:spTgt spid="47"/>
                                            </p:tgtEl>
                                          </p:cBhvr>
                                        </p:animEffect>
                                      </p:childTnLst>
                                    </p:cTn>
                                  </p:par>
                                </p:childTnLst>
                              </p:cTn>
                            </p:par>
                          </p:childTnLst>
                        </p:cTn>
                      </p:par>
                    </p:childTnLst>
                  </p:cTn>
                  <p:nextCondLst>
                    <p:cond evt="onMediaBookmark" delay="0">
                      <p:tgtEl>
                        <p14:bmkTgt spid="26" bmkName="FinancialFunctions1_6_VF10263404600:01:50.2"/>
                      </p:tgtEl>
                    </p:cond>
                  </p:nextCondLst>
                </p:seq>
                <p:seq concurrent="1" nextAc="seek">
                  <p:cTn id="361" restart="whenNotActive" fill="hold" evtFilter="cancelBubble" nodeType="interactiveSeq">
                    <p:stCondLst>
                      <p:cond evt="onMediaBookmark" delay="0">
                        <p:tgtEl>
                          <p14:bmkTgt spid="26" bmkName="FinancialFunctions1_6_VF10263404600:01:53.5"/>
                        </p:tgtEl>
                      </p:cond>
                    </p:stCondLst>
                    <p:endSync evt="end" delay="0">
                      <p:rtn val="all"/>
                    </p:endSync>
                    <p:childTnLst>
                      <p:par>
                        <p:cTn id="362" fill="hold">
                          <p:stCondLst>
                            <p:cond delay="0"/>
                          </p:stCondLst>
                          <p:childTnLst>
                            <p:par>
                              <p:cTn id="363" fill="hold">
                                <p:stCondLst>
                                  <p:cond delay="0"/>
                                </p:stCondLst>
                                <p:childTnLst>
                                  <p:par>
                                    <p:cTn id="364" presetID="10" presetClass="exit" presetSubtype="0" fill="hold" grpId="1" nodeType="withEffect">
                                      <p:stCondLst>
                                        <p:cond delay="0"/>
                                      </p:stCondLst>
                                      <p:childTnLst>
                                        <p:animEffect transition="out" filter="fade">
                                          <p:cBhvr>
                                            <p:cTn id="365" dur="200"/>
                                            <p:tgtEl>
                                              <p:spTgt spid="47"/>
                                            </p:tgtEl>
                                          </p:cBhvr>
                                        </p:animEffect>
                                        <p:set>
                                          <p:cBhvr>
                                            <p:cTn id="366" dur="1" fill="hold">
                                              <p:stCondLst>
                                                <p:cond delay="199"/>
                                              </p:stCondLst>
                                            </p:cTn>
                                            <p:tgtEl>
                                              <p:spTgt spid="47"/>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53.5"/>
                      </p:tgtEl>
                    </p:cond>
                  </p:nextCondLst>
                </p:seq>
                <p:seq concurrent="1" nextAc="seek">
                  <p:cTn id="367" restart="whenNotActive" fill="hold" evtFilter="cancelBubble" nodeType="interactiveSeq">
                    <p:stCondLst>
                      <p:cond evt="onMediaBookmark" delay="0">
                        <p:tgtEl>
                          <p14:bmkTgt spid="26" bmkName="FinancialFunctions1_6_VF10263404600:01:53.6"/>
                        </p:tgtEl>
                      </p:cond>
                    </p:stCondLst>
                    <p:endSync evt="end" delay="0">
                      <p:rtn val="all"/>
                    </p:endSync>
                    <p:childTnLst>
                      <p:par>
                        <p:cTn id="368" fill="hold">
                          <p:stCondLst>
                            <p:cond delay="0"/>
                          </p:stCondLst>
                          <p:childTnLst>
                            <p:par>
                              <p:cTn id="369" fill="hold">
                                <p:stCondLst>
                                  <p:cond delay="0"/>
                                </p:stCondLst>
                                <p:childTnLst>
                                  <p:par>
                                    <p:cTn id="370" presetID="10" presetClass="entr" presetSubtype="0" fill="hold" grpId="0" nodeType="withEffect">
                                      <p:stCondLst>
                                        <p:cond delay="0"/>
                                      </p:stCondLst>
                                      <p:childTnLst>
                                        <p:set>
                                          <p:cBhvr>
                                            <p:cTn id="371" dur="1" fill="hold">
                                              <p:stCondLst>
                                                <p:cond delay="0"/>
                                              </p:stCondLst>
                                            </p:cTn>
                                            <p:tgtEl>
                                              <p:spTgt spid="48"/>
                                            </p:tgtEl>
                                            <p:attrNameLst>
                                              <p:attrName>style.visibility</p:attrName>
                                            </p:attrNameLst>
                                          </p:cBhvr>
                                          <p:to>
                                            <p:strVal val="visible"/>
                                          </p:to>
                                        </p:set>
                                        <p:animEffect transition="in" filter="fade">
                                          <p:cBhvr>
                                            <p:cTn id="372" dur="200"/>
                                            <p:tgtEl>
                                              <p:spTgt spid="48"/>
                                            </p:tgtEl>
                                          </p:cBhvr>
                                        </p:animEffect>
                                      </p:childTnLst>
                                    </p:cTn>
                                  </p:par>
                                </p:childTnLst>
                              </p:cTn>
                            </p:par>
                          </p:childTnLst>
                        </p:cTn>
                      </p:par>
                    </p:childTnLst>
                  </p:cTn>
                  <p:nextCondLst>
                    <p:cond evt="onMediaBookmark" delay="0">
                      <p:tgtEl>
                        <p14:bmkTgt spid="26" bmkName="FinancialFunctions1_6_VF10263404600:01:53.6"/>
                      </p:tgtEl>
                    </p:cond>
                  </p:nextCondLst>
                </p:seq>
                <p:seq concurrent="1" nextAc="seek">
                  <p:cTn id="373" restart="whenNotActive" fill="hold" evtFilter="cancelBubble" nodeType="interactiveSeq">
                    <p:stCondLst>
                      <p:cond evt="onMediaBookmark" delay="0">
                        <p:tgtEl>
                          <p14:bmkTgt spid="26" bmkName="FinancialFunctions1_6_VF10263404600:01:57.6"/>
                        </p:tgtEl>
                      </p:cond>
                    </p:stCondLst>
                    <p:endSync evt="end" delay="0">
                      <p:rtn val="all"/>
                    </p:endSync>
                    <p:childTnLst>
                      <p:par>
                        <p:cTn id="374" fill="hold">
                          <p:stCondLst>
                            <p:cond delay="0"/>
                          </p:stCondLst>
                          <p:childTnLst>
                            <p:par>
                              <p:cTn id="375" fill="hold">
                                <p:stCondLst>
                                  <p:cond delay="0"/>
                                </p:stCondLst>
                                <p:childTnLst>
                                  <p:par>
                                    <p:cTn id="376" presetID="10" presetClass="exit" presetSubtype="0" fill="hold" grpId="1" nodeType="withEffect">
                                      <p:stCondLst>
                                        <p:cond delay="0"/>
                                      </p:stCondLst>
                                      <p:childTnLst>
                                        <p:animEffect transition="out" filter="fade">
                                          <p:cBhvr>
                                            <p:cTn id="377" dur="200"/>
                                            <p:tgtEl>
                                              <p:spTgt spid="48"/>
                                            </p:tgtEl>
                                          </p:cBhvr>
                                        </p:animEffect>
                                        <p:set>
                                          <p:cBhvr>
                                            <p:cTn id="378" dur="1" fill="hold">
                                              <p:stCondLst>
                                                <p:cond delay="199"/>
                                              </p:stCondLst>
                                            </p:cTn>
                                            <p:tgtEl>
                                              <p:spTgt spid="48"/>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1:57.6"/>
                      </p:tgtEl>
                    </p:cond>
                  </p:nextCondLst>
                </p:seq>
                <p:seq concurrent="1" nextAc="seek">
                  <p:cTn id="379" restart="whenNotActive" fill="hold" evtFilter="cancelBubble" nodeType="interactiveSeq">
                    <p:stCondLst>
                      <p:cond evt="onMediaBookmark" delay="0">
                        <p:tgtEl>
                          <p14:bmkTgt spid="26" bmkName="FinancialFunctions1_6_VF10263404600:01:57.7"/>
                        </p:tgtEl>
                      </p:cond>
                    </p:stCondLst>
                    <p:endSync evt="end" delay="0">
                      <p:rtn val="all"/>
                    </p:endSync>
                    <p:childTnLst>
                      <p:par>
                        <p:cTn id="380" fill="hold">
                          <p:stCondLst>
                            <p:cond delay="0"/>
                          </p:stCondLst>
                          <p:childTnLst>
                            <p:par>
                              <p:cTn id="381" fill="hold">
                                <p:stCondLst>
                                  <p:cond delay="0"/>
                                </p:stCondLst>
                                <p:childTnLst>
                                  <p:par>
                                    <p:cTn id="382" presetID="10" presetClass="entr" presetSubtype="0" fill="hold" grpId="0" nodeType="withEffect">
                                      <p:stCondLst>
                                        <p:cond delay="0"/>
                                      </p:stCondLst>
                                      <p:childTnLst>
                                        <p:set>
                                          <p:cBhvr>
                                            <p:cTn id="383" dur="1" fill="hold">
                                              <p:stCondLst>
                                                <p:cond delay="0"/>
                                              </p:stCondLst>
                                            </p:cTn>
                                            <p:tgtEl>
                                              <p:spTgt spid="49"/>
                                            </p:tgtEl>
                                            <p:attrNameLst>
                                              <p:attrName>style.visibility</p:attrName>
                                            </p:attrNameLst>
                                          </p:cBhvr>
                                          <p:to>
                                            <p:strVal val="visible"/>
                                          </p:to>
                                        </p:set>
                                        <p:animEffect transition="in" filter="fade">
                                          <p:cBhvr>
                                            <p:cTn id="384" dur="200"/>
                                            <p:tgtEl>
                                              <p:spTgt spid="49"/>
                                            </p:tgtEl>
                                          </p:cBhvr>
                                        </p:animEffect>
                                      </p:childTnLst>
                                    </p:cTn>
                                  </p:par>
                                </p:childTnLst>
                              </p:cTn>
                            </p:par>
                          </p:childTnLst>
                        </p:cTn>
                      </p:par>
                    </p:childTnLst>
                  </p:cTn>
                  <p:nextCondLst>
                    <p:cond evt="onMediaBookmark" delay="0">
                      <p:tgtEl>
                        <p14:bmkTgt spid="26" bmkName="FinancialFunctions1_6_VF10263404600:01:57.7"/>
                      </p:tgtEl>
                    </p:cond>
                  </p:nextCondLst>
                </p:seq>
                <p:seq concurrent="1" nextAc="seek">
                  <p:cTn id="385" restart="whenNotActive" fill="hold" evtFilter="cancelBubble" nodeType="interactiveSeq">
                    <p:stCondLst>
                      <p:cond evt="onMediaBookmark" delay="0">
                        <p:tgtEl>
                          <p14:bmkTgt spid="26" bmkName="FinancialFunctions1_6_VF10263404600:02:04.8"/>
                        </p:tgtEl>
                      </p:cond>
                    </p:stCondLst>
                    <p:endSync evt="end" delay="0">
                      <p:rtn val="all"/>
                    </p:endSync>
                    <p:childTnLst>
                      <p:par>
                        <p:cTn id="386" fill="hold">
                          <p:stCondLst>
                            <p:cond delay="0"/>
                          </p:stCondLst>
                          <p:childTnLst>
                            <p:par>
                              <p:cTn id="387" fill="hold">
                                <p:stCondLst>
                                  <p:cond delay="0"/>
                                </p:stCondLst>
                                <p:childTnLst>
                                  <p:par>
                                    <p:cTn id="388" presetID="10" presetClass="exit" presetSubtype="0" fill="hold" grpId="1" nodeType="withEffect">
                                      <p:stCondLst>
                                        <p:cond delay="0"/>
                                      </p:stCondLst>
                                      <p:childTnLst>
                                        <p:animEffect transition="out" filter="fade">
                                          <p:cBhvr>
                                            <p:cTn id="389" dur="200"/>
                                            <p:tgtEl>
                                              <p:spTgt spid="49"/>
                                            </p:tgtEl>
                                          </p:cBhvr>
                                        </p:animEffect>
                                        <p:set>
                                          <p:cBhvr>
                                            <p:cTn id="390" dur="1" fill="hold">
                                              <p:stCondLst>
                                                <p:cond delay="199"/>
                                              </p:stCondLst>
                                            </p:cTn>
                                            <p:tgtEl>
                                              <p:spTgt spid="49"/>
                                            </p:tgtEl>
                                            <p:attrNameLst>
                                              <p:attrName>style.visibility</p:attrName>
                                            </p:attrNameLst>
                                          </p:cBhvr>
                                          <p:to>
                                            <p:strVal val="hidden"/>
                                          </p:to>
                                        </p:set>
                                      </p:childTnLst>
                                    </p:cTn>
                                  </p:par>
                                </p:childTnLst>
                              </p:cTn>
                            </p:par>
                          </p:childTnLst>
                        </p:cTn>
                      </p:par>
                    </p:childTnLst>
                  </p:cTn>
                  <p:nextCondLst>
                    <p:cond evt="onMediaBookmark" delay="0">
                      <p:tgtEl>
                        <p14:bmkTgt spid="26" bmkName="FinancialFunctions1_6_VF10263404600:02:04.8"/>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200"/>
                                            <p:tgtEl>
                                              <p:spTgt spid="20"/>
                                            </p:tgtEl>
                                          </p:cBhvr>
                                        </p:animEffect>
                                      </p:childTnLst>
                                    </p:cTn>
                                  </p:par>
                                  <p:par>
                                    <p:cTn id="91" presetID="10" presetClass="exit" presetSubtype="0" fill="hold" grpId="1" nodeType="withEffect">
                                      <p:stCondLst>
                                        <p:cond delay="0"/>
                                      </p:stCondLst>
                                      <p:childTnLst>
                                        <p:animEffect transition="out" filter="fade">
                                          <p:cBhvr>
                                            <p:cTn id="92" dur="200"/>
                                            <p:tgtEl>
                                              <p:spTgt spid="20"/>
                                            </p:tgtEl>
                                          </p:cBhvr>
                                        </p:animEffect>
                                        <p:set>
                                          <p:cBhvr>
                                            <p:cTn id="93" dur="1" fill="hold">
                                              <p:stCondLst>
                                                <p:cond delay="199"/>
                                              </p:stCondLst>
                                            </p:cTn>
                                            <p:tgtEl>
                                              <p:spTgt spid="20"/>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200"/>
                                            <p:tgtEl>
                                              <p:spTgt spid="21"/>
                                            </p:tgtEl>
                                          </p:cBhvr>
                                        </p:animEffect>
                                      </p:childTnLst>
                                    </p:cTn>
                                  </p:par>
                                  <p:par>
                                    <p:cTn id="97" presetID="10" presetClass="exit" presetSubtype="0" fill="hold" grpId="1" nodeType="withEffect">
                                      <p:stCondLst>
                                        <p:cond delay="0"/>
                                      </p:stCondLst>
                                      <p:childTnLst>
                                        <p:animEffect transition="out" filter="fade">
                                          <p:cBhvr>
                                            <p:cTn id="98" dur="200"/>
                                            <p:tgtEl>
                                              <p:spTgt spid="21"/>
                                            </p:tgtEl>
                                          </p:cBhvr>
                                        </p:animEffect>
                                        <p:set>
                                          <p:cBhvr>
                                            <p:cTn id="99" dur="1" fill="hold">
                                              <p:stCondLst>
                                                <p:cond delay="199"/>
                                              </p:stCondLst>
                                            </p:cTn>
                                            <p:tgtEl>
                                              <p:spTgt spid="21"/>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200"/>
                                            <p:tgtEl>
                                              <p:spTgt spid="22"/>
                                            </p:tgtEl>
                                          </p:cBhvr>
                                        </p:animEffect>
                                      </p:childTnLst>
                                    </p:cTn>
                                  </p:par>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par>
                                    <p:cTn id="109" presetID="10" presetClass="exit" presetSubtype="0" fill="hold" grpId="1" nodeType="withEffect">
                                      <p:stCondLst>
                                        <p:cond delay="0"/>
                                      </p:stCondLst>
                                      <p:childTnLst>
                                        <p:animEffect transition="out" filter="fade">
                                          <p:cBhvr>
                                            <p:cTn id="110" dur="200"/>
                                            <p:tgtEl>
                                              <p:spTgt spid="23"/>
                                            </p:tgtEl>
                                          </p:cBhvr>
                                        </p:animEffect>
                                        <p:set>
                                          <p:cBhvr>
                                            <p:cTn id="111" dur="1" fill="hold">
                                              <p:stCondLst>
                                                <p:cond delay="199"/>
                                              </p:stCondLst>
                                            </p:cTn>
                                            <p:tgtEl>
                                              <p:spTgt spid="23"/>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
                                            <p:tgtEl>
                                              <p:spTgt spid="24"/>
                                            </p:tgtEl>
                                          </p:cBhvr>
                                        </p:animEffect>
                                      </p:childTnLst>
                                    </p:cTn>
                                  </p:par>
                                  <p:par>
                                    <p:cTn id="115" presetID="10" presetClass="exit" presetSubtype="0" fill="hold" grpId="1" nodeType="withEffect">
                                      <p:stCondLst>
                                        <p:cond delay="0"/>
                                      </p:stCondLst>
                                      <p:childTnLst>
                                        <p:animEffect transition="out" filter="fade">
                                          <p:cBhvr>
                                            <p:cTn id="116" dur="200"/>
                                            <p:tgtEl>
                                              <p:spTgt spid="24"/>
                                            </p:tgtEl>
                                          </p:cBhvr>
                                        </p:animEffect>
                                        <p:set>
                                          <p:cBhvr>
                                            <p:cTn id="117" dur="1" fill="hold">
                                              <p:stCondLst>
                                                <p:cond delay="199"/>
                                              </p:stCondLst>
                                            </p:cTn>
                                            <p:tgtEl>
                                              <p:spTgt spid="24"/>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200"/>
                                            <p:tgtEl>
                                              <p:spTgt spid="25"/>
                                            </p:tgtEl>
                                          </p:cBhvr>
                                        </p:animEffect>
                                      </p:childTnLst>
                                    </p:cTn>
                                  </p:par>
                                  <p:par>
                                    <p:cTn id="121" presetID="10" presetClass="exit" presetSubtype="0" fill="hold" grpId="1" nodeType="withEffect">
                                      <p:stCondLst>
                                        <p:cond delay="0"/>
                                      </p:stCondLst>
                                      <p:childTnLst>
                                        <p:animEffect transition="out" filter="fade">
                                          <p:cBhvr>
                                            <p:cTn id="122" dur="200"/>
                                            <p:tgtEl>
                                              <p:spTgt spid="25"/>
                                            </p:tgtEl>
                                          </p:cBhvr>
                                        </p:animEffect>
                                        <p:set>
                                          <p:cBhvr>
                                            <p:cTn id="123" dur="1" fill="hold">
                                              <p:stCondLst>
                                                <p:cond delay="1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4" restart="whenNotActive" fill="hold" evtFilter="cancelBubble" nodeType="interactiveSeq">
                    <p:stCondLst>
                      <p:cond evt="onClick" delay="0">
                        <p:tgtEl>
                          <p:spTgt spid="26"/>
                        </p:tgtEl>
                      </p:cond>
                    </p:stCondLst>
                    <p:endSync evt="end" delay="0">
                      <p:rtn val="all"/>
                    </p:endSync>
                    <p:childTnLst>
                      <p:par>
                        <p:cTn id="125" fill="hold">
                          <p:stCondLst>
                            <p:cond delay="0"/>
                          </p:stCondLst>
                          <p:childTnLst>
                            <p:par>
                              <p:cTn id="126" fill="hold">
                                <p:stCondLst>
                                  <p:cond delay="0"/>
                                </p:stCondLst>
                                <p:childTnLst>
                                  <p:par>
                                    <p:cTn id="127" presetID="2" presetClass="mediacall" presetSubtype="0" fill="hold" nodeType="clickEffect">
                                      <p:stCondLst>
                                        <p:cond delay="0"/>
                                      </p:stCondLst>
                                      <p:childTnLst>
                                        <p:cmd type="call" cmd="togglePause">
                                          <p:cBhvr>
                                            <p:cTn id="128" dur="1" fill="hold"/>
                                            <p:tgtEl>
                                              <p:spTgt spid="26"/>
                                            </p:tgtEl>
                                          </p:cBhvr>
                                        </p:cmd>
                                      </p:childTnLst>
                                    </p:cTn>
                                  </p:par>
                                </p:childTnLst>
                              </p:cTn>
                            </p:par>
                          </p:childTnLst>
                        </p:cTn>
                      </p:par>
                    </p:childTnLst>
                  </p:cTn>
                  <p:nextCondLst>
                    <p:cond evt="onClick" delay="0">
                      <p:tgtEl>
                        <p:spTgt spid="26"/>
                      </p:tgtEl>
                    </p:cond>
                  </p:nextCondLst>
                </p:seq>
                <p:video>
                  <p:cMediaNode vol="80000">
                    <p:cTn id="129" fill="hold" display="0">
                      <p:stCondLst>
                        <p:cond delay="indefinite"/>
                      </p:stCondLst>
                    </p:cTn>
                    <p:tgtEl>
                      <p:spTgt spid="26"/>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defTabSz="914400">
              <a:spcBef>
                <a:spcPts val="0"/>
              </a:spcBef>
              <a:buNone/>
            </a:pPr>
            <a:r>
              <a:rPr lang="ru-RU" sz="3200" b="0" i="0" noProof="0" dirty="0" smtClean="0">
                <a:latin typeface="Segoe Light"/>
                <a:ea typeface="+mj-ea"/>
                <a:cs typeface="+mj-cs"/>
              </a:rPr>
              <a:t>Расчет сбережений за период времени (</a:t>
            </a:r>
            <a:r>
              <a:rPr lang="ru-RU" sz="3200" b="0" i="0" noProof="0" dirty="0" smtClean="0">
                <a:latin typeface="Segoe Light"/>
                <a:ea typeface="+mj-ea"/>
                <a:cs typeface="+mj-cs"/>
              </a:rPr>
              <a:t>1:</a:t>
            </a:r>
            <a:r>
              <a:rPr lang="cs-CZ" sz="3200" b="0" i="0" noProof="0" dirty="0" smtClean="0">
                <a:latin typeface="Segoe Light"/>
                <a:ea typeface="+mj-ea"/>
                <a:cs typeface="+mj-cs"/>
              </a:rPr>
              <a:t>26</a:t>
            </a:r>
            <a:r>
              <a:rPr lang="ru-RU" sz="3200" b="0" i="0" noProof="0" dirty="0" smtClean="0">
                <a:latin typeface="Segoe Light"/>
                <a:ea typeface="+mj-ea"/>
                <a:cs typeface="+mj-cs"/>
              </a:rPr>
              <a:t>) </a:t>
            </a:r>
            <a:endParaRPr lang="ru-RU" sz="32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smtClean="0"/>
          </a:p>
        </p:txBody>
      </p:sp>
      <p:sp>
        <p:nvSpPr>
          <p:cNvPr id="6" name="FinancialFunctions1_7Saythat00:00:00.0-00:00:02.4"/>
          <p:cNvSpPr txBox="1"/>
          <p:nvPr>
            <p:custDataLst>
              <p:tags r:id="rId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Say that you’re saving for new furniture.</a:t>
            </a:r>
          </a:p>
        </p:txBody>
      </p:sp>
      <p:sp>
        <p:nvSpPr>
          <p:cNvPr id="8" name="FinancialFunctions1_7You’dlike00:00:02.5-00:00:06.3"/>
          <p:cNvSpPr txBox="1"/>
          <p:nvPr>
            <p:custDataLst>
              <p:tags r:id="rId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You’d like to know how much you would have saved in 10 months,</a:t>
            </a:r>
          </a:p>
        </p:txBody>
      </p:sp>
      <p:sp>
        <p:nvSpPr>
          <p:cNvPr id="9" name="FinancialFunctions1_7ifyour00:00:06.4-00:00:09.3"/>
          <p:cNvSpPr txBox="1"/>
          <p:nvPr>
            <p:custDataLst>
              <p:tags r:id="rId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if your account contained $500 dollars to start with,</a:t>
            </a:r>
          </a:p>
        </p:txBody>
      </p:sp>
      <p:sp>
        <p:nvSpPr>
          <p:cNvPr id="10" name="FinancialFunctions1_7andyou00:00:09.4-00:00:15.5"/>
          <p:cNvSpPr txBox="1"/>
          <p:nvPr>
            <p:custDataLst>
              <p:tags r:id="rId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you were to deposit 200 a month at an annual rate of 1.5% interest.</a:t>
            </a:r>
          </a:p>
        </p:txBody>
      </p:sp>
      <p:sp>
        <p:nvSpPr>
          <p:cNvPr id="11" name="FinancialFunctions1_7I’lluse00:00:15.6-00:00:21.2"/>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use the FV function to calculate the future value of the investment.</a:t>
            </a:r>
          </a:p>
        </p:txBody>
      </p:sp>
      <p:sp>
        <p:nvSpPr>
          <p:cNvPr id="12" name="FinancialFunctions1_7I’llstart00:00:21.3-00:00:28.0"/>
          <p:cNvSpPr txBox="1"/>
          <p:nvPr>
            <p:custDataLst>
              <p:tags r:id="rId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start with my equal sign, start typing FV and let Formula AutoComplete enter the function for me.</a:t>
            </a:r>
          </a:p>
        </p:txBody>
      </p:sp>
      <p:sp>
        <p:nvSpPr>
          <p:cNvPr id="13" name="FinancialFunctions1_7Myfirst00:00:28.1-00:00:35.4"/>
          <p:cNvSpPr txBox="1"/>
          <p:nvPr>
            <p:custDataLst>
              <p:tags r:id="rId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My first argument is rate, which is 1.5%/12 followed by a comma.</a:t>
            </a:r>
          </a:p>
        </p:txBody>
      </p:sp>
      <p:sp>
        <p:nvSpPr>
          <p:cNvPr id="14" name="FinancialFunctions1_7Thenext00:00:35.5-00:00:41.7"/>
          <p:cNvSpPr txBox="1"/>
          <p:nvPr>
            <p:custDataLst>
              <p:tags r:id="rId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next argument is NPER or number of payments, that’s 10 followed by a comma.</a:t>
            </a:r>
          </a:p>
        </p:txBody>
      </p:sp>
      <p:sp>
        <p:nvSpPr>
          <p:cNvPr id="15" name="FinancialFunctions1_7ThePMT00:00:41.8-00:00:48.0"/>
          <p:cNvSpPr txBox="1"/>
          <p:nvPr>
            <p:custDataLst>
              <p:tags r:id="rId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PMT argument is next, which is -200 followed by a comma.</a:t>
            </a:r>
          </a:p>
        </p:txBody>
      </p:sp>
      <p:sp>
        <p:nvSpPr>
          <p:cNvPr id="16" name="FinancialFunctions1_7ThePV,00:00:48.1-00:00:53.6"/>
          <p:cNvSpPr txBox="1"/>
          <p:nvPr>
            <p:custDataLst>
              <p:tags r:id="rId1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PV, present value argument is the 500 dollars that is already in account,</a:t>
            </a:r>
          </a:p>
        </p:txBody>
      </p:sp>
      <p:sp>
        <p:nvSpPr>
          <p:cNvPr id="17" name="FinancialFunctions1_7andthat’s00:00:53.7-00:00:59.3"/>
          <p:cNvSpPr txBox="1"/>
          <p:nvPr>
            <p:custDataLst>
              <p:tags r:id="rId1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that’s entered as -500 followed by a closing parenthesis.</a:t>
            </a:r>
          </a:p>
        </p:txBody>
      </p:sp>
      <p:sp>
        <p:nvSpPr>
          <p:cNvPr id="18" name="FinancialFunctions1_7In1000:00:59.4-00:01:06.4"/>
          <p:cNvSpPr txBox="1"/>
          <p:nvPr>
            <p:custDataLst>
              <p:tags r:id="rId1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In 10 months you would have $2,517.57 in your savings account.</a:t>
            </a:r>
          </a:p>
        </p:txBody>
      </p:sp>
      <p:pic>
        <p:nvPicPr>
          <p:cNvPr id="19" name="FinancialFunctions1_7_VF102634048.wmv">
            <a:hlinkClick r:id="" action="ppaction://media"/>
          </p:cNvPr>
          <p:cNvPicPr>
            <a:picLocks noGrp="1" noChangeAspect="1"/>
          </p:cNvPicPr>
          <p:nvPr>
            <p:ph idx="1"/>
            <a:videoFile r:link="rId14"/>
            <p:custDataLst>
              <p:tags r:id="rId15"/>
            </p:custDataLst>
            <p:extLst>
              <p:ext uri="{DAA4B4D4-6D71-4841-9C94-3DE7FCFB9230}">
                <p14:media xmlns:p14="http://schemas.microsoft.com/office/powerpoint/2010/main" r:embed="rId13">
                  <p14:bmkLst>
                    <p14:bmk name="FinancialFunctions1_7_VF10263404800:00:00.0" time="0"/>
                    <p14:bmk name="FinancialFunctions1_7_VF10263404800:00:00.1" time="100"/>
                    <p14:bmk name="FinancialFunctions1_7_VF10263404800:00:04.1" time="4100"/>
                    <p14:bmk name="FinancialFunctions1_7_VF10263404800:00:04.2" time="4200"/>
                    <p14:bmk name="FinancialFunctions1_7_VF10263404800:00:08.2" time="8200"/>
                    <p14:bmk name="FinancialFunctions1_7_VF10263404800:00:08.3" time="8300"/>
                    <p14:bmk name="FinancialFunctions1_7_VF10263404800:00:11.8" time="11800"/>
                    <p14:bmk name="FinancialFunctions1_7_VF10263404800:00:11.9" time="11900"/>
                    <p14:bmk name="FinancialFunctions1_7_VF10263404800:00:20.2" time="20233"/>
                    <p14:bmk name="FinancialFunctions1_7_VF10263404800:00:20.3" time="20333"/>
                    <p14:bmk name="FinancialFunctions1_7_VF10263404800:00:26.0" time="26033"/>
                    <p14:bmk name="FinancialFunctions1_7_VF10263404800:00:26.1" time="26133"/>
                    <p14:bmk name="FinancialFunctions1_7_VF10263404800:00:34.6" time="34600"/>
                    <p14:bmk name="FinancialFunctions1_7_VF10263404800:00:34.7" time="34700"/>
                    <p14:bmk name="FinancialFunctions1_7_VF10263404800:00:45.0" time="45000"/>
                    <p14:bmk name="FinancialFunctions1_7_VF10263404800:00:45.1" time="45100"/>
                    <p14:bmk name="FinancialFunctions1_7_VF10263404800:00:51.8" time="51800"/>
                    <p14:bmk name="FinancialFunctions1_7_VF10263404800:00:51.9" time="51900"/>
                    <p14:bmk name="FinancialFunctions1_7_VF10263404800:01:00.0" time="60033"/>
                    <p14:bmk name="FinancialFunctions1_7_VF10263404800:01:00.1" time="60133"/>
                    <p14:bmk name="FinancialFunctions1_7_VF10263404800:01:07.4" time="67400"/>
                    <p14:bmk name="FinancialFunctions1_7_VF10263404800:01:07.5" time="67500"/>
                    <p14:bmk name="FinancialFunctions1_7_VF10263404800:01:13.8" time="73833"/>
                    <p14:bmk name="FinancialFunctions1_7_VF10263404800:01:13.9" time="73933"/>
                    <p14:bmk name="FinancialFunctions1_7_VF10263404800:01:23.5" time="83500"/>
                  </p14:bmkLst>
                </p14:media>
              </p:ext>
            </p:extLst>
          </p:nvPr>
        </p:nvPicPr>
        <p:blipFill>
          <a:blip r:embed="rId31"/>
          <a:stretch>
            <a:fillRect/>
          </a:stretch>
        </p:blipFill>
        <p:spPr>
          <a:xfrm>
            <a:off x="1524000" y="992188"/>
            <a:ext cx="5943600" cy="4457700"/>
          </a:xfrm>
        </p:spPr>
      </p:pic>
      <p:sp>
        <p:nvSpPr>
          <p:cNvPr id="21" name="FinancialFunctions1_7_VF10263404800:00:00.0-00:00:00.1"/>
          <p:cNvSpPr txBox="1"/>
          <p:nvPr>
            <p:custDataLst>
              <p:tags r:id="rId16"/>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22" name="FinancialFunctions1_7_VF102634048Предположим,вы00:00:00.0-00:00:04.1"/>
          <p:cNvSpPr txBox="1"/>
          <p:nvPr>
            <p:custDataLst>
              <p:tags r:id="rId1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Предположим, вы откладываете деньги на новую мебель.</a:t>
            </a:r>
            <a:endParaRPr lang="ru-RU">
              <a:solidFill>
                <a:srgbClr val="FFFFFF"/>
              </a:solidFill>
              <a:latin typeface="Calibri"/>
            </a:endParaRPr>
          </a:p>
        </p:txBody>
      </p:sp>
      <p:sp>
        <p:nvSpPr>
          <p:cNvPr id="23" name="FinancialFunctions1_7_VF102634048Выхотите00:00:04.2-00:00:08.2"/>
          <p:cNvSpPr txBox="1"/>
          <p:nvPr>
            <p:custDataLst>
              <p:tags r:id="rId18"/>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Вы хотите узнать, сколько денег накопите за 10 месяцев,</a:t>
            </a:r>
            <a:endParaRPr lang="ru-RU">
              <a:solidFill>
                <a:srgbClr val="FFFFFF"/>
              </a:solidFill>
              <a:latin typeface="Calibri"/>
            </a:endParaRPr>
          </a:p>
        </p:txBody>
      </p:sp>
      <p:sp>
        <p:nvSpPr>
          <p:cNvPr id="24" name="FinancialFunctions1_7_VF102634048еслина00:00:08.3-00:00:11.8"/>
          <p:cNvSpPr txBox="1"/>
          <p:nvPr>
            <p:custDataLst>
              <p:tags r:id="rId1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если на счете изначально хранится 5000 рублей</a:t>
            </a:r>
            <a:endParaRPr lang="ru-RU">
              <a:solidFill>
                <a:srgbClr val="FFFFFF"/>
              </a:solidFill>
              <a:latin typeface="Calibri"/>
            </a:endParaRPr>
          </a:p>
        </p:txBody>
      </p:sp>
      <p:sp>
        <p:nvSpPr>
          <p:cNvPr id="25" name="FinancialFunctions1_7_VF102634048икаждый00:00:11.9-00:00:20.2"/>
          <p:cNvSpPr txBox="1"/>
          <p:nvPr>
            <p:custDataLst>
              <p:tags r:id="rId2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 каждый месяц вы будете класть на депозит по 2000 рублей под 1,5 % годовых.</a:t>
            </a:r>
            <a:endParaRPr lang="ru-RU">
              <a:solidFill>
                <a:srgbClr val="FFFFFF"/>
              </a:solidFill>
              <a:latin typeface="Calibri"/>
            </a:endParaRPr>
          </a:p>
        </p:txBody>
      </p:sp>
      <p:sp>
        <p:nvSpPr>
          <p:cNvPr id="26" name="FinancialFunctions1_7_VF102634048Длявычисления00:00:20.3-00:00:26.0"/>
          <p:cNvSpPr txBox="1"/>
          <p:nvPr>
            <p:custDataLst>
              <p:tags r:id="rId2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Для вычисления будущей стоимости инвестиций я воспользуюсь функцией БС.</a:t>
            </a:r>
            <a:endParaRPr lang="ru-RU">
              <a:solidFill>
                <a:srgbClr val="FFFFFF"/>
              </a:solidFill>
              <a:latin typeface="Calibri"/>
            </a:endParaRPr>
          </a:p>
        </p:txBody>
      </p:sp>
      <p:sp>
        <p:nvSpPr>
          <p:cNvPr id="27" name="FinancialFunctions1_7_VF102634048Яввожу00:00:26.1-00:00:34.6"/>
          <p:cNvSpPr txBox="1"/>
          <p:nvPr>
            <p:custDataLst>
              <p:tags r:id="rId2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знак равенства, начинаю вводить имя функции БС и выбираю функцию из списка автозавершения.</a:t>
            </a:r>
            <a:endParaRPr lang="ru-RU">
              <a:solidFill>
                <a:srgbClr val="FFFFFF"/>
              </a:solidFill>
              <a:latin typeface="Calibri"/>
            </a:endParaRPr>
          </a:p>
        </p:txBody>
      </p:sp>
      <p:sp>
        <p:nvSpPr>
          <p:cNvPr id="28" name="FinancialFunctions1_7_VF102634048Первыйаргумент —00:00:34.7-00:00:45.0"/>
          <p:cNvSpPr txBox="1"/>
          <p:nvPr>
            <p:custDataLst>
              <p:tags r:id="rId2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Первый аргумент — это «ставка», которая составляет 1,5 %/12. Аргументы разделяются точкой с запятой.</a:t>
            </a:r>
            <a:endParaRPr lang="ru-RU">
              <a:solidFill>
                <a:srgbClr val="FFFFFF"/>
              </a:solidFill>
              <a:latin typeface="Calibri"/>
            </a:endParaRPr>
          </a:p>
        </p:txBody>
      </p:sp>
      <p:sp>
        <p:nvSpPr>
          <p:cNvPr id="29" name="FinancialFunctions1_7_VF102634048Следующийаргумент —00:00:45.1-00:00:51.8"/>
          <p:cNvSpPr txBox="1"/>
          <p:nvPr>
            <p:custDataLst>
              <p:tags r:id="rId2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Следующий аргумент — «кпер», количество платежей, то есть 10. Еще одна точка с запятой.</a:t>
            </a:r>
            <a:endParaRPr lang="ru-RU">
              <a:solidFill>
                <a:srgbClr val="FFFFFF"/>
              </a:solidFill>
              <a:latin typeface="Calibri"/>
            </a:endParaRPr>
          </a:p>
        </p:txBody>
      </p:sp>
      <p:sp>
        <p:nvSpPr>
          <p:cNvPr id="30" name="FinancialFunctions1_7_VF102634048Затемидет00:00:51.9-00:01:00.0"/>
          <p:cNvSpPr txBox="1"/>
          <p:nvPr>
            <p:custDataLst>
              <p:tags r:id="rId2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Затем идет аргумент «плт» (сумма платежа), равный -2000, и снова точка с запятой.</a:t>
            </a:r>
            <a:endParaRPr lang="ru-RU">
              <a:solidFill>
                <a:srgbClr val="FFFFFF"/>
              </a:solidFill>
              <a:latin typeface="Calibri"/>
            </a:endParaRPr>
          </a:p>
        </p:txBody>
      </p:sp>
      <p:sp>
        <p:nvSpPr>
          <p:cNvPr id="31" name="FinancialFunctions1_7_VF102634048Значениеаргумента00:01:00.1-00:01:07.4"/>
          <p:cNvSpPr txBox="1"/>
          <p:nvPr>
            <p:custDataLst>
              <p:tags r:id="rId2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Значение аргумента «пс» (приведенная стоимость) — 5000 рублей, которые уже лежат на счете.</a:t>
            </a:r>
            <a:endParaRPr lang="ru-RU">
              <a:solidFill>
                <a:srgbClr val="FFFFFF"/>
              </a:solidFill>
              <a:latin typeface="Calibri"/>
            </a:endParaRPr>
          </a:p>
        </p:txBody>
      </p:sp>
      <p:sp>
        <p:nvSpPr>
          <p:cNvPr id="32" name="FinancialFunctions1_7_VF102634048Яввожу00:01:07.5-00:01:13.8"/>
          <p:cNvSpPr txBox="1"/>
          <p:nvPr>
            <p:custDataLst>
              <p:tags r:id="rId2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его со знаком «минус» (-5000) и ставлю закрывающую скобку.</a:t>
            </a:r>
            <a:endParaRPr lang="ru-RU">
              <a:solidFill>
                <a:srgbClr val="FFFFFF"/>
              </a:solidFill>
              <a:latin typeface="Calibri"/>
            </a:endParaRPr>
          </a:p>
        </p:txBody>
      </p:sp>
      <p:sp>
        <p:nvSpPr>
          <p:cNvPr id="33" name="FinancialFunctions1_7_VF102634048Итак,через00:01:13.9-00:01:23.5"/>
          <p:cNvSpPr txBox="1"/>
          <p:nvPr>
            <p:custDataLst>
              <p:tags r:id="rId2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Итак, через 10 месяцев у вас на счете будет 25175 руб. 73 коп.</a:t>
            </a:r>
            <a:endParaRPr lang="ru-RU">
              <a:solidFill>
                <a:srgbClr val="FFFFFF"/>
              </a:solidFill>
              <a:latin typeface="Calibri"/>
            </a:endParaRPr>
          </a:p>
        </p:txBody>
      </p:sp>
    </p:spTree>
    <p:extLst>
      <p:ext uri="{BB962C8B-B14F-4D97-AF65-F5344CB8AC3E}">
        <p14:creationId xmlns:p14="http://schemas.microsoft.com/office/powerpoint/2010/main" val="2683873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19"/>
                        </p:tgtEl>
                      </p:cond>
                    </p:stCondLst>
                    <p:endSync evt="end" delay="0">
                      <p:rtn val="all"/>
                    </p:endSync>
                    <p:childTnLst>
                      <p:par>
                        <p:cTn id="83" fill="hold">
                          <p:stCondLst>
                            <p:cond delay="0"/>
                          </p:stCondLst>
                          <p:childTnLst>
                            <p:par>
                              <p:cTn id="84" fill="hold">
                                <p:stCondLst>
                                  <p:cond delay="0"/>
                                </p:stCondLst>
                                <p:childTnLst>
                                  <p:par>
                                    <p:cTn id="85" presetID="2" presetClass="mediacall" presetSubtype="0" fill="hold" nodeType="clickEffect">
                                      <p:stCondLst>
                                        <p:cond delay="0"/>
                                      </p:stCondLst>
                                      <p:childTnLst>
                                        <p:cmd type="call" cmd="togglePause">
                                          <p:cBhvr>
                                            <p:cTn id="86" dur="1" fill="hold"/>
                                            <p:tgtEl>
                                              <p:spTgt spid="19"/>
                                            </p:tgtEl>
                                          </p:cBhvr>
                                        </p:cmd>
                                      </p:childTnLst>
                                    </p:cTn>
                                  </p:par>
                                </p:childTnLst>
                              </p:cTn>
                            </p:par>
                          </p:childTnLst>
                        </p:cTn>
                      </p:par>
                    </p:childTnLst>
                  </p:cTn>
                  <p:nextCondLst>
                    <p:cond evt="onClick" delay="0">
                      <p:tgtEl>
                        <p:spTgt spid="19"/>
                      </p:tgtEl>
                    </p:cond>
                  </p:nextCondLst>
                </p:seq>
                <p:video>
                  <p:cMediaNode vol="80000">
                    <p:cTn id="87" fill="hold" display="0">
                      <p:stCondLst>
                        <p:cond delay="indefinite"/>
                      </p:stCondLst>
                    </p:cTn>
                    <p:tgtEl>
                      <p:spTgt spid="19"/>
                    </p:tgtEl>
                  </p:cMediaNode>
                </p:video>
                <p:seq concurrent="1" nextAc="seek">
                  <p:cTn id="88" restart="whenNotActive" fill="hold" evtFilter="cancelBubble" nodeType="interactiveSeq">
                    <p:stCondLst>
                      <p:cond evt="onMediaBookmark" delay="0">
                        <p:tgtEl>
                          <p14:bmkTgt spid="19" bmkName="FinancialFunctions1_7_VF10263404800:00:00.0"/>
                        </p:tgtEl>
                      </p:cond>
                    </p:stCondLst>
                    <p:endSync evt="end" delay="0">
                      <p:rtn val="all"/>
                    </p:endSync>
                    <p:childTnLst>
                      <p:par>
                        <p:cTn id="89" fill="hold">
                          <p:stCondLst>
                            <p:cond delay="0"/>
                          </p:stCondLst>
                          <p:childTnLst>
                            <p:par>
                              <p:cTn id="90" fill="hold">
                                <p:stCondLst>
                                  <p:cond delay="0"/>
                                </p:stCondLst>
                                <p:childTnLst>
                                  <p:par>
                                    <p:cTn id="91" presetID="10" presetClass="entr" presetSubtype="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200"/>
                                            <p:tgtEl>
                                              <p:spTgt spid="2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200"/>
                                            <p:tgtEl>
                                              <p:spTgt spid="22"/>
                                            </p:tgtEl>
                                          </p:cBhvr>
                                        </p:animEffect>
                                      </p:childTnLst>
                                    </p:cTn>
                                  </p:par>
                                </p:childTnLst>
                              </p:cTn>
                            </p:par>
                          </p:childTnLst>
                        </p:cTn>
                      </p:par>
                    </p:childTnLst>
                  </p:cTn>
                  <p:nextCondLst>
                    <p:cond evt="onMediaBookmark" delay="0">
                      <p:tgtEl>
                        <p14:bmkTgt spid="19" bmkName="FinancialFunctions1_7_VF10263404800:00:00.0"/>
                      </p:tgtEl>
                    </p:cond>
                  </p:nextCondLst>
                </p:seq>
                <p:seq concurrent="1" nextAc="seek">
                  <p:cTn id="97" restart="whenNotActive" fill="hold" evtFilter="cancelBubble" nodeType="interactiveSeq">
                    <p:stCondLst>
                      <p:cond evt="onMediaBookmark" delay="0">
                        <p:tgtEl>
                          <p14:bmkTgt spid="19" bmkName="FinancialFunctions1_7_VF10263404800:00:00.1"/>
                        </p:tgtEl>
                      </p:cond>
                    </p:stCondLst>
                    <p:endSync evt="end" delay="0">
                      <p:rtn val="all"/>
                    </p:endSync>
                    <p:childTnLst>
                      <p:par>
                        <p:cTn id="98" fill="hold">
                          <p:stCondLst>
                            <p:cond delay="0"/>
                          </p:stCondLst>
                          <p:childTnLst>
                            <p:par>
                              <p:cTn id="99" fill="hold">
                                <p:stCondLst>
                                  <p:cond delay="0"/>
                                </p:stCondLst>
                                <p:childTnLst>
                                  <p:par>
                                    <p:cTn id="100" presetID="10" presetClass="exit" presetSubtype="0" fill="hold" grpId="1" nodeType="withEffect">
                                      <p:stCondLst>
                                        <p:cond delay="0"/>
                                      </p:stCondLst>
                                      <p:childTnLst>
                                        <p:animEffect transition="out" filter="fade">
                                          <p:cBhvr>
                                            <p:cTn id="101" dur="200"/>
                                            <p:tgtEl>
                                              <p:spTgt spid="21"/>
                                            </p:tgtEl>
                                          </p:cBhvr>
                                        </p:animEffect>
                                        <p:set>
                                          <p:cBhvr>
                                            <p:cTn id="102" dur="1" fill="hold">
                                              <p:stCondLst>
                                                <p:cond delay="199"/>
                                              </p:stCondLst>
                                            </p:cTn>
                                            <p:tgtEl>
                                              <p:spTgt spid="21"/>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00.1"/>
                      </p:tgtEl>
                    </p:cond>
                  </p:nextCondLst>
                </p:seq>
                <p:seq concurrent="1" nextAc="seek">
                  <p:cTn id="103" restart="whenNotActive" fill="hold" evtFilter="cancelBubble" nodeType="interactiveSeq">
                    <p:stCondLst>
                      <p:cond evt="onMediaBookmark" delay="0">
                        <p:tgtEl>
                          <p14:bmkTgt spid="19" bmkName="FinancialFunctions1_7_VF10263404800:00:04.1"/>
                        </p:tgtEl>
                      </p:cond>
                    </p:stCondLst>
                    <p:endSync evt="end" delay="0">
                      <p:rtn val="all"/>
                    </p:endSync>
                    <p:childTnLst>
                      <p:par>
                        <p:cTn id="104" fill="hold">
                          <p:stCondLst>
                            <p:cond delay="0"/>
                          </p:stCondLst>
                          <p:childTnLst>
                            <p:par>
                              <p:cTn id="105" fill="hold">
                                <p:stCondLst>
                                  <p:cond delay="0"/>
                                </p:stCondLst>
                                <p:childTnLst>
                                  <p:par>
                                    <p:cTn id="106" presetID="10" presetClass="exit" presetSubtype="0" fill="hold" grpId="1" nodeType="withEffect">
                                      <p:stCondLst>
                                        <p:cond delay="0"/>
                                      </p:stCondLst>
                                      <p:childTnLst>
                                        <p:animEffect transition="out" filter="fade">
                                          <p:cBhvr>
                                            <p:cTn id="107" dur="200"/>
                                            <p:tgtEl>
                                              <p:spTgt spid="22"/>
                                            </p:tgtEl>
                                          </p:cBhvr>
                                        </p:animEffect>
                                        <p:set>
                                          <p:cBhvr>
                                            <p:cTn id="108"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04.1"/>
                      </p:tgtEl>
                    </p:cond>
                  </p:nextCondLst>
                </p:seq>
                <p:seq concurrent="1" nextAc="seek">
                  <p:cTn id="109" restart="whenNotActive" fill="hold" evtFilter="cancelBubble" nodeType="interactiveSeq">
                    <p:stCondLst>
                      <p:cond evt="onMediaBookmark" delay="0">
                        <p:tgtEl>
                          <p14:bmkTgt spid="19" bmkName="FinancialFunctions1_7_VF10263404800:00:04.2"/>
                        </p:tgtEl>
                      </p:cond>
                    </p:stCondLst>
                    <p:endSync evt="end" delay="0">
                      <p:rtn val="all"/>
                    </p:endSync>
                    <p:childTnLst>
                      <p:par>
                        <p:cTn id="110" fill="hold">
                          <p:stCondLst>
                            <p:cond delay="0"/>
                          </p:stCondLst>
                          <p:childTnLst>
                            <p:par>
                              <p:cTn id="111" fill="hold">
                                <p:stCondLst>
                                  <p:cond delay="0"/>
                                </p:stCondLst>
                                <p:childTnLst>
                                  <p:par>
                                    <p:cTn id="112" presetID="10" presetClass="entr" presetSubtype="0" fill="hold" grpId="0" nodeType="with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fade">
                                          <p:cBhvr>
                                            <p:cTn id="114" dur="200"/>
                                            <p:tgtEl>
                                              <p:spTgt spid="23"/>
                                            </p:tgtEl>
                                          </p:cBhvr>
                                        </p:animEffect>
                                      </p:childTnLst>
                                    </p:cTn>
                                  </p:par>
                                </p:childTnLst>
                              </p:cTn>
                            </p:par>
                          </p:childTnLst>
                        </p:cTn>
                      </p:par>
                    </p:childTnLst>
                  </p:cTn>
                  <p:nextCondLst>
                    <p:cond evt="onMediaBookmark" delay="0">
                      <p:tgtEl>
                        <p14:bmkTgt spid="19" bmkName="FinancialFunctions1_7_VF10263404800:00:04.2"/>
                      </p:tgtEl>
                    </p:cond>
                  </p:nextCondLst>
                </p:seq>
                <p:seq concurrent="1" nextAc="seek">
                  <p:cTn id="115" restart="whenNotActive" fill="hold" evtFilter="cancelBubble" nodeType="interactiveSeq">
                    <p:stCondLst>
                      <p:cond evt="onMediaBookmark" delay="0">
                        <p:tgtEl>
                          <p14:bmkTgt spid="19" bmkName="FinancialFunctions1_7_VF10263404800:00:08.2"/>
                        </p:tgtEl>
                      </p:cond>
                    </p:stCondLst>
                    <p:endSync evt="end" delay="0">
                      <p:rtn val="all"/>
                    </p:endSync>
                    <p:childTnLst>
                      <p:par>
                        <p:cTn id="116" fill="hold">
                          <p:stCondLst>
                            <p:cond delay="0"/>
                          </p:stCondLst>
                          <p:childTnLst>
                            <p:par>
                              <p:cTn id="117" fill="hold">
                                <p:stCondLst>
                                  <p:cond delay="0"/>
                                </p:stCondLst>
                                <p:childTnLst>
                                  <p:par>
                                    <p:cTn id="118" presetID="10" presetClass="exit" presetSubtype="0" fill="hold" grpId="1" nodeType="withEffect">
                                      <p:stCondLst>
                                        <p:cond delay="0"/>
                                      </p:stCondLst>
                                      <p:childTnLst>
                                        <p:animEffect transition="out" filter="fade">
                                          <p:cBhvr>
                                            <p:cTn id="119" dur="200"/>
                                            <p:tgtEl>
                                              <p:spTgt spid="23"/>
                                            </p:tgtEl>
                                          </p:cBhvr>
                                        </p:animEffect>
                                        <p:set>
                                          <p:cBhvr>
                                            <p:cTn id="120"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08.2"/>
                      </p:tgtEl>
                    </p:cond>
                  </p:nextCondLst>
                </p:seq>
                <p:seq concurrent="1" nextAc="seek">
                  <p:cTn id="121" restart="whenNotActive" fill="hold" evtFilter="cancelBubble" nodeType="interactiveSeq">
                    <p:stCondLst>
                      <p:cond evt="onMediaBookmark" delay="0">
                        <p:tgtEl>
                          <p14:bmkTgt spid="19" bmkName="FinancialFunctions1_7_VF10263404800:00:08.3"/>
                        </p:tgtEl>
                      </p:cond>
                    </p:stCondLst>
                    <p:endSync evt="end" delay="0">
                      <p:rtn val="all"/>
                    </p:endSync>
                    <p:childTnLst>
                      <p:par>
                        <p:cTn id="122" fill="hold">
                          <p:stCondLst>
                            <p:cond delay="0"/>
                          </p:stCondLst>
                          <p:childTnLst>
                            <p:par>
                              <p:cTn id="123" fill="hold">
                                <p:stCondLst>
                                  <p:cond delay="0"/>
                                </p:stCondLst>
                                <p:childTnLst>
                                  <p:par>
                                    <p:cTn id="124" presetID="10" presetClass="entr" presetSubtype="0"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200"/>
                                            <p:tgtEl>
                                              <p:spTgt spid="24"/>
                                            </p:tgtEl>
                                          </p:cBhvr>
                                        </p:animEffect>
                                      </p:childTnLst>
                                    </p:cTn>
                                  </p:par>
                                </p:childTnLst>
                              </p:cTn>
                            </p:par>
                          </p:childTnLst>
                        </p:cTn>
                      </p:par>
                    </p:childTnLst>
                  </p:cTn>
                  <p:nextCondLst>
                    <p:cond evt="onMediaBookmark" delay="0">
                      <p:tgtEl>
                        <p14:bmkTgt spid="19" bmkName="FinancialFunctions1_7_VF10263404800:00:08.3"/>
                      </p:tgtEl>
                    </p:cond>
                  </p:nextCondLst>
                </p:seq>
                <p:seq concurrent="1" nextAc="seek">
                  <p:cTn id="127" restart="whenNotActive" fill="hold" evtFilter="cancelBubble" nodeType="interactiveSeq">
                    <p:stCondLst>
                      <p:cond evt="onMediaBookmark" delay="0">
                        <p:tgtEl>
                          <p14:bmkTgt spid="19" bmkName="FinancialFunctions1_7_VF10263404800:00:11.8"/>
                        </p:tgtEl>
                      </p:cond>
                    </p:stCondLst>
                    <p:endSync evt="end" delay="0">
                      <p:rtn val="all"/>
                    </p:endSync>
                    <p:childTnLst>
                      <p:par>
                        <p:cTn id="128" fill="hold">
                          <p:stCondLst>
                            <p:cond delay="0"/>
                          </p:stCondLst>
                          <p:childTnLst>
                            <p:par>
                              <p:cTn id="129" fill="hold">
                                <p:stCondLst>
                                  <p:cond delay="0"/>
                                </p:stCondLst>
                                <p:childTnLst>
                                  <p:par>
                                    <p:cTn id="130" presetID="10" presetClass="exit" presetSubtype="0" fill="hold" grpId="1" nodeType="withEffect">
                                      <p:stCondLst>
                                        <p:cond delay="0"/>
                                      </p:stCondLst>
                                      <p:childTnLst>
                                        <p:animEffect transition="out" filter="fade">
                                          <p:cBhvr>
                                            <p:cTn id="131" dur="200"/>
                                            <p:tgtEl>
                                              <p:spTgt spid="24"/>
                                            </p:tgtEl>
                                          </p:cBhvr>
                                        </p:animEffect>
                                        <p:set>
                                          <p:cBhvr>
                                            <p:cTn id="132"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11.8"/>
                      </p:tgtEl>
                    </p:cond>
                  </p:nextCondLst>
                </p:seq>
                <p:seq concurrent="1" nextAc="seek">
                  <p:cTn id="133" restart="whenNotActive" fill="hold" evtFilter="cancelBubble" nodeType="interactiveSeq">
                    <p:stCondLst>
                      <p:cond evt="onMediaBookmark" delay="0">
                        <p:tgtEl>
                          <p14:bmkTgt spid="19" bmkName="FinancialFunctions1_7_VF10263404800:00:11.9"/>
                        </p:tgtEl>
                      </p:cond>
                    </p:stCondLst>
                    <p:endSync evt="end" delay="0">
                      <p:rtn val="all"/>
                    </p:endSync>
                    <p:childTnLst>
                      <p:par>
                        <p:cTn id="134" fill="hold">
                          <p:stCondLst>
                            <p:cond delay="0"/>
                          </p:stCondLst>
                          <p:childTnLst>
                            <p:par>
                              <p:cTn id="135" fill="hold">
                                <p:stCondLst>
                                  <p:cond delay="0"/>
                                </p:stCondLst>
                                <p:childTnLst>
                                  <p:par>
                                    <p:cTn id="136" presetID="10" presetClass="entr" presetSubtype="0" fill="hold" grpId="0" nodeType="withEffect">
                                      <p:stCondLst>
                                        <p:cond delay="0"/>
                                      </p:stCondLst>
                                      <p:childTnLst>
                                        <p:set>
                                          <p:cBhvr>
                                            <p:cTn id="137" dur="1" fill="hold">
                                              <p:stCondLst>
                                                <p:cond delay="0"/>
                                              </p:stCondLst>
                                            </p:cTn>
                                            <p:tgtEl>
                                              <p:spTgt spid="25"/>
                                            </p:tgtEl>
                                            <p:attrNameLst>
                                              <p:attrName>style.visibility</p:attrName>
                                            </p:attrNameLst>
                                          </p:cBhvr>
                                          <p:to>
                                            <p:strVal val="visible"/>
                                          </p:to>
                                        </p:set>
                                        <p:animEffect transition="in" filter="fade">
                                          <p:cBhvr>
                                            <p:cTn id="138" dur="200"/>
                                            <p:tgtEl>
                                              <p:spTgt spid="25"/>
                                            </p:tgtEl>
                                          </p:cBhvr>
                                        </p:animEffect>
                                      </p:childTnLst>
                                    </p:cTn>
                                  </p:par>
                                </p:childTnLst>
                              </p:cTn>
                            </p:par>
                          </p:childTnLst>
                        </p:cTn>
                      </p:par>
                    </p:childTnLst>
                  </p:cTn>
                  <p:nextCondLst>
                    <p:cond evt="onMediaBookmark" delay="0">
                      <p:tgtEl>
                        <p14:bmkTgt spid="19" bmkName="FinancialFunctions1_7_VF10263404800:00:11.9"/>
                      </p:tgtEl>
                    </p:cond>
                  </p:nextCondLst>
                </p:seq>
                <p:seq concurrent="1" nextAc="seek">
                  <p:cTn id="139" restart="whenNotActive" fill="hold" evtFilter="cancelBubble" nodeType="interactiveSeq">
                    <p:stCondLst>
                      <p:cond evt="onMediaBookmark" delay="0">
                        <p:tgtEl>
                          <p14:bmkTgt spid="19" bmkName="FinancialFunctions1_7_VF10263404800:00:20.2"/>
                        </p:tgtEl>
                      </p:cond>
                    </p:stCondLst>
                    <p:endSync evt="end" delay="0">
                      <p:rtn val="all"/>
                    </p:endSync>
                    <p:childTnLst>
                      <p:par>
                        <p:cTn id="140" fill="hold">
                          <p:stCondLst>
                            <p:cond delay="0"/>
                          </p:stCondLst>
                          <p:childTnLst>
                            <p:par>
                              <p:cTn id="141" fill="hold">
                                <p:stCondLst>
                                  <p:cond delay="0"/>
                                </p:stCondLst>
                                <p:childTnLst>
                                  <p:par>
                                    <p:cTn id="142" presetID="10" presetClass="exit" presetSubtype="0" fill="hold" grpId="1" nodeType="withEffect">
                                      <p:stCondLst>
                                        <p:cond delay="0"/>
                                      </p:stCondLst>
                                      <p:childTnLst>
                                        <p:animEffect transition="out" filter="fade">
                                          <p:cBhvr>
                                            <p:cTn id="143" dur="200"/>
                                            <p:tgtEl>
                                              <p:spTgt spid="25"/>
                                            </p:tgtEl>
                                          </p:cBhvr>
                                        </p:animEffect>
                                        <p:set>
                                          <p:cBhvr>
                                            <p:cTn id="144"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20.2"/>
                      </p:tgtEl>
                    </p:cond>
                  </p:nextCondLst>
                </p:seq>
                <p:seq concurrent="1" nextAc="seek">
                  <p:cTn id="145" restart="whenNotActive" fill="hold" evtFilter="cancelBubble" nodeType="interactiveSeq">
                    <p:stCondLst>
                      <p:cond evt="onMediaBookmark" delay="0">
                        <p:tgtEl>
                          <p14:bmkTgt spid="19" bmkName="FinancialFunctions1_7_VF10263404800:00:20.3"/>
                        </p:tgtEl>
                      </p:cond>
                    </p:stCondLst>
                    <p:endSync evt="end" delay="0">
                      <p:rtn val="all"/>
                    </p:endSync>
                    <p:childTnLst>
                      <p:par>
                        <p:cTn id="146" fill="hold">
                          <p:stCondLst>
                            <p:cond delay="0"/>
                          </p:stCondLst>
                          <p:childTnLst>
                            <p:par>
                              <p:cTn id="147" fill="hold">
                                <p:stCondLst>
                                  <p:cond delay="0"/>
                                </p:stCondLst>
                                <p:childTnLst>
                                  <p:par>
                                    <p:cTn id="148" presetID="10" presetClass="entr" presetSubtype="0" fill="hold" grpId="0" nodeType="with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fade">
                                          <p:cBhvr>
                                            <p:cTn id="150" dur="200"/>
                                            <p:tgtEl>
                                              <p:spTgt spid="26"/>
                                            </p:tgtEl>
                                          </p:cBhvr>
                                        </p:animEffect>
                                      </p:childTnLst>
                                    </p:cTn>
                                  </p:par>
                                </p:childTnLst>
                              </p:cTn>
                            </p:par>
                          </p:childTnLst>
                        </p:cTn>
                      </p:par>
                    </p:childTnLst>
                  </p:cTn>
                  <p:nextCondLst>
                    <p:cond evt="onMediaBookmark" delay="0">
                      <p:tgtEl>
                        <p14:bmkTgt spid="19" bmkName="FinancialFunctions1_7_VF10263404800:00:20.3"/>
                      </p:tgtEl>
                    </p:cond>
                  </p:nextCondLst>
                </p:seq>
                <p:seq concurrent="1" nextAc="seek">
                  <p:cTn id="151" restart="whenNotActive" fill="hold" evtFilter="cancelBubble" nodeType="interactiveSeq">
                    <p:stCondLst>
                      <p:cond evt="onMediaBookmark" delay="0">
                        <p:tgtEl>
                          <p14:bmkTgt spid="19" bmkName="FinancialFunctions1_7_VF10263404800:00:26.0"/>
                        </p:tgtEl>
                      </p:cond>
                    </p:stCondLst>
                    <p:endSync evt="end" delay="0">
                      <p:rtn val="all"/>
                    </p:endSync>
                    <p:childTnLst>
                      <p:par>
                        <p:cTn id="152" fill="hold">
                          <p:stCondLst>
                            <p:cond delay="0"/>
                          </p:stCondLst>
                          <p:childTnLst>
                            <p:par>
                              <p:cTn id="153" fill="hold">
                                <p:stCondLst>
                                  <p:cond delay="0"/>
                                </p:stCondLst>
                                <p:childTnLst>
                                  <p:par>
                                    <p:cTn id="154" presetID="10" presetClass="exit" presetSubtype="0" fill="hold" grpId="1" nodeType="withEffect">
                                      <p:stCondLst>
                                        <p:cond delay="0"/>
                                      </p:stCondLst>
                                      <p:childTnLst>
                                        <p:animEffect transition="out" filter="fade">
                                          <p:cBhvr>
                                            <p:cTn id="155" dur="200"/>
                                            <p:tgtEl>
                                              <p:spTgt spid="26"/>
                                            </p:tgtEl>
                                          </p:cBhvr>
                                        </p:animEffect>
                                        <p:set>
                                          <p:cBhvr>
                                            <p:cTn id="156"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26.0"/>
                      </p:tgtEl>
                    </p:cond>
                  </p:nextCondLst>
                </p:seq>
                <p:seq concurrent="1" nextAc="seek">
                  <p:cTn id="157" restart="whenNotActive" fill="hold" evtFilter="cancelBubble" nodeType="interactiveSeq">
                    <p:stCondLst>
                      <p:cond evt="onMediaBookmark" delay="0">
                        <p:tgtEl>
                          <p14:bmkTgt spid="19" bmkName="FinancialFunctions1_7_VF10263404800:00:26.1"/>
                        </p:tgtEl>
                      </p:cond>
                    </p:stCondLst>
                    <p:endSync evt="end" delay="0">
                      <p:rtn val="all"/>
                    </p:endSync>
                    <p:childTnLst>
                      <p:par>
                        <p:cTn id="158" fill="hold">
                          <p:stCondLst>
                            <p:cond delay="0"/>
                          </p:stCondLst>
                          <p:childTnLst>
                            <p:par>
                              <p:cTn id="159" fill="hold">
                                <p:stCondLst>
                                  <p:cond delay="0"/>
                                </p:stCondLst>
                                <p:childTnLst>
                                  <p:par>
                                    <p:cTn id="160" presetID="10" presetClass="entr" presetSubtype="0" fill="hold" grpId="0" nodeType="withEffect">
                                      <p:stCondLst>
                                        <p:cond delay="0"/>
                                      </p:stCondLst>
                                      <p:childTnLst>
                                        <p:set>
                                          <p:cBhvr>
                                            <p:cTn id="161" dur="1" fill="hold">
                                              <p:stCondLst>
                                                <p:cond delay="0"/>
                                              </p:stCondLst>
                                            </p:cTn>
                                            <p:tgtEl>
                                              <p:spTgt spid="27"/>
                                            </p:tgtEl>
                                            <p:attrNameLst>
                                              <p:attrName>style.visibility</p:attrName>
                                            </p:attrNameLst>
                                          </p:cBhvr>
                                          <p:to>
                                            <p:strVal val="visible"/>
                                          </p:to>
                                        </p:set>
                                        <p:animEffect transition="in" filter="fade">
                                          <p:cBhvr>
                                            <p:cTn id="162" dur="200"/>
                                            <p:tgtEl>
                                              <p:spTgt spid="27"/>
                                            </p:tgtEl>
                                          </p:cBhvr>
                                        </p:animEffect>
                                      </p:childTnLst>
                                    </p:cTn>
                                  </p:par>
                                </p:childTnLst>
                              </p:cTn>
                            </p:par>
                          </p:childTnLst>
                        </p:cTn>
                      </p:par>
                    </p:childTnLst>
                  </p:cTn>
                  <p:nextCondLst>
                    <p:cond evt="onMediaBookmark" delay="0">
                      <p:tgtEl>
                        <p14:bmkTgt spid="19" bmkName="FinancialFunctions1_7_VF10263404800:00:26.1"/>
                      </p:tgtEl>
                    </p:cond>
                  </p:nextCondLst>
                </p:seq>
                <p:seq concurrent="1" nextAc="seek">
                  <p:cTn id="163" restart="whenNotActive" fill="hold" evtFilter="cancelBubble" nodeType="interactiveSeq">
                    <p:stCondLst>
                      <p:cond evt="onMediaBookmark" delay="0">
                        <p:tgtEl>
                          <p14:bmkTgt spid="19" bmkName="FinancialFunctions1_7_VF10263404800:00:34.6"/>
                        </p:tgtEl>
                      </p:cond>
                    </p:stCondLst>
                    <p:endSync evt="end" delay="0">
                      <p:rtn val="all"/>
                    </p:endSync>
                    <p:childTnLst>
                      <p:par>
                        <p:cTn id="164" fill="hold">
                          <p:stCondLst>
                            <p:cond delay="0"/>
                          </p:stCondLst>
                          <p:childTnLst>
                            <p:par>
                              <p:cTn id="165" fill="hold">
                                <p:stCondLst>
                                  <p:cond delay="0"/>
                                </p:stCondLst>
                                <p:childTnLst>
                                  <p:par>
                                    <p:cTn id="166" presetID="10" presetClass="exit" presetSubtype="0" fill="hold" grpId="1" nodeType="withEffect">
                                      <p:stCondLst>
                                        <p:cond delay="0"/>
                                      </p:stCondLst>
                                      <p:childTnLst>
                                        <p:animEffect transition="out" filter="fade">
                                          <p:cBhvr>
                                            <p:cTn id="167" dur="200"/>
                                            <p:tgtEl>
                                              <p:spTgt spid="27"/>
                                            </p:tgtEl>
                                          </p:cBhvr>
                                        </p:animEffect>
                                        <p:set>
                                          <p:cBhvr>
                                            <p:cTn id="168"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34.6"/>
                      </p:tgtEl>
                    </p:cond>
                  </p:nextCondLst>
                </p:seq>
                <p:seq concurrent="1" nextAc="seek">
                  <p:cTn id="169" restart="whenNotActive" fill="hold" evtFilter="cancelBubble" nodeType="interactiveSeq">
                    <p:stCondLst>
                      <p:cond evt="onMediaBookmark" delay="0">
                        <p:tgtEl>
                          <p14:bmkTgt spid="19" bmkName="FinancialFunctions1_7_VF10263404800:00:34.7"/>
                        </p:tgtEl>
                      </p:cond>
                    </p:stCondLst>
                    <p:endSync evt="end" delay="0">
                      <p:rtn val="all"/>
                    </p:endSync>
                    <p:childTnLst>
                      <p:par>
                        <p:cTn id="170" fill="hold">
                          <p:stCondLst>
                            <p:cond delay="0"/>
                          </p:stCondLst>
                          <p:childTnLst>
                            <p:par>
                              <p:cTn id="171" fill="hold">
                                <p:stCondLst>
                                  <p:cond delay="0"/>
                                </p:stCondLst>
                                <p:childTnLst>
                                  <p:par>
                                    <p:cTn id="172" presetID="10" presetClass="entr" presetSubtype="0" fill="hold" grpId="0" nodeType="withEffect">
                                      <p:stCondLst>
                                        <p:cond delay="0"/>
                                      </p:stCondLst>
                                      <p:childTnLst>
                                        <p:set>
                                          <p:cBhvr>
                                            <p:cTn id="173" dur="1" fill="hold">
                                              <p:stCondLst>
                                                <p:cond delay="0"/>
                                              </p:stCondLst>
                                            </p:cTn>
                                            <p:tgtEl>
                                              <p:spTgt spid="28"/>
                                            </p:tgtEl>
                                            <p:attrNameLst>
                                              <p:attrName>style.visibility</p:attrName>
                                            </p:attrNameLst>
                                          </p:cBhvr>
                                          <p:to>
                                            <p:strVal val="visible"/>
                                          </p:to>
                                        </p:set>
                                        <p:animEffect transition="in" filter="fade">
                                          <p:cBhvr>
                                            <p:cTn id="174" dur="200"/>
                                            <p:tgtEl>
                                              <p:spTgt spid="28"/>
                                            </p:tgtEl>
                                          </p:cBhvr>
                                        </p:animEffect>
                                      </p:childTnLst>
                                    </p:cTn>
                                  </p:par>
                                </p:childTnLst>
                              </p:cTn>
                            </p:par>
                          </p:childTnLst>
                        </p:cTn>
                      </p:par>
                    </p:childTnLst>
                  </p:cTn>
                  <p:nextCondLst>
                    <p:cond evt="onMediaBookmark" delay="0">
                      <p:tgtEl>
                        <p14:bmkTgt spid="19" bmkName="FinancialFunctions1_7_VF10263404800:00:34.7"/>
                      </p:tgtEl>
                    </p:cond>
                  </p:nextCondLst>
                </p:seq>
                <p:seq concurrent="1" nextAc="seek">
                  <p:cTn id="175" restart="whenNotActive" fill="hold" evtFilter="cancelBubble" nodeType="interactiveSeq">
                    <p:stCondLst>
                      <p:cond evt="onMediaBookmark" delay="0">
                        <p:tgtEl>
                          <p14:bmkTgt spid="19" bmkName="FinancialFunctions1_7_VF10263404800:00:45.0"/>
                        </p:tgtEl>
                      </p:cond>
                    </p:stCondLst>
                    <p:endSync evt="end" delay="0">
                      <p:rtn val="all"/>
                    </p:endSync>
                    <p:childTnLst>
                      <p:par>
                        <p:cTn id="176" fill="hold">
                          <p:stCondLst>
                            <p:cond delay="0"/>
                          </p:stCondLst>
                          <p:childTnLst>
                            <p:par>
                              <p:cTn id="177" fill="hold">
                                <p:stCondLst>
                                  <p:cond delay="0"/>
                                </p:stCondLst>
                                <p:childTnLst>
                                  <p:par>
                                    <p:cTn id="178" presetID="10" presetClass="exit" presetSubtype="0" fill="hold" grpId="1" nodeType="withEffect">
                                      <p:stCondLst>
                                        <p:cond delay="0"/>
                                      </p:stCondLst>
                                      <p:childTnLst>
                                        <p:animEffect transition="out" filter="fade">
                                          <p:cBhvr>
                                            <p:cTn id="179" dur="200"/>
                                            <p:tgtEl>
                                              <p:spTgt spid="28"/>
                                            </p:tgtEl>
                                          </p:cBhvr>
                                        </p:animEffect>
                                        <p:set>
                                          <p:cBhvr>
                                            <p:cTn id="180"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45.0"/>
                      </p:tgtEl>
                    </p:cond>
                  </p:nextCondLst>
                </p:seq>
                <p:seq concurrent="1" nextAc="seek">
                  <p:cTn id="181" restart="whenNotActive" fill="hold" evtFilter="cancelBubble" nodeType="interactiveSeq">
                    <p:stCondLst>
                      <p:cond evt="onMediaBookmark" delay="0">
                        <p:tgtEl>
                          <p14:bmkTgt spid="19" bmkName="FinancialFunctions1_7_VF10263404800:00:45.1"/>
                        </p:tgtEl>
                      </p:cond>
                    </p:stCondLst>
                    <p:endSync evt="end" delay="0">
                      <p:rtn val="all"/>
                    </p:endSync>
                    <p:childTnLst>
                      <p:par>
                        <p:cTn id="182" fill="hold">
                          <p:stCondLst>
                            <p:cond delay="0"/>
                          </p:stCondLst>
                          <p:childTnLst>
                            <p:par>
                              <p:cTn id="183" fill="hold">
                                <p:stCondLst>
                                  <p:cond delay="0"/>
                                </p:stCondLst>
                                <p:childTnLst>
                                  <p:par>
                                    <p:cTn id="184" presetID="10" presetClass="entr" presetSubtype="0" fill="hold" grpId="0" nodeType="withEffect">
                                      <p:stCondLst>
                                        <p:cond delay="0"/>
                                      </p:stCondLst>
                                      <p:childTnLst>
                                        <p:set>
                                          <p:cBhvr>
                                            <p:cTn id="185" dur="1" fill="hold">
                                              <p:stCondLst>
                                                <p:cond delay="0"/>
                                              </p:stCondLst>
                                            </p:cTn>
                                            <p:tgtEl>
                                              <p:spTgt spid="29"/>
                                            </p:tgtEl>
                                            <p:attrNameLst>
                                              <p:attrName>style.visibility</p:attrName>
                                            </p:attrNameLst>
                                          </p:cBhvr>
                                          <p:to>
                                            <p:strVal val="visible"/>
                                          </p:to>
                                        </p:set>
                                        <p:animEffect transition="in" filter="fade">
                                          <p:cBhvr>
                                            <p:cTn id="186" dur="200"/>
                                            <p:tgtEl>
                                              <p:spTgt spid="29"/>
                                            </p:tgtEl>
                                          </p:cBhvr>
                                        </p:animEffect>
                                      </p:childTnLst>
                                    </p:cTn>
                                  </p:par>
                                </p:childTnLst>
                              </p:cTn>
                            </p:par>
                          </p:childTnLst>
                        </p:cTn>
                      </p:par>
                    </p:childTnLst>
                  </p:cTn>
                  <p:nextCondLst>
                    <p:cond evt="onMediaBookmark" delay="0">
                      <p:tgtEl>
                        <p14:bmkTgt spid="19" bmkName="FinancialFunctions1_7_VF10263404800:00:45.1"/>
                      </p:tgtEl>
                    </p:cond>
                  </p:nextCondLst>
                </p:seq>
                <p:seq concurrent="1" nextAc="seek">
                  <p:cTn id="187" restart="whenNotActive" fill="hold" evtFilter="cancelBubble" nodeType="interactiveSeq">
                    <p:stCondLst>
                      <p:cond evt="onMediaBookmark" delay="0">
                        <p:tgtEl>
                          <p14:bmkTgt spid="19" bmkName="FinancialFunctions1_7_VF10263404800:00:51.8"/>
                        </p:tgtEl>
                      </p:cond>
                    </p:stCondLst>
                    <p:endSync evt="end" delay="0">
                      <p:rtn val="all"/>
                    </p:endSync>
                    <p:childTnLst>
                      <p:par>
                        <p:cTn id="188" fill="hold">
                          <p:stCondLst>
                            <p:cond delay="0"/>
                          </p:stCondLst>
                          <p:childTnLst>
                            <p:par>
                              <p:cTn id="189" fill="hold">
                                <p:stCondLst>
                                  <p:cond delay="0"/>
                                </p:stCondLst>
                                <p:childTnLst>
                                  <p:par>
                                    <p:cTn id="190" presetID="10" presetClass="exit" presetSubtype="0" fill="hold" grpId="1" nodeType="withEffect">
                                      <p:stCondLst>
                                        <p:cond delay="0"/>
                                      </p:stCondLst>
                                      <p:childTnLst>
                                        <p:animEffect transition="out" filter="fade">
                                          <p:cBhvr>
                                            <p:cTn id="191" dur="200"/>
                                            <p:tgtEl>
                                              <p:spTgt spid="29"/>
                                            </p:tgtEl>
                                          </p:cBhvr>
                                        </p:animEffect>
                                        <p:set>
                                          <p:cBhvr>
                                            <p:cTn id="192"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0:51.8"/>
                      </p:tgtEl>
                    </p:cond>
                  </p:nextCondLst>
                </p:seq>
                <p:seq concurrent="1" nextAc="seek">
                  <p:cTn id="193" restart="whenNotActive" fill="hold" evtFilter="cancelBubble" nodeType="interactiveSeq">
                    <p:stCondLst>
                      <p:cond evt="onMediaBookmark" delay="0">
                        <p:tgtEl>
                          <p14:bmkTgt spid="19" bmkName="FinancialFunctions1_7_VF10263404800:00:51.9"/>
                        </p:tgtEl>
                      </p:cond>
                    </p:stCondLst>
                    <p:endSync evt="end" delay="0">
                      <p:rtn val="all"/>
                    </p:endSync>
                    <p:childTnLst>
                      <p:par>
                        <p:cTn id="194" fill="hold">
                          <p:stCondLst>
                            <p:cond delay="0"/>
                          </p:stCondLst>
                          <p:childTnLst>
                            <p:par>
                              <p:cTn id="195" fill="hold">
                                <p:stCondLst>
                                  <p:cond delay="0"/>
                                </p:stCondLst>
                                <p:childTnLst>
                                  <p:par>
                                    <p:cTn id="196" presetID="10" presetClass="entr" presetSubtype="0" fill="hold" grpId="0" nodeType="withEffect">
                                      <p:stCondLst>
                                        <p:cond delay="0"/>
                                      </p:stCondLst>
                                      <p:childTnLst>
                                        <p:set>
                                          <p:cBhvr>
                                            <p:cTn id="197" dur="1" fill="hold">
                                              <p:stCondLst>
                                                <p:cond delay="0"/>
                                              </p:stCondLst>
                                            </p:cTn>
                                            <p:tgtEl>
                                              <p:spTgt spid="30"/>
                                            </p:tgtEl>
                                            <p:attrNameLst>
                                              <p:attrName>style.visibility</p:attrName>
                                            </p:attrNameLst>
                                          </p:cBhvr>
                                          <p:to>
                                            <p:strVal val="visible"/>
                                          </p:to>
                                        </p:set>
                                        <p:animEffect transition="in" filter="fade">
                                          <p:cBhvr>
                                            <p:cTn id="198" dur="200"/>
                                            <p:tgtEl>
                                              <p:spTgt spid="30"/>
                                            </p:tgtEl>
                                          </p:cBhvr>
                                        </p:animEffect>
                                      </p:childTnLst>
                                    </p:cTn>
                                  </p:par>
                                </p:childTnLst>
                              </p:cTn>
                            </p:par>
                          </p:childTnLst>
                        </p:cTn>
                      </p:par>
                    </p:childTnLst>
                  </p:cTn>
                  <p:nextCondLst>
                    <p:cond evt="onMediaBookmark" delay="0">
                      <p:tgtEl>
                        <p14:bmkTgt spid="19" bmkName="FinancialFunctions1_7_VF10263404800:00:51.9"/>
                      </p:tgtEl>
                    </p:cond>
                  </p:nextCondLst>
                </p:seq>
                <p:seq concurrent="1" nextAc="seek">
                  <p:cTn id="199" restart="whenNotActive" fill="hold" evtFilter="cancelBubble" nodeType="interactiveSeq">
                    <p:stCondLst>
                      <p:cond evt="onMediaBookmark" delay="0">
                        <p:tgtEl>
                          <p14:bmkTgt spid="19" bmkName="FinancialFunctions1_7_VF10263404800:01:00.0"/>
                        </p:tgtEl>
                      </p:cond>
                    </p:stCondLst>
                    <p:endSync evt="end" delay="0">
                      <p:rtn val="all"/>
                    </p:endSync>
                    <p:childTnLst>
                      <p:par>
                        <p:cTn id="200" fill="hold">
                          <p:stCondLst>
                            <p:cond delay="0"/>
                          </p:stCondLst>
                          <p:childTnLst>
                            <p:par>
                              <p:cTn id="201" fill="hold">
                                <p:stCondLst>
                                  <p:cond delay="0"/>
                                </p:stCondLst>
                                <p:childTnLst>
                                  <p:par>
                                    <p:cTn id="202" presetID="10" presetClass="exit" presetSubtype="0" fill="hold" grpId="1" nodeType="withEffect">
                                      <p:stCondLst>
                                        <p:cond delay="0"/>
                                      </p:stCondLst>
                                      <p:childTnLst>
                                        <p:animEffect transition="out" filter="fade">
                                          <p:cBhvr>
                                            <p:cTn id="203" dur="200"/>
                                            <p:tgtEl>
                                              <p:spTgt spid="30"/>
                                            </p:tgtEl>
                                          </p:cBhvr>
                                        </p:animEffect>
                                        <p:set>
                                          <p:cBhvr>
                                            <p:cTn id="204"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1:00.0"/>
                      </p:tgtEl>
                    </p:cond>
                  </p:nextCondLst>
                </p:seq>
                <p:seq concurrent="1" nextAc="seek">
                  <p:cTn id="205" restart="whenNotActive" fill="hold" evtFilter="cancelBubble" nodeType="interactiveSeq">
                    <p:stCondLst>
                      <p:cond evt="onMediaBookmark" delay="0">
                        <p:tgtEl>
                          <p14:bmkTgt spid="19" bmkName="FinancialFunctions1_7_VF10263404800:01:00.1"/>
                        </p:tgtEl>
                      </p:cond>
                    </p:stCondLst>
                    <p:endSync evt="end" delay="0">
                      <p:rtn val="all"/>
                    </p:endSync>
                    <p:childTnLst>
                      <p:par>
                        <p:cTn id="206" fill="hold">
                          <p:stCondLst>
                            <p:cond delay="0"/>
                          </p:stCondLst>
                          <p:childTnLst>
                            <p:par>
                              <p:cTn id="207" fill="hold">
                                <p:stCondLst>
                                  <p:cond delay="0"/>
                                </p:stCondLst>
                                <p:childTnLst>
                                  <p:par>
                                    <p:cTn id="208" presetID="10" presetClass="entr" presetSubtype="0" fill="hold" grpId="0" nodeType="withEffect">
                                      <p:stCondLst>
                                        <p:cond delay="0"/>
                                      </p:stCondLst>
                                      <p:childTnLst>
                                        <p:set>
                                          <p:cBhvr>
                                            <p:cTn id="209" dur="1" fill="hold">
                                              <p:stCondLst>
                                                <p:cond delay="0"/>
                                              </p:stCondLst>
                                            </p:cTn>
                                            <p:tgtEl>
                                              <p:spTgt spid="31"/>
                                            </p:tgtEl>
                                            <p:attrNameLst>
                                              <p:attrName>style.visibility</p:attrName>
                                            </p:attrNameLst>
                                          </p:cBhvr>
                                          <p:to>
                                            <p:strVal val="visible"/>
                                          </p:to>
                                        </p:set>
                                        <p:animEffect transition="in" filter="fade">
                                          <p:cBhvr>
                                            <p:cTn id="210" dur="200"/>
                                            <p:tgtEl>
                                              <p:spTgt spid="31"/>
                                            </p:tgtEl>
                                          </p:cBhvr>
                                        </p:animEffect>
                                      </p:childTnLst>
                                    </p:cTn>
                                  </p:par>
                                </p:childTnLst>
                              </p:cTn>
                            </p:par>
                          </p:childTnLst>
                        </p:cTn>
                      </p:par>
                    </p:childTnLst>
                  </p:cTn>
                  <p:nextCondLst>
                    <p:cond evt="onMediaBookmark" delay="0">
                      <p:tgtEl>
                        <p14:bmkTgt spid="19" bmkName="FinancialFunctions1_7_VF10263404800:01:00.1"/>
                      </p:tgtEl>
                    </p:cond>
                  </p:nextCondLst>
                </p:seq>
                <p:seq concurrent="1" nextAc="seek">
                  <p:cTn id="211" restart="whenNotActive" fill="hold" evtFilter="cancelBubble" nodeType="interactiveSeq">
                    <p:stCondLst>
                      <p:cond evt="onMediaBookmark" delay="0">
                        <p:tgtEl>
                          <p14:bmkTgt spid="19" bmkName="FinancialFunctions1_7_VF10263404800:01:07.4"/>
                        </p:tgtEl>
                      </p:cond>
                    </p:stCondLst>
                    <p:endSync evt="end" delay="0">
                      <p:rtn val="all"/>
                    </p:endSync>
                    <p:childTnLst>
                      <p:par>
                        <p:cTn id="212" fill="hold">
                          <p:stCondLst>
                            <p:cond delay="0"/>
                          </p:stCondLst>
                          <p:childTnLst>
                            <p:par>
                              <p:cTn id="213" fill="hold">
                                <p:stCondLst>
                                  <p:cond delay="0"/>
                                </p:stCondLst>
                                <p:childTnLst>
                                  <p:par>
                                    <p:cTn id="214" presetID="10" presetClass="exit" presetSubtype="0" fill="hold" grpId="1" nodeType="withEffect">
                                      <p:stCondLst>
                                        <p:cond delay="0"/>
                                      </p:stCondLst>
                                      <p:childTnLst>
                                        <p:animEffect transition="out" filter="fade">
                                          <p:cBhvr>
                                            <p:cTn id="215" dur="200"/>
                                            <p:tgtEl>
                                              <p:spTgt spid="31"/>
                                            </p:tgtEl>
                                          </p:cBhvr>
                                        </p:animEffect>
                                        <p:set>
                                          <p:cBhvr>
                                            <p:cTn id="216"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1:07.4"/>
                      </p:tgtEl>
                    </p:cond>
                  </p:nextCondLst>
                </p:seq>
                <p:seq concurrent="1" nextAc="seek">
                  <p:cTn id="217" restart="whenNotActive" fill="hold" evtFilter="cancelBubble" nodeType="interactiveSeq">
                    <p:stCondLst>
                      <p:cond evt="onMediaBookmark" delay="0">
                        <p:tgtEl>
                          <p14:bmkTgt spid="19" bmkName="FinancialFunctions1_7_VF10263404800:01:07.5"/>
                        </p:tgtEl>
                      </p:cond>
                    </p:stCondLst>
                    <p:endSync evt="end" delay="0">
                      <p:rtn val="all"/>
                    </p:endSync>
                    <p:childTnLst>
                      <p:par>
                        <p:cTn id="218" fill="hold">
                          <p:stCondLst>
                            <p:cond delay="0"/>
                          </p:stCondLst>
                          <p:childTnLst>
                            <p:par>
                              <p:cTn id="219" fill="hold">
                                <p:stCondLst>
                                  <p:cond delay="0"/>
                                </p:stCondLst>
                                <p:childTnLst>
                                  <p:par>
                                    <p:cTn id="220" presetID="10" presetClass="entr" presetSubtype="0" fill="hold" grpId="0" nodeType="withEffect">
                                      <p:stCondLst>
                                        <p:cond delay="0"/>
                                      </p:stCondLst>
                                      <p:childTnLst>
                                        <p:set>
                                          <p:cBhvr>
                                            <p:cTn id="221" dur="1" fill="hold">
                                              <p:stCondLst>
                                                <p:cond delay="0"/>
                                              </p:stCondLst>
                                            </p:cTn>
                                            <p:tgtEl>
                                              <p:spTgt spid="32"/>
                                            </p:tgtEl>
                                            <p:attrNameLst>
                                              <p:attrName>style.visibility</p:attrName>
                                            </p:attrNameLst>
                                          </p:cBhvr>
                                          <p:to>
                                            <p:strVal val="visible"/>
                                          </p:to>
                                        </p:set>
                                        <p:animEffect transition="in" filter="fade">
                                          <p:cBhvr>
                                            <p:cTn id="222" dur="200"/>
                                            <p:tgtEl>
                                              <p:spTgt spid="32"/>
                                            </p:tgtEl>
                                          </p:cBhvr>
                                        </p:animEffect>
                                      </p:childTnLst>
                                    </p:cTn>
                                  </p:par>
                                </p:childTnLst>
                              </p:cTn>
                            </p:par>
                          </p:childTnLst>
                        </p:cTn>
                      </p:par>
                    </p:childTnLst>
                  </p:cTn>
                  <p:nextCondLst>
                    <p:cond evt="onMediaBookmark" delay="0">
                      <p:tgtEl>
                        <p14:bmkTgt spid="19" bmkName="FinancialFunctions1_7_VF10263404800:01:07.5"/>
                      </p:tgtEl>
                    </p:cond>
                  </p:nextCondLst>
                </p:seq>
                <p:seq concurrent="1" nextAc="seek">
                  <p:cTn id="223" restart="whenNotActive" fill="hold" evtFilter="cancelBubble" nodeType="interactiveSeq">
                    <p:stCondLst>
                      <p:cond evt="onMediaBookmark" delay="0">
                        <p:tgtEl>
                          <p14:bmkTgt spid="19" bmkName="FinancialFunctions1_7_VF10263404800:01:13.8"/>
                        </p:tgtEl>
                      </p:cond>
                    </p:stCondLst>
                    <p:endSync evt="end" delay="0">
                      <p:rtn val="all"/>
                    </p:endSync>
                    <p:childTnLst>
                      <p:par>
                        <p:cTn id="224" fill="hold">
                          <p:stCondLst>
                            <p:cond delay="0"/>
                          </p:stCondLst>
                          <p:childTnLst>
                            <p:par>
                              <p:cTn id="225" fill="hold">
                                <p:stCondLst>
                                  <p:cond delay="0"/>
                                </p:stCondLst>
                                <p:childTnLst>
                                  <p:par>
                                    <p:cTn id="226" presetID="10" presetClass="exit" presetSubtype="0" fill="hold" grpId="1" nodeType="withEffect">
                                      <p:stCondLst>
                                        <p:cond delay="0"/>
                                      </p:stCondLst>
                                      <p:childTnLst>
                                        <p:animEffect transition="out" filter="fade">
                                          <p:cBhvr>
                                            <p:cTn id="227" dur="200"/>
                                            <p:tgtEl>
                                              <p:spTgt spid="32"/>
                                            </p:tgtEl>
                                          </p:cBhvr>
                                        </p:animEffect>
                                        <p:set>
                                          <p:cBhvr>
                                            <p:cTn id="228"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1:13.8"/>
                      </p:tgtEl>
                    </p:cond>
                  </p:nextCondLst>
                </p:seq>
                <p:seq concurrent="1" nextAc="seek">
                  <p:cTn id="229" restart="whenNotActive" fill="hold" evtFilter="cancelBubble" nodeType="interactiveSeq">
                    <p:stCondLst>
                      <p:cond evt="onMediaBookmark" delay="0">
                        <p:tgtEl>
                          <p14:bmkTgt spid="19" bmkName="FinancialFunctions1_7_VF10263404800:01:13.9"/>
                        </p:tgtEl>
                      </p:cond>
                    </p:stCondLst>
                    <p:endSync evt="end" delay="0">
                      <p:rtn val="all"/>
                    </p:endSync>
                    <p:childTnLst>
                      <p:par>
                        <p:cTn id="230" fill="hold">
                          <p:stCondLst>
                            <p:cond delay="0"/>
                          </p:stCondLst>
                          <p:childTnLst>
                            <p:par>
                              <p:cTn id="231" fill="hold">
                                <p:stCondLst>
                                  <p:cond delay="0"/>
                                </p:stCondLst>
                                <p:childTnLst>
                                  <p:par>
                                    <p:cTn id="232" presetID="10" presetClass="entr" presetSubtype="0" fill="hold" grpId="0" nodeType="withEffect">
                                      <p:stCondLst>
                                        <p:cond delay="0"/>
                                      </p:stCondLst>
                                      <p:childTnLst>
                                        <p:set>
                                          <p:cBhvr>
                                            <p:cTn id="233" dur="1" fill="hold">
                                              <p:stCondLst>
                                                <p:cond delay="0"/>
                                              </p:stCondLst>
                                            </p:cTn>
                                            <p:tgtEl>
                                              <p:spTgt spid="33"/>
                                            </p:tgtEl>
                                            <p:attrNameLst>
                                              <p:attrName>style.visibility</p:attrName>
                                            </p:attrNameLst>
                                          </p:cBhvr>
                                          <p:to>
                                            <p:strVal val="visible"/>
                                          </p:to>
                                        </p:set>
                                        <p:animEffect transition="in" filter="fade">
                                          <p:cBhvr>
                                            <p:cTn id="234" dur="200"/>
                                            <p:tgtEl>
                                              <p:spTgt spid="33"/>
                                            </p:tgtEl>
                                          </p:cBhvr>
                                        </p:animEffect>
                                      </p:childTnLst>
                                    </p:cTn>
                                  </p:par>
                                </p:childTnLst>
                              </p:cTn>
                            </p:par>
                          </p:childTnLst>
                        </p:cTn>
                      </p:par>
                    </p:childTnLst>
                  </p:cTn>
                  <p:nextCondLst>
                    <p:cond evt="onMediaBookmark" delay="0">
                      <p:tgtEl>
                        <p14:bmkTgt spid="19" bmkName="FinancialFunctions1_7_VF10263404800:01:13.9"/>
                      </p:tgtEl>
                    </p:cond>
                  </p:nextCondLst>
                </p:seq>
                <p:seq concurrent="1" nextAc="seek">
                  <p:cTn id="235" restart="whenNotActive" fill="hold" evtFilter="cancelBubble" nodeType="interactiveSeq">
                    <p:stCondLst>
                      <p:cond evt="onMediaBookmark" delay="0">
                        <p:tgtEl>
                          <p14:bmkTgt spid="19" bmkName="FinancialFunctions1_7_VF10263404800:01:23.5"/>
                        </p:tgtEl>
                      </p:cond>
                    </p:stCondLst>
                    <p:endSync evt="end" delay="0">
                      <p:rtn val="all"/>
                    </p:endSync>
                    <p:childTnLst>
                      <p:par>
                        <p:cTn id="236" fill="hold">
                          <p:stCondLst>
                            <p:cond delay="0"/>
                          </p:stCondLst>
                          <p:childTnLst>
                            <p:par>
                              <p:cTn id="237" fill="hold">
                                <p:stCondLst>
                                  <p:cond delay="0"/>
                                </p:stCondLst>
                                <p:childTnLst>
                                  <p:par>
                                    <p:cTn id="238" presetID="10" presetClass="exit" presetSubtype="0" fill="hold" grpId="1" nodeType="withEffect">
                                      <p:stCondLst>
                                        <p:cond delay="0"/>
                                      </p:stCondLst>
                                      <p:childTnLst>
                                        <p:animEffect transition="out" filter="fade">
                                          <p:cBhvr>
                                            <p:cTn id="239" dur="200"/>
                                            <p:tgtEl>
                                              <p:spTgt spid="33"/>
                                            </p:tgtEl>
                                          </p:cBhvr>
                                        </p:animEffect>
                                        <p:set>
                                          <p:cBhvr>
                                            <p:cTn id="240"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19" bmkName="FinancialFunctions1_7_VF10263404800:01:23.5"/>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2" restart="whenNotActive" fill="hold" evtFilter="cancelBubble" nodeType="interactiveSeq">
                    <p:stCondLst>
                      <p:cond evt="onClick" delay="0">
                        <p:tgtEl>
                          <p:spTgt spid="19"/>
                        </p:tgtEl>
                      </p:cond>
                    </p:stCondLst>
                    <p:endSync evt="end" delay="0">
                      <p:rtn val="all"/>
                    </p:endSync>
                    <p:childTnLst>
                      <p:par>
                        <p:cTn id="83" fill="hold">
                          <p:stCondLst>
                            <p:cond delay="0"/>
                          </p:stCondLst>
                          <p:childTnLst>
                            <p:par>
                              <p:cTn id="84" fill="hold">
                                <p:stCondLst>
                                  <p:cond delay="0"/>
                                </p:stCondLst>
                                <p:childTnLst>
                                  <p:par>
                                    <p:cTn id="85" presetID="2" presetClass="mediacall" presetSubtype="0" fill="hold" nodeType="clickEffect">
                                      <p:stCondLst>
                                        <p:cond delay="0"/>
                                      </p:stCondLst>
                                      <p:childTnLst>
                                        <p:cmd type="call" cmd="togglePause">
                                          <p:cBhvr>
                                            <p:cTn id="86" dur="1" fill="hold"/>
                                            <p:tgtEl>
                                              <p:spTgt spid="19"/>
                                            </p:tgtEl>
                                          </p:cBhvr>
                                        </p:cmd>
                                      </p:childTnLst>
                                    </p:cTn>
                                  </p:par>
                                </p:childTnLst>
                              </p:cTn>
                            </p:par>
                          </p:childTnLst>
                        </p:cTn>
                      </p:par>
                    </p:childTnLst>
                  </p:cTn>
                  <p:nextCondLst>
                    <p:cond evt="onClick" delay="0">
                      <p:tgtEl>
                        <p:spTgt spid="19"/>
                      </p:tgtEl>
                    </p:cond>
                  </p:nextCondLst>
                </p:seq>
                <p:video>
                  <p:cMediaNode vol="80000">
                    <p:cTn id="87" fill="hold" display="0">
                      <p:stCondLst>
                        <p:cond delay="indefinite"/>
                      </p:stCondLst>
                    </p:cTn>
                    <p:tgtEl>
                      <p:spTgt spid="19"/>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871403"/>
          </a:xfrm>
        </p:spPr>
        <p:txBody>
          <a:bodyPr>
            <a:normAutofit lnSpcReduction="10000"/>
          </a:bodyPr>
          <a:lstStyle/>
          <a:p>
            <a:pPr marL="0" indent="0" algn="l" defTabSz="914400">
              <a:spcBef>
                <a:spcPts val="384"/>
              </a:spcBef>
              <a:spcAft>
                <a:spcPts val="600"/>
              </a:spcAft>
              <a:buNone/>
            </a:pPr>
            <a:r>
              <a:rPr lang="ru-RU" sz="1600" b="1" i="0" noProof="0" dirty="0" smtClean="0">
                <a:solidFill>
                  <a:schemeClr val="tx1">
                    <a:lumMod val="85000"/>
                  </a:schemeClr>
                </a:solidFill>
                <a:latin typeface="Segoe UI"/>
                <a:cs typeface="Segoe UI"/>
              </a:rPr>
              <a:t>Ввод функций в формулы</a:t>
            </a:r>
          </a:p>
          <a:p>
            <a:pPr marL="347472" indent="-347472" algn="l" defTabSz="914400">
              <a:spcBef>
                <a:spcPts val="384"/>
              </a:spcBef>
              <a:spcAft>
                <a:spcPts val="600"/>
              </a:spcAft>
              <a:buFont typeface="Calibri"/>
              <a:buAutoNum type="arabicPeriod"/>
            </a:pPr>
            <a:r>
              <a:rPr lang="ru-RU" sz="1600" b="0" i="0" noProof="0" dirty="0" smtClean="0">
                <a:solidFill>
                  <a:schemeClr val="tx1">
                    <a:lumMod val="85000"/>
                  </a:schemeClr>
                </a:solidFill>
                <a:latin typeface="Segoe UI"/>
                <a:cs typeface="Segoe UI"/>
              </a:rPr>
              <a:t>На вкладке </a:t>
            </a:r>
            <a:r>
              <a:rPr lang="ru-RU" sz="1600" b="1" i="0" noProof="0" dirty="0" smtClean="0">
                <a:solidFill>
                  <a:schemeClr val="tx1">
                    <a:lumMod val="85000"/>
                  </a:schemeClr>
                </a:solidFill>
                <a:latin typeface="Segoe UI"/>
                <a:cs typeface="Segoe UI"/>
              </a:rPr>
              <a:t>Формулы</a:t>
            </a:r>
            <a:r>
              <a:rPr lang="ru-RU" sz="1600" b="0" i="0" noProof="0" dirty="0" smtClean="0">
                <a:solidFill>
                  <a:schemeClr val="tx1">
                    <a:lumMod val="85000"/>
                  </a:schemeClr>
                </a:solidFill>
                <a:latin typeface="Segoe UI"/>
                <a:cs typeface="Segoe UI"/>
              </a:rPr>
              <a:t> нажмите кнопку </a:t>
            </a:r>
            <a:r>
              <a:rPr lang="ru-RU" sz="1600" b="1" i="0" noProof="0" dirty="0" smtClean="0">
                <a:solidFill>
                  <a:schemeClr val="tx1">
                    <a:lumMod val="85000"/>
                  </a:schemeClr>
                </a:solidFill>
                <a:latin typeface="Segoe UI"/>
                <a:cs typeface="Segoe UI"/>
              </a:rPr>
              <a:t>Вставить функцию</a:t>
            </a:r>
            <a:r>
              <a:rPr lang="ru-RU" sz="1600" b="0" i="0" noProof="0" dirty="0" smtClean="0">
                <a:solidFill>
                  <a:schemeClr val="tx1">
                    <a:lumMod val="85000"/>
                  </a:schemeClr>
                </a:solidFill>
                <a:latin typeface="Segoe UI"/>
                <a:cs typeface="Segoe UI"/>
              </a:rPr>
              <a:t>. </a:t>
            </a:r>
          </a:p>
          <a:p>
            <a:pPr marL="347472" indent="-347472" algn="l" defTabSz="914400">
              <a:spcBef>
                <a:spcPts val="384"/>
              </a:spcBef>
              <a:spcAft>
                <a:spcPts val="600"/>
              </a:spcAft>
              <a:buFont typeface="Calibri"/>
              <a:buAutoNum type="arabicPeriod"/>
            </a:pPr>
            <a:r>
              <a:rPr lang="ru-RU" sz="1600" b="0" i="0" noProof="0" dirty="0" smtClean="0">
                <a:solidFill>
                  <a:schemeClr val="tx1">
                    <a:lumMod val="85000"/>
                  </a:schemeClr>
                </a:solidFill>
                <a:latin typeface="Segoe UI"/>
                <a:cs typeface="Segoe UI"/>
              </a:rPr>
              <a:t>В поле </a:t>
            </a:r>
            <a:r>
              <a:rPr lang="ru-RU" sz="1600" b="1" i="0" noProof="0" dirty="0" smtClean="0">
                <a:solidFill>
                  <a:schemeClr val="tx1">
                    <a:lumMod val="85000"/>
                  </a:schemeClr>
                </a:solidFill>
                <a:latin typeface="Segoe UI"/>
                <a:cs typeface="Segoe UI"/>
              </a:rPr>
              <a:t>Поиск функции</a:t>
            </a:r>
            <a:r>
              <a:rPr lang="ru-RU" sz="1600" b="0" i="0" noProof="0" dirty="0" smtClean="0">
                <a:solidFill>
                  <a:schemeClr val="tx1">
                    <a:lumMod val="85000"/>
                  </a:schemeClr>
                </a:solidFill>
                <a:latin typeface="Segoe UI"/>
                <a:cs typeface="Segoe UI"/>
              </a:rPr>
              <a:t> введите название искомой функции и нажмите кнопку </a:t>
            </a:r>
            <a:r>
              <a:rPr lang="ru-RU" sz="1600" b="1" i="0" noProof="0" dirty="0" smtClean="0">
                <a:solidFill>
                  <a:schemeClr val="tx1">
                    <a:lumMod val="85000"/>
                  </a:schemeClr>
                </a:solidFill>
                <a:latin typeface="Segoe UI"/>
                <a:cs typeface="Segoe UI"/>
              </a:rPr>
              <a:t>Найти</a:t>
            </a:r>
            <a:r>
              <a:rPr lang="ru-RU" sz="1600" b="0" i="0" noProof="0" dirty="0" smtClean="0">
                <a:solidFill>
                  <a:schemeClr val="tx1">
                    <a:lumMod val="85000"/>
                  </a:schemeClr>
                </a:solidFill>
                <a:latin typeface="Segoe UI"/>
                <a:cs typeface="Segoe UI"/>
              </a:rPr>
              <a:t>. </a:t>
            </a:r>
          </a:p>
          <a:p>
            <a:pPr marL="347472" indent="-347472" algn="l" defTabSz="914400">
              <a:spcBef>
                <a:spcPts val="384"/>
              </a:spcBef>
              <a:spcAft>
                <a:spcPts val="600"/>
              </a:spcAft>
              <a:buFont typeface="Calibri"/>
              <a:buAutoNum type="arabicPeriod"/>
            </a:pPr>
            <a:r>
              <a:rPr lang="ru-RU" sz="1600" b="0" i="0" noProof="0" dirty="0" smtClean="0">
                <a:solidFill>
                  <a:schemeClr val="tx1">
                    <a:lumMod val="85000"/>
                  </a:schemeClr>
                </a:solidFill>
                <a:latin typeface="Segoe UI"/>
                <a:cs typeface="Segoe UI"/>
              </a:rPr>
              <a:t>Выберите функцию в списке и прочтите ее описание. Если это та функция, которая нужна, нажмите кнопку </a:t>
            </a:r>
            <a:r>
              <a:rPr lang="ru-RU" sz="1600" b="1" i="0" noProof="0" dirty="0" smtClean="0">
                <a:solidFill>
                  <a:schemeClr val="tx1">
                    <a:lumMod val="85000"/>
                  </a:schemeClr>
                </a:solidFill>
                <a:latin typeface="Segoe UI"/>
                <a:cs typeface="Segoe UI"/>
              </a:rPr>
              <a:t>ОК</a:t>
            </a:r>
            <a:r>
              <a:rPr lang="ru-RU" sz="1600" b="0" i="0" noProof="0" dirty="0" smtClean="0">
                <a:solidFill>
                  <a:schemeClr val="tx1">
                    <a:lumMod val="85000"/>
                  </a:schemeClr>
                </a:solidFill>
                <a:latin typeface="Segoe UI"/>
                <a:cs typeface="Segoe UI"/>
              </a:rPr>
              <a:t>, чтобы открыть диалоговое окно </a:t>
            </a:r>
            <a:r>
              <a:rPr lang="ru-RU" sz="1600" b="1" i="0" noProof="0" dirty="0" smtClean="0">
                <a:solidFill>
                  <a:schemeClr val="tx1">
                    <a:lumMod val="85000"/>
                  </a:schemeClr>
                </a:solidFill>
                <a:latin typeface="Segoe UI"/>
                <a:cs typeface="Segoe UI"/>
              </a:rPr>
              <a:t>Аргументы функции</a:t>
            </a:r>
            <a:r>
              <a:rPr lang="ru-RU" sz="1600" b="0" i="0" noProof="0" dirty="0" smtClean="0">
                <a:solidFill>
                  <a:schemeClr val="tx1">
                    <a:lumMod val="85000"/>
                  </a:schemeClr>
                </a:solidFill>
                <a:latin typeface="Segoe UI"/>
                <a:cs typeface="Segoe UI"/>
              </a:rPr>
              <a:t>. Введите аргументы и нажмите кнопку </a:t>
            </a:r>
            <a:r>
              <a:rPr lang="ru-RU" sz="1600" b="1" i="0" noProof="0" dirty="0" smtClean="0">
                <a:solidFill>
                  <a:schemeClr val="tx1">
                    <a:lumMod val="85000"/>
                  </a:schemeClr>
                </a:solidFill>
                <a:latin typeface="Segoe UI"/>
                <a:cs typeface="Segoe UI"/>
              </a:rPr>
              <a:t>ОК</a:t>
            </a:r>
            <a:r>
              <a:rPr lang="ru-RU" sz="1600" b="0" i="0" noProof="0" dirty="0" smtClean="0">
                <a:solidFill>
                  <a:schemeClr val="tx1">
                    <a:lumMod val="85000"/>
                  </a:schemeClr>
                </a:solidFill>
                <a:latin typeface="Segoe UI"/>
                <a:cs typeface="Segoe UI"/>
              </a:rPr>
              <a:t>. </a:t>
            </a:r>
          </a:p>
          <a:p>
            <a:pPr marL="0" indent="0" algn="l" defTabSz="914400">
              <a:spcBef>
                <a:spcPts val="384"/>
              </a:spcBef>
              <a:spcAft>
                <a:spcPts val="600"/>
              </a:spcAft>
              <a:buNone/>
            </a:pPr>
            <a:r>
              <a:rPr lang="ru-RU" sz="1600" b="0" i="0" noProof="0" dirty="0" smtClean="0">
                <a:solidFill>
                  <a:schemeClr val="tx1">
                    <a:lumMod val="85000"/>
                  </a:schemeClr>
                </a:solidFill>
                <a:latin typeface="Segoe UI"/>
                <a:cs typeface="Segoe UI"/>
              </a:rPr>
              <a:t>Если название функции известно, но нужно получить справку по ее аргументам, введите название функции в поле </a:t>
            </a:r>
            <a:r>
              <a:rPr lang="ru-RU" sz="1600" b="1" i="0" noProof="0" dirty="0" smtClean="0">
                <a:solidFill>
                  <a:schemeClr val="tx1">
                    <a:lumMod val="85000"/>
                  </a:schemeClr>
                </a:solidFill>
                <a:latin typeface="Segoe UI"/>
                <a:cs typeface="Segoe UI"/>
              </a:rPr>
              <a:t>Поиск функции</a:t>
            </a:r>
            <a:r>
              <a:rPr lang="ru-RU" sz="1600" b="0" i="0" noProof="0" dirty="0" smtClean="0">
                <a:solidFill>
                  <a:schemeClr val="tx1">
                    <a:lumMod val="85000"/>
                  </a:schemeClr>
                </a:solidFill>
                <a:latin typeface="Segoe UI"/>
                <a:cs typeface="Segoe UI"/>
              </a:rPr>
              <a:t> и нажмите кнопку </a:t>
            </a:r>
            <a:r>
              <a:rPr lang="ru-RU" sz="1600" b="1" i="0" noProof="0" dirty="0" smtClean="0">
                <a:solidFill>
                  <a:schemeClr val="tx1">
                    <a:lumMod val="85000"/>
                  </a:schemeClr>
                </a:solidFill>
                <a:latin typeface="Segoe UI"/>
                <a:cs typeface="Segoe UI"/>
              </a:rPr>
              <a:t>Найти</a:t>
            </a:r>
            <a:r>
              <a:rPr lang="ru-RU" sz="1600" b="0" i="0" noProof="0" dirty="0" smtClean="0">
                <a:solidFill>
                  <a:schemeClr val="tx1">
                    <a:lumMod val="85000"/>
                  </a:schemeClr>
                </a:solidFill>
                <a:latin typeface="Segoe UI"/>
                <a:cs typeface="Segoe UI"/>
              </a:rPr>
              <a:t>. Выберите функцию в списке и нажмите кнопку </a:t>
            </a:r>
            <a:r>
              <a:rPr lang="ru-RU" sz="1600" b="1" i="0" noProof="0" dirty="0" smtClean="0">
                <a:solidFill>
                  <a:schemeClr val="tx1">
                    <a:lumMod val="85000"/>
                  </a:schemeClr>
                </a:solidFill>
                <a:latin typeface="Segoe UI"/>
                <a:cs typeface="Segoe UI"/>
              </a:rPr>
              <a:t>ОК</a:t>
            </a:r>
            <a:r>
              <a:rPr lang="ru-RU" sz="1600" b="0" i="0" noProof="0" dirty="0" smtClean="0">
                <a:solidFill>
                  <a:schemeClr val="tx1">
                    <a:lumMod val="85000"/>
                  </a:schemeClr>
                </a:solidFill>
                <a:latin typeface="Segoe UI"/>
                <a:cs typeface="Segoe UI"/>
              </a:rPr>
              <a:t>, чтобы открыть диалоговое окно </a:t>
            </a:r>
            <a:r>
              <a:rPr lang="ru-RU" sz="1600" b="1" i="0" noProof="0" dirty="0" smtClean="0">
                <a:solidFill>
                  <a:schemeClr val="tx1">
                    <a:lumMod val="85000"/>
                  </a:schemeClr>
                </a:solidFill>
                <a:latin typeface="Segoe UI"/>
                <a:cs typeface="Segoe UI"/>
              </a:rPr>
              <a:t>Аргументы функции</a:t>
            </a:r>
            <a:r>
              <a:rPr lang="ru-RU" sz="1600" b="0" i="0" noProof="0" dirty="0" smtClean="0">
                <a:solidFill>
                  <a:schemeClr val="tx1">
                    <a:lumMod val="85000"/>
                  </a:schemeClr>
                </a:solidFill>
                <a:latin typeface="Segoe UI"/>
                <a:cs typeface="Segoe UI"/>
              </a:rPr>
              <a:t>. </a:t>
            </a:r>
          </a:p>
          <a:p>
            <a:pPr marL="0" indent="0" algn="l" defTabSz="914400">
              <a:spcBef>
                <a:spcPts val="384"/>
              </a:spcBef>
              <a:spcAft>
                <a:spcPts val="600"/>
              </a:spcAft>
              <a:buNone/>
            </a:pPr>
            <a:r>
              <a:rPr lang="ru-RU" sz="1600" b="0" i="0" noProof="0" dirty="0" smtClean="0">
                <a:solidFill>
                  <a:schemeClr val="tx1">
                    <a:lumMod val="85000"/>
                  </a:schemeClr>
                </a:solidFill>
                <a:latin typeface="Segoe UI"/>
                <a:cs typeface="Segoe UI"/>
              </a:rPr>
              <a:t>Если известно название функции, можно также ввести знак равенства (=) в любой пустой ячейке таблицы. Затем начните вводить название функции. Функция автозавершения предложит выбрать функцию из списка. </a:t>
            </a:r>
          </a:p>
          <a:p>
            <a:pPr marL="0" indent="0" algn="l" defTabSz="914400">
              <a:spcBef>
                <a:spcPts val="384"/>
              </a:spcBef>
              <a:spcAft>
                <a:spcPts val="600"/>
              </a:spcAft>
              <a:buNone/>
            </a:pPr>
            <a:r>
              <a:rPr lang="ru-RU" sz="1600" b="0" i="0" noProof="0" dirty="0" smtClean="0">
                <a:solidFill>
                  <a:schemeClr val="tx1">
                    <a:lumMod val="85000"/>
                  </a:schemeClr>
                </a:solidFill>
                <a:latin typeface="Segoe UI"/>
                <a:cs typeface="Segoe UI"/>
              </a:rPr>
              <a:t>Дважды щелкните нужный вариант, и в ячейку будет вставлена выбранная функция с открывающей скобкой. После ввода функции появится всплывающая подсказка с описанием аргументов, которые необходимо ввести.</a:t>
            </a:r>
          </a:p>
          <a:p>
            <a:pPr marL="0" indent="0" algn="l" defTabSz="914400">
              <a:spcBef>
                <a:spcPts val="0"/>
              </a:spcBef>
              <a:spcAft>
                <a:spcPts val="0"/>
              </a:spcAft>
              <a:buNone/>
            </a:pPr>
            <a:endParaRPr lang="ru-RU" noProof="0" dirty="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3306762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2</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a:bodyPr>
          <a:lstStyle/>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Погашение баланса кредитной карты</a:t>
            </a:r>
          </a:p>
          <a:p>
            <a:pPr marL="0" indent="0" algn="l" defTabSz="914400">
              <a:spcBef>
                <a:spcPts val="480"/>
              </a:spcBef>
              <a:spcAft>
                <a:spcPts val="600"/>
              </a:spcAft>
              <a:buNone/>
            </a:pPr>
            <a:r>
              <a:rPr lang="ru-RU" sz="2000" b="0" i="0" noProof="0" smtClean="0">
                <a:solidFill>
                  <a:schemeClr val="tx1">
                    <a:lumMod val="85000"/>
                  </a:schemeClr>
                </a:solidFill>
                <a:latin typeface="Segoe UI"/>
                <a:cs typeface="Segoe UI"/>
              </a:rPr>
              <a:t>Предположим, что дебетовое сальдо составляет 163000 р. с 17 % годовых. Пока долг не будет погашен, никакие покупки нельзя будет оплатить картой. </a:t>
            </a:r>
          </a:p>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=ПЛТ(17%/12;2*12;163000)</a:t>
            </a:r>
            <a:r>
              <a:rPr lang="ru-RU" sz="2000" b="0" i="0" noProof="0" smtClean="0">
                <a:solidFill>
                  <a:schemeClr val="tx1">
                    <a:lumMod val="85000"/>
                  </a:schemeClr>
                </a:solidFill>
                <a:latin typeface="Segoe UI"/>
                <a:cs typeface="Segoe UI"/>
              </a:rPr>
              <a:t> Таким образом, ежемесячный платеж составит 8059,09 р. с погашением долга в течение двух лет. </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«ставка» представляет собой процентную ставку за период займа. Например, в этой формуле годовая процентная ставка в 17 % делится на 12 (количество месяцев в году). </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«кпер» (2*12) — это общее количество периодов платежей по кредиту.</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«пс» (приведенная стоимость) составляет 163000.</a:t>
            </a:r>
          </a:p>
          <a:p>
            <a:pPr marL="0" indent="0" algn="l" defTabSz="914400">
              <a:spcBef>
                <a:spcPts val="0"/>
              </a:spcBef>
              <a:spcAft>
                <a:spcPts val="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281719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3</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Autofit/>
          </a:bodyPr>
          <a:lstStyle/>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Определение ежемесячных платежей по ипотечному кредиту</a:t>
            </a:r>
          </a:p>
          <a:p>
            <a:pPr marL="0" indent="0" algn="l" defTabSz="914400">
              <a:spcBef>
                <a:spcPts val="480"/>
              </a:spcBef>
              <a:spcAft>
                <a:spcPts val="600"/>
              </a:spcAft>
              <a:buNone/>
            </a:pPr>
            <a:r>
              <a:rPr lang="ru-RU" sz="2000" b="0" i="0" noProof="0" smtClean="0">
                <a:solidFill>
                  <a:schemeClr val="tx1">
                    <a:lumMod val="85000"/>
                  </a:schemeClr>
                </a:solidFill>
                <a:latin typeface="Segoe UI"/>
                <a:cs typeface="Segoe UI"/>
              </a:rPr>
              <a:t>Допустим, что у нас есть ипотечный кредит в 5400000 р. со ставкой 5 % годовых и выплатой в течение 30 лет.</a:t>
            </a:r>
          </a:p>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=ПЛТ(5%/12;30*12;5400000)</a:t>
            </a:r>
            <a:r>
              <a:rPr lang="ru-RU" sz="2000" b="0" i="0" noProof="0" smtClean="0">
                <a:solidFill>
                  <a:schemeClr val="tx1">
                    <a:lumMod val="85000"/>
                  </a:schemeClr>
                </a:solidFill>
                <a:latin typeface="Segoe UI"/>
                <a:cs typeface="Segoe UI"/>
              </a:rPr>
              <a:t> Таким образом, ежемесячный платеж (без учета страховки и налогов) составит 28988,37 р.</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«ставка» равен 5%/12 (ставка по кредиту, деленная на количество месяцев в году).</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«кпер» равен 30*12 для 30-летней ипотеки с 12 ежемесячными платежами каждый год.</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«пс» составляет 5400000 (текущая сумма кредита).</a:t>
            </a:r>
          </a:p>
          <a:p>
            <a:pPr marL="0" indent="0" algn="l" defTabSz="914400">
              <a:spcBef>
                <a:spcPts val="0"/>
              </a:spcBef>
              <a:spcAft>
                <a:spcPts val="60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5739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4</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a:bodyPr>
          <a:lstStyle/>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Определение суммы, которую нужно накопить для отпуска</a:t>
            </a:r>
          </a:p>
          <a:p>
            <a:pPr marL="0" indent="0" algn="l" defTabSz="914400">
              <a:spcBef>
                <a:spcPts val="480"/>
              </a:spcBef>
              <a:spcAft>
                <a:spcPts val="600"/>
              </a:spcAft>
              <a:buNone/>
            </a:pPr>
            <a:r>
              <a:rPr lang="ru-RU" sz="2000" b="0" i="0" noProof="0" smtClean="0">
                <a:solidFill>
                  <a:schemeClr val="tx1">
                    <a:lumMod val="85000"/>
                  </a:schemeClr>
                </a:solidFill>
                <a:latin typeface="Segoe UI"/>
                <a:cs typeface="Segoe UI"/>
              </a:rPr>
              <a:t>Допустим, вы хотите накопить 256000 р. на отпуск через три года. Годовая процентная ставка для сбережений составляет 1,5 %. </a:t>
            </a:r>
          </a:p>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=ПЛТ(1,5%/12;3*12;0;256000)</a:t>
            </a:r>
            <a:r>
              <a:rPr lang="ru-RU" sz="2000" b="0" i="0" noProof="0" smtClean="0">
                <a:solidFill>
                  <a:schemeClr val="tx1">
                    <a:lumMod val="85000"/>
                  </a:schemeClr>
                </a:solidFill>
                <a:latin typeface="Segoe UI"/>
                <a:cs typeface="Segoe UI"/>
              </a:rPr>
              <a:t> Чтобы накопить 256000 за три года, нужно каждый месяц откладывать 6956,75 р.</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«ставка» равен 1,5%/12. </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«кпер» равен 3*12 для 12 ежемесячных платежей в течение трех лет.</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«пс» (приведенная стоимость) равен 0, поскольку отсчет начинается с нуля.</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«бс» (будущая стоимость) определяет сумму, которую нужно накопить, и равен 256000 р.</a:t>
            </a:r>
          </a:p>
          <a:p>
            <a:pPr marL="0" indent="0" algn="l" defTabSz="914400">
              <a:spcBef>
                <a:spcPts val="0"/>
              </a:spcBef>
              <a:spcAft>
                <a:spcPts val="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1114950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5</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a:bodyPr>
          <a:lstStyle/>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Определение стоимости дома, который вы можете позволить себе купить</a:t>
            </a:r>
          </a:p>
          <a:p>
            <a:pPr marL="0" indent="0" algn="l" defTabSz="914400">
              <a:spcBef>
                <a:spcPts val="480"/>
              </a:spcBef>
              <a:spcAft>
                <a:spcPts val="600"/>
              </a:spcAft>
              <a:buNone/>
            </a:pPr>
            <a:r>
              <a:rPr lang="ru-RU" sz="2000" b="0" i="0" noProof="0" smtClean="0">
                <a:solidFill>
                  <a:schemeClr val="tx1">
                    <a:lumMod val="85000"/>
                  </a:schemeClr>
                </a:solidFill>
                <a:latin typeface="Segoe UI"/>
                <a:cs typeface="Segoe UI"/>
              </a:rPr>
              <a:t>Предположим, что годовая процентная ставка составляет 5 %, и вы можете платить каждый месяц по ипотеке 25000 р. (без учета налогов и страховки). </a:t>
            </a:r>
          </a:p>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=ПС(5%/12;30*12;-25000)</a:t>
            </a:r>
            <a:r>
              <a:rPr lang="ru-RU" sz="2000" b="0" i="0" noProof="0" smtClean="0">
                <a:solidFill>
                  <a:schemeClr val="tx1">
                    <a:lumMod val="85000"/>
                  </a:schemeClr>
                </a:solidFill>
                <a:latin typeface="Segoe UI"/>
                <a:cs typeface="Segoe UI"/>
              </a:rPr>
              <a:t> Таким образом, вы можете позволить себе купить дом стоимостью 4657040,43 р.</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«ставка» равен 5%/12.</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«кпер» равен 30*12 (12 ежемесячных платежей в течение 30 лет).</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«плт» равен -25000 (ежемесячный платеж в 25000 р).</a:t>
            </a:r>
          </a:p>
          <a:p>
            <a:pPr marL="0" indent="0" algn="l" defTabSz="914400">
              <a:spcBef>
                <a:spcPts val="0"/>
              </a:spcBef>
              <a:spcAft>
                <a:spcPts val="60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30060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6</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fontScale="92500" lnSpcReduction="10000"/>
          </a:bodyPr>
          <a:lstStyle/>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Влияние начального депозита на сбережения</a:t>
            </a:r>
          </a:p>
          <a:p>
            <a:pPr marL="0" indent="0" algn="l" defTabSz="914400">
              <a:spcBef>
                <a:spcPts val="480"/>
              </a:spcBef>
              <a:spcAft>
                <a:spcPts val="600"/>
              </a:spcAft>
              <a:buNone/>
            </a:pPr>
            <a:r>
              <a:rPr lang="ru-RU" sz="2000" b="0" i="0" noProof="0" smtClean="0">
                <a:solidFill>
                  <a:schemeClr val="tx1">
                    <a:lumMod val="85000"/>
                  </a:schemeClr>
                </a:solidFill>
                <a:latin typeface="Segoe UI"/>
                <a:cs typeface="Segoe UI"/>
              </a:rPr>
              <a:t>Предположим, у вас есть три года на то, чтобы собрать 256000 р. на отпуск. Вы можете откладывать каждый месяц по 5200 р. Какой начальный депозит вам нужен, чтобы достичь поставленной цели? Функция ПС рассчитывает сумму начального депозита, необходимого для накопления нужной суммы. </a:t>
            </a:r>
          </a:p>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=ПС(1,5%/12;3*12,-5200;256000)</a:t>
            </a:r>
            <a:r>
              <a:rPr lang="ru-RU" sz="2000" b="0" i="0" noProof="0" smtClean="0">
                <a:solidFill>
                  <a:schemeClr val="tx1">
                    <a:lumMod val="85000"/>
                  </a:schemeClr>
                </a:solidFill>
                <a:latin typeface="Segoe UI"/>
                <a:cs typeface="Segoe UI"/>
              </a:rPr>
              <a:t> Таким образом, если откладывать каждый месяц по 5200 р., то для того, чтобы накопить за 3 года 256000 р., нужен начальный депозит 61803,52 р.</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«ставка» равен 1,5%/12.</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«кпер» равен 3*12 (12 ежемесячных платежей в течение 3 лет).</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«плт» равен -5200 (ежемесячный платеж в 5200 р).</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«бс» (будущая стоимость) равен 256000.</a:t>
            </a:r>
          </a:p>
          <a:p>
            <a:pPr marL="0" indent="0" algn="l" defTabSz="914400">
              <a:spcBef>
                <a:spcPts val="0"/>
              </a:spcBef>
              <a:spcAft>
                <a:spcPts val="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3320148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Подготовка</a:t>
            </a:r>
            <a:endParaRPr lang="ru-RU" sz="4400" b="0" i="0" noProof="0" dirty="0">
              <a:latin typeface="Segoe Light"/>
              <a:ea typeface="+mj-ea"/>
              <a:cs typeface="+mj-cs"/>
            </a:endParaRPr>
          </a:p>
        </p:txBody>
      </p:sp>
      <p:sp>
        <p:nvSpPr>
          <p:cNvPr id="3" name="Content Placeholder 2"/>
          <p:cNvSpPr>
            <a:spLocks noGrp="1"/>
          </p:cNvSpPr>
          <p:nvPr>
            <p:ph idx="1"/>
          </p:nvPr>
        </p:nvSpPr>
        <p:spPr>
          <a:xfrm>
            <a:off x="609599" y="1905003"/>
            <a:ext cx="8113059" cy="990598"/>
          </a:xfrm>
        </p:spPr>
        <p:txBody>
          <a:bodyPr>
            <a:normAutofit fontScale="85000" lnSpcReduction="20000"/>
          </a:bodyPr>
          <a:lstStyle/>
          <a:p>
            <a:pPr marL="0" indent="0" algn="l" defTabSz="914400">
              <a:spcBef>
                <a:spcPts val="672"/>
              </a:spcBef>
              <a:buNone/>
            </a:pPr>
            <a:r>
              <a:rPr lang="ru-RU" sz="2800" b="0" i="0" noProof="0" dirty="0" smtClean="0">
                <a:solidFill>
                  <a:schemeClr val="tx1">
                    <a:lumMod val="85000"/>
                  </a:schemeClr>
                </a:solidFill>
                <a:latin typeface="Segoe UI"/>
                <a:cs typeface="Segoe UI"/>
              </a:rPr>
              <a:t>Если в верхней части экрана в PowerPoint отображается желтая панель безопасности, нажмите кнопку </a:t>
            </a:r>
            <a:r>
              <a:rPr lang="ru-RU" sz="2800" b="1" i="0" noProof="0" dirty="0" smtClean="0">
                <a:solidFill>
                  <a:schemeClr val="tx1">
                    <a:lumMod val="85000"/>
                  </a:schemeClr>
                </a:solidFill>
                <a:latin typeface="Segoe UI"/>
                <a:cs typeface="Segoe UI"/>
              </a:rPr>
              <a:t>Разрешить редактирование</a:t>
            </a:r>
            <a:r>
              <a:rPr lang="ru-RU" sz="2800" b="0" i="0" noProof="0" dirty="0" smtClean="0">
                <a:solidFill>
                  <a:schemeClr val="tx1">
                    <a:lumMod val="85000"/>
                  </a:schemeClr>
                </a:solidFill>
                <a:latin typeface="Segoe UI"/>
                <a:cs typeface="Segoe UI"/>
              </a:rPr>
              <a:t>. </a:t>
            </a:r>
            <a:endParaRPr lang="ru-RU" sz="2800" b="0" i="0" noProof="0" dirty="0">
              <a:solidFill>
                <a:schemeClr val="tx1">
                  <a:lumMod val="85000"/>
                </a:schemeClr>
              </a:solidFill>
              <a:latin typeface="Segoe UI"/>
              <a:cs typeface="Segoe UI"/>
            </a:endParaRPr>
          </a:p>
        </p:txBody>
      </p:sp>
      <p:sp>
        <p:nvSpPr>
          <p:cNvPr id="9" name="Content Placeholder 2"/>
          <p:cNvSpPr txBox="1">
            <a:spLocks/>
          </p:cNvSpPr>
          <p:nvPr/>
        </p:nvSpPr>
        <p:spPr>
          <a:xfrm>
            <a:off x="609600" y="3962400"/>
            <a:ext cx="8077199" cy="1676399"/>
          </a:xfrm>
          <a:prstGeom prst="rect">
            <a:avLst/>
          </a:prstGeom>
        </p:spPr>
        <p:txBody>
          <a:bodyPr vert="horz" lIns="91440" tIns="45720" rIns="91440" bIns="45720" rtlCol="0">
            <a:normAutofit fontScale="92500" lnSpcReduction="10000"/>
          </a:bodyPr>
          <a:lstStyle>
            <a:lvl1pPr marL="457200" indent="-457200" algn="l" defTabSz="914400" rtl="0" eaLnBrk="1" latinLnBrk="0" hangingPunct="1">
              <a:spcBef>
                <a:spcPts val="600"/>
              </a:spcBef>
              <a:spcAft>
                <a:spcPts val="1200"/>
              </a:spcAft>
              <a:buClr>
                <a:schemeClr val="accent6"/>
              </a:buClr>
              <a:buFont typeface="+mj-lt"/>
              <a:buAutoNum type="arabicPeriod"/>
              <a:defRPr lang="en-US" sz="2400" kern="1200" dirty="0" smtClean="0">
                <a:solidFill>
                  <a:schemeClr val="tx1">
                    <a:lumMod val="85000"/>
                    <a:lumOff val="15000"/>
                  </a:schemeClr>
                </a:solidFill>
                <a:latin typeface="Segoe UI" pitchFamily="34" charset="0"/>
                <a:ea typeface="Segoe UI" pitchFamily="34" charset="0"/>
                <a:cs typeface="Segoe UI" pitchFamily="34" charset="0"/>
              </a:defRPr>
            </a:lvl1pPr>
            <a:lvl2pPr marL="857250" indent="-457200" algn="l" defTabSz="914400" rtl="0" eaLnBrk="1" latinLnBrk="0" hangingPunct="1">
              <a:spcBef>
                <a:spcPts val="400"/>
              </a:spcBef>
              <a:spcAft>
                <a:spcPts val="1000"/>
              </a:spcAft>
              <a:buClr>
                <a:schemeClr val="accent6"/>
              </a:buClr>
              <a:buFont typeface="+mj-lt"/>
              <a:buAutoNum type="arabicPeriod"/>
              <a:defRPr lang="en-US" sz="2000" kern="1200" dirty="0" smtClean="0">
                <a:solidFill>
                  <a:schemeClr val="tx1">
                    <a:lumMod val="85000"/>
                    <a:lumOff val="15000"/>
                  </a:schemeClr>
                </a:solidFill>
                <a:latin typeface="Segoe UI" pitchFamily="34" charset="0"/>
                <a:ea typeface="Segoe UI" pitchFamily="34" charset="0"/>
                <a:cs typeface="Segoe UI" pitchFamily="34" charset="0"/>
              </a:defRPr>
            </a:lvl2pPr>
            <a:lvl3pPr marL="1257300" indent="-342900" algn="l" defTabSz="914400" rtl="0" eaLnBrk="1" latinLnBrk="0" hangingPunct="1">
              <a:spcBef>
                <a:spcPts val="200"/>
              </a:spcBef>
              <a:spcAft>
                <a:spcPts val="800"/>
              </a:spcAft>
              <a:buClr>
                <a:schemeClr val="accent6"/>
              </a:buClr>
              <a:buFont typeface="+mj-lt"/>
              <a:buAutoNum type="arabicPeriod"/>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3pPr>
            <a:lvl4pPr marL="1714500" indent="-342900" algn="l" defTabSz="914400" rtl="0" eaLnBrk="1" latinLnBrk="0" hangingPunct="1">
              <a:spcBef>
                <a:spcPts val="100"/>
              </a:spcBef>
              <a:spcAft>
                <a:spcPts val="600"/>
              </a:spcAft>
              <a:buClr>
                <a:schemeClr val="accent6"/>
              </a:buClr>
              <a:buFont typeface="+mj-lt"/>
              <a:buAutoNum type="arabicPeriod"/>
              <a:defRPr lang="en-US" sz="1800" kern="1200" dirty="0" smtClean="0">
                <a:solidFill>
                  <a:schemeClr val="tx1">
                    <a:lumMod val="85000"/>
                    <a:lumOff val="15000"/>
                  </a:schemeClr>
                </a:solidFill>
                <a:latin typeface="Segoe UI" pitchFamily="34" charset="0"/>
                <a:ea typeface="Segoe UI" pitchFamily="34" charset="0"/>
                <a:cs typeface="Segoe UI" pitchFamily="34" charset="0"/>
              </a:defRPr>
            </a:lvl4pPr>
            <a:lvl5pPr marL="2171700" indent="-342900" algn="l" defTabSz="914400" rtl="0" eaLnBrk="1" latinLnBrk="0" hangingPunct="1">
              <a:spcBef>
                <a:spcPts val="200"/>
              </a:spcBef>
              <a:spcAft>
                <a:spcPts val="0"/>
              </a:spcAft>
              <a:buClr>
                <a:schemeClr val="accent6"/>
              </a:buClr>
              <a:buFont typeface="+mj-lt"/>
              <a:buAutoNum type="arabicPeriod"/>
              <a:defRPr lang="en-US" sz="1800" kern="1200" dirty="0">
                <a:solidFill>
                  <a:schemeClr val="tx1">
                    <a:lumMod val="85000"/>
                    <a:lumOff val="15000"/>
                  </a:schemeClr>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defTabSz="914400">
              <a:buNone/>
            </a:pPr>
            <a:r>
              <a:rPr lang="ru-RU" sz="2800" b="0" i="0" dirty="0" smtClean="0">
                <a:latin typeface="Calibri"/>
                <a:ea typeface="+mn-ea"/>
                <a:cs typeface="+mn-cs"/>
              </a:rPr>
              <a:t>Для просмотра этой презентации необходимо приложение PowerPoint 2010. Если оно не установлено на компьютере, </a:t>
            </a:r>
            <a:r>
              <a:rPr lang="ru-RU" sz="2800" b="0" i="0" dirty="0" smtClean="0">
                <a:latin typeface="Calibri"/>
                <a:ea typeface="+mn-ea"/>
                <a:cs typeface="+mn-cs"/>
                <a:hlinkClick r:id="rId3"/>
              </a:rPr>
              <a:t>загрузите средство просмотра PowerPoint</a:t>
            </a:r>
            <a:r>
              <a:rPr lang="ru-RU" sz="2800" b="0" i="0" dirty="0" smtClean="0">
                <a:latin typeface="Calibri"/>
                <a:ea typeface="+mn-ea"/>
                <a:cs typeface="+mn-cs"/>
              </a:rPr>
              <a:t> (см. URL-адрес в области заметок).</a:t>
            </a:r>
            <a:endParaRPr lang="ru-RU" sz="2800" b="0" i="0" dirty="0">
              <a:latin typeface="Calibri"/>
              <a:ea typeface="+mn-ea"/>
              <a:cs typeface="+mn-cs"/>
            </a:endParaRPr>
          </a:p>
        </p:txBody>
      </p:sp>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bwMode="auto">
          <a:xfrm>
            <a:off x="1143001" y="3272531"/>
            <a:ext cx="6934200" cy="308869"/>
          </a:xfrm>
          <a:prstGeom prst="rect">
            <a:avLst/>
          </a:prstGeom>
          <a:noFill/>
          <a:ln>
            <a:noFill/>
          </a:ln>
        </p:spPr>
      </p:pic>
    </p:spTree>
    <p:extLst>
      <p:ext uri="{BB962C8B-B14F-4D97-AF65-F5344CB8AC3E}">
        <p14:creationId xmlns:p14="http://schemas.microsoft.com/office/powerpoint/2010/main" val="2910276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7</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lnSpcReduction="10000"/>
          </a:bodyPr>
          <a:lstStyle/>
          <a:p>
            <a:pPr marL="0" indent="0" algn="l" defTabSz="914400">
              <a:spcBef>
                <a:spcPts val="432"/>
              </a:spcBef>
              <a:spcAft>
                <a:spcPts val="600"/>
              </a:spcAft>
              <a:buNone/>
            </a:pPr>
            <a:r>
              <a:rPr lang="ru-RU" sz="1800" b="1" i="0" noProof="0" smtClean="0">
                <a:solidFill>
                  <a:schemeClr val="tx1">
                    <a:lumMod val="85000"/>
                  </a:schemeClr>
                </a:solidFill>
                <a:latin typeface="Segoe UI"/>
                <a:cs typeface="Segoe UI"/>
              </a:rPr>
              <a:t>Определение суммы первоначального взноса</a:t>
            </a:r>
          </a:p>
          <a:p>
            <a:pPr marL="0" indent="0" algn="l" defTabSz="914400">
              <a:spcBef>
                <a:spcPts val="432"/>
              </a:spcBef>
              <a:spcAft>
                <a:spcPts val="600"/>
              </a:spcAft>
              <a:buNone/>
            </a:pPr>
            <a:r>
              <a:rPr lang="ru-RU" sz="1800" b="0" i="0" noProof="0" smtClean="0">
                <a:solidFill>
                  <a:schemeClr val="tx1">
                    <a:lumMod val="85000"/>
                  </a:schemeClr>
                </a:solidFill>
                <a:latin typeface="Segoe UI"/>
                <a:cs typeface="Segoe UI"/>
              </a:rPr>
              <a:t>Предположим, что вы хотите купить в кредит автомобиль за 600000 р. с годовой процентной ставкой в 2,9 % на три года. Вы готовы платить 11000 р. в месяц, поэтому нужно определить первоначальный взнос. В этой формуле результатом функции ПС является сумма кредита, которая затем вычитается из стоимости покупки для определения первоначального платежа. </a:t>
            </a:r>
          </a:p>
          <a:p>
            <a:pPr marL="0" indent="0" algn="l" defTabSz="914400">
              <a:spcBef>
                <a:spcPts val="432"/>
              </a:spcBef>
              <a:spcAft>
                <a:spcPts val="600"/>
              </a:spcAft>
              <a:buNone/>
            </a:pPr>
            <a:r>
              <a:rPr lang="ru-RU" sz="1800" b="1" i="0" noProof="0" smtClean="0">
                <a:solidFill>
                  <a:schemeClr val="tx1">
                    <a:lumMod val="85000"/>
                  </a:schemeClr>
                </a:solidFill>
                <a:latin typeface="Segoe UI"/>
                <a:cs typeface="Segoe UI"/>
              </a:rPr>
              <a:t>=600000-ПС(2,9%/12; 3*12;-11000)</a:t>
            </a:r>
            <a:r>
              <a:rPr lang="ru-RU" sz="1800" b="0" i="0" noProof="0" smtClean="0">
                <a:solidFill>
                  <a:schemeClr val="tx1">
                    <a:lumMod val="85000"/>
                  </a:schemeClr>
                </a:solidFill>
                <a:latin typeface="Segoe UI"/>
                <a:cs typeface="Segoe UI"/>
              </a:rPr>
              <a:t> Таким образом, первоначальный платеж составляет 221175,07 р.</a:t>
            </a:r>
          </a:p>
          <a:p>
            <a:pPr marL="283464" indent="-283464" algn="l" defTabSz="914400">
              <a:spcBef>
                <a:spcPts val="432"/>
              </a:spcBef>
              <a:spcAft>
                <a:spcPts val="600"/>
              </a:spcAft>
              <a:buClr>
                <a:schemeClr val="tx1">
                  <a:lumMod val="85000"/>
                </a:schemeClr>
              </a:buClr>
              <a:buFont typeface="Arial"/>
              <a:buChar char="•"/>
            </a:pPr>
            <a:r>
              <a:rPr lang="ru-RU" sz="1800" b="0" i="0" noProof="0" smtClean="0">
                <a:solidFill>
                  <a:schemeClr val="tx1">
                    <a:lumMod val="85000"/>
                  </a:schemeClr>
                </a:solidFill>
                <a:latin typeface="Segoe UI"/>
                <a:cs typeface="Segoe UI"/>
              </a:rPr>
              <a:t>Стоимость покупки (600000 р.) указана перед формулой. Результат функции ПС вычитается из стоимости покупки.</a:t>
            </a:r>
          </a:p>
          <a:p>
            <a:pPr marL="283464" indent="-283464" algn="l" defTabSz="914400">
              <a:spcBef>
                <a:spcPts val="432"/>
              </a:spcBef>
              <a:spcAft>
                <a:spcPts val="600"/>
              </a:spcAft>
              <a:buClr>
                <a:schemeClr val="tx1">
                  <a:lumMod val="85000"/>
                </a:schemeClr>
              </a:buClr>
              <a:buFont typeface="Arial"/>
              <a:buChar char="•"/>
            </a:pPr>
            <a:r>
              <a:rPr lang="ru-RU" sz="1800" b="0" i="0" noProof="0" smtClean="0">
                <a:solidFill>
                  <a:schemeClr val="tx1">
                    <a:lumMod val="85000"/>
                  </a:schemeClr>
                </a:solidFill>
                <a:latin typeface="Segoe UI"/>
                <a:cs typeface="Segoe UI"/>
              </a:rPr>
              <a:t>Аргумент «ставка» равен 2,9%/12.</a:t>
            </a:r>
          </a:p>
          <a:p>
            <a:pPr marL="283464" indent="-283464" algn="l" defTabSz="914400">
              <a:spcBef>
                <a:spcPts val="432"/>
              </a:spcBef>
              <a:spcAft>
                <a:spcPts val="600"/>
              </a:spcAft>
              <a:buClr>
                <a:schemeClr val="tx1">
                  <a:lumMod val="85000"/>
                </a:schemeClr>
              </a:buClr>
              <a:buFont typeface="Arial"/>
              <a:buChar char="•"/>
            </a:pPr>
            <a:r>
              <a:rPr lang="ru-RU" sz="1800" b="0" i="0" noProof="0" smtClean="0">
                <a:solidFill>
                  <a:schemeClr val="tx1">
                    <a:lumMod val="85000"/>
                  </a:schemeClr>
                </a:solidFill>
                <a:latin typeface="Segoe UI"/>
                <a:cs typeface="Segoe UI"/>
              </a:rPr>
              <a:t>Аргумент «кпер» равен 3*12 (12 ежемесячных платежей в течение трех лет).</a:t>
            </a:r>
          </a:p>
          <a:p>
            <a:pPr marL="283464" indent="-283464" algn="l" defTabSz="914400">
              <a:spcBef>
                <a:spcPts val="432"/>
              </a:spcBef>
              <a:spcAft>
                <a:spcPts val="600"/>
              </a:spcAft>
              <a:buClr>
                <a:schemeClr val="tx1">
                  <a:lumMod val="85000"/>
                </a:schemeClr>
              </a:buClr>
              <a:buFont typeface="Arial"/>
              <a:buChar char="•"/>
            </a:pPr>
            <a:r>
              <a:rPr lang="ru-RU" sz="1800" b="0" i="0" noProof="0" smtClean="0">
                <a:solidFill>
                  <a:schemeClr val="tx1">
                    <a:lumMod val="85000"/>
                  </a:schemeClr>
                </a:solidFill>
                <a:latin typeface="Segoe UI"/>
                <a:cs typeface="Segoe UI"/>
              </a:rPr>
              <a:t>Аргумент «плт» равен -11000 (ежемесячный платеж в 11000 р).</a:t>
            </a:r>
          </a:p>
          <a:p>
            <a:pPr marL="0" indent="0" algn="l" defTabSz="914400">
              <a:spcBef>
                <a:spcPts val="0"/>
              </a:spcBef>
              <a:spcAft>
                <a:spcPts val="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768879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8</a:t>
            </a:r>
            <a:endParaRPr lang="ru-RU" sz="4400" b="0" i="0" noProof="0" dirty="0">
              <a:latin typeface="Segoe Light"/>
              <a:ea typeface="+mj-ea"/>
              <a:cs typeface="+mj-cs"/>
            </a:endParaRPr>
          </a:p>
        </p:txBody>
      </p:sp>
      <p:sp>
        <p:nvSpPr>
          <p:cNvPr id="6" name="Content Placeholder 5"/>
          <p:cNvSpPr>
            <a:spLocks noGrp="1"/>
          </p:cNvSpPr>
          <p:nvPr>
            <p:ph idx="1"/>
          </p:nvPr>
        </p:nvSpPr>
        <p:spPr>
          <a:xfrm>
            <a:off x="457200" y="1219200"/>
            <a:ext cx="8229600" cy="4795203"/>
          </a:xfrm>
        </p:spPr>
        <p:txBody>
          <a:bodyPr>
            <a:normAutofit fontScale="92500" lnSpcReduction="10000"/>
          </a:bodyPr>
          <a:lstStyle/>
          <a:p>
            <a:pPr marL="0" indent="0" algn="l" defTabSz="914400">
              <a:spcBef>
                <a:spcPts val="432"/>
              </a:spcBef>
              <a:spcAft>
                <a:spcPts val="600"/>
              </a:spcAft>
              <a:buNone/>
            </a:pPr>
            <a:r>
              <a:rPr lang="ru-RU" sz="1800" b="1" i="0" noProof="0" dirty="0" smtClean="0">
                <a:solidFill>
                  <a:schemeClr val="tx1">
                    <a:lumMod val="85000"/>
                  </a:schemeClr>
                </a:solidFill>
                <a:latin typeface="Segoe UI"/>
                <a:cs typeface="Segoe UI"/>
              </a:rPr>
              <a:t>Определение срока выплаты личного кредита</a:t>
            </a:r>
          </a:p>
          <a:p>
            <a:pPr marL="0" indent="0" algn="l" defTabSz="914400">
              <a:spcBef>
                <a:spcPts val="432"/>
              </a:spcBef>
              <a:spcAft>
                <a:spcPts val="600"/>
              </a:spcAft>
              <a:buNone/>
            </a:pPr>
            <a:r>
              <a:rPr lang="ru-RU" sz="1800" b="0" i="0" noProof="0" dirty="0" smtClean="0">
                <a:solidFill>
                  <a:schemeClr val="tx1">
                    <a:lumMod val="85000"/>
                  </a:schemeClr>
                </a:solidFill>
                <a:latin typeface="Segoe UI"/>
                <a:cs typeface="Segoe UI"/>
              </a:rPr>
              <a:t>У вас есть личный кредит на 75000 р., и вы платите по 4800 р. каждый месяц с процентной ставкой 3 % годовых.</a:t>
            </a:r>
          </a:p>
          <a:p>
            <a:pPr marL="0" indent="0" algn="l" defTabSz="914400">
              <a:spcBef>
                <a:spcPts val="432"/>
              </a:spcBef>
              <a:spcAft>
                <a:spcPts val="600"/>
              </a:spcAft>
              <a:buNone/>
            </a:pPr>
            <a:r>
              <a:rPr lang="ru-RU" sz="1800" b="1" i="0" noProof="0" dirty="0" smtClean="0">
                <a:solidFill>
                  <a:schemeClr val="tx1">
                    <a:lumMod val="85000"/>
                  </a:schemeClr>
                </a:solidFill>
                <a:latin typeface="Segoe UI"/>
                <a:cs typeface="Segoe UI"/>
              </a:rPr>
              <a:t>=КПЕР(3%/12;-4800;75000)</a:t>
            </a:r>
            <a:r>
              <a:rPr lang="ru-RU" sz="1800" b="0" i="0" noProof="0" dirty="0" smtClean="0">
                <a:solidFill>
                  <a:schemeClr val="tx1">
                    <a:lumMod val="85000"/>
                  </a:schemeClr>
                </a:solidFill>
                <a:latin typeface="Segoe UI"/>
                <a:cs typeface="Segoe UI"/>
              </a:rPr>
              <a:t> Таким образом, на погашение кредита уйдет 15 с лишним месяцев.</a:t>
            </a:r>
          </a:p>
          <a:p>
            <a:pPr marL="283464" indent="-283464" algn="l" defTabSz="914400">
              <a:spcBef>
                <a:spcPts val="432"/>
              </a:spcBef>
              <a:spcAft>
                <a:spcPts val="600"/>
              </a:spcAft>
              <a:buClr>
                <a:schemeClr val="tx1">
                  <a:lumMod val="85000"/>
                </a:schemeClr>
              </a:buClr>
              <a:buFont typeface="Arial"/>
              <a:buChar char="•"/>
            </a:pPr>
            <a:r>
              <a:rPr lang="ru-RU" sz="1800" b="0" i="0" noProof="0" dirty="0" smtClean="0">
                <a:solidFill>
                  <a:schemeClr val="tx1">
                    <a:lumMod val="85000"/>
                  </a:schemeClr>
                </a:solidFill>
                <a:latin typeface="Segoe UI"/>
                <a:cs typeface="Segoe UI"/>
              </a:rPr>
              <a:t>Аргумент «ставка» равен 3%/12.</a:t>
            </a:r>
          </a:p>
          <a:p>
            <a:pPr marL="283464" indent="-283464" algn="l" defTabSz="914400">
              <a:spcBef>
                <a:spcPts val="432"/>
              </a:spcBef>
              <a:spcAft>
                <a:spcPts val="600"/>
              </a:spcAft>
              <a:buClr>
                <a:schemeClr val="tx1">
                  <a:lumMod val="85000"/>
                </a:schemeClr>
              </a:buClr>
              <a:buFont typeface="Arial"/>
              <a:buChar char="•"/>
            </a:pPr>
            <a:r>
              <a:rPr lang="ru-RU" sz="1800" b="0" i="0" noProof="0" dirty="0" smtClean="0">
                <a:solidFill>
                  <a:schemeClr val="tx1">
                    <a:lumMod val="85000"/>
                  </a:schemeClr>
                </a:solidFill>
                <a:latin typeface="Segoe UI"/>
                <a:cs typeface="Segoe UI"/>
              </a:rPr>
              <a:t>Аргумент «плт» равен -4800.</a:t>
            </a:r>
          </a:p>
          <a:p>
            <a:pPr marL="283464" indent="-283464" algn="l" defTabSz="914400">
              <a:spcBef>
                <a:spcPts val="432"/>
              </a:spcBef>
              <a:spcAft>
                <a:spcPts val="600"/>
              </a:spcAft>
              <a:buClr>
                <a:schemeClr val="tx1">
                  <a:lumMod val="85000"/>
                </a:schemeClr>
              </a:buClr>
              <a:buFont typeface="Arial"/>
              <a:buChar char="•"/>
            </a:pPr>
            <a:r>
              <a:rPr lang="ru-RU" sz="1800" b="0" i="0" noProof="0" dirty="0" smtClean="0">
                <a:solidFill>
                  <a:schemeClr val="tx1">
                    <a:lumMod val="85000"/>
                  </a:schemeClr>
                </a:solidFill>
                <a:latin typeface="Segoe UI"/>
                <a:cs typeface="Segoe UI"/>
              </a:rPr>
              <a:t>Аргумент «пс» (приведенная стоимость) равен 75000.</a:t>
            </a:r>
          </a:p>
          <a:p>
            <a:pPr marL="0" indent="0" algn="l" defTabSz="914400">
              <a:spcBef>
                <a:spcPts val="432"/>
              </a:spcBef>
              <a:spcAft>
                <a:spcPts val="600"/>
              </a:spcAft>
              <a:buNone/>
            </a:pPr>
            <a:r>
              <a:rPr lang="ru-RU" sz="1800" b="1" i="0" noProof="0" dirty="0" smtClean="0">
                <a:solidFill>
                  <a:schemeClr val="tx1">
                    <a:lumMod val="85000"/>
                  </a:schemeClr>
                </a:solidFill>
                <a:latin typeface="Segoe UI"/>
                <a:cs typeface="Segoe UI"/>
              </a:rPr>
              <a:t>Совет</a:t>
            </a:r>
          </a:p>
          <a:p>
            <a:pPr marL="0" indent="0" algn="l" defTabSz="914400">
              <a:spcBef>
                <a:spcPts val="432"/>
              </a:spcBef>
              <a:spcAft>
                <a:spcPts val="600"/>
              </a:spcAft>
              <a:buNone/>
            </a:pPr>
            <a:r>
              <a:rPr lang="ru-RU" sz="1800" b="0" i="0" noProof="0" dirty="0" smtClean="0">
                <a:solidFill>
                  <a:schemeClr val="tx1">
                    <a:lumMod val="85000"/>
                  </a:schemeClr>
                </a:solidFill>
                <a:latin typeface="Segoe UI"/>
                <a:cs typeface="Segoe UI"/>
              </a:rPr>
              <a:t>Поскольку срок выплаты получился дробным, имеет смысл округлить его до 16 месяцев. Это можно сделать с помощью функции ПЛТ.</a:t>
            </a:r>
          </a:p>
          <a:p>
            <a:pPr marL="0" indent="0" algn="l" defTabSz="914400">
              <a:spcBef>
                <a:spcPts val="432"/>
              </a:spcBef>
              <a:spcAft>
                <a:spcPts val="600"/>
              </a:spcAft>
              <a:buNone/>
            </a:pPr>
            <a:r>
              <a:rPr lang="ru-RU" sz="1800" b="1" i="0" noProof="0" dirty="0" smtClean="0">
                <a:solidFill>
                  <a:schemeClr val="tx1">
                    <a:lumMod val="85000"/>
                  </a:schemeClr>
                </a:solidFill>
                <a:latin typeface="Segoe UI"/>
                <a:cs typeface="Segoe UI"/>
              </a:rPr>
              <a:t>=ПЛТ(3%/12;16;75000)</a:t>
            </a:r>
            <a:r>
              <a:rPr lang="ru-RU" sz="1800" b="0" i="0" noProof="0" dirty="0" smtClean="0">
                <a:solidFill>
                  <a:schemeClr val="tx1">
                    <a:lumMod val="85000"/>
                  </a:schemeClr>
                </a:solidFill>
                <a:latin typeface="Segoe UI"/>
                <a:cs typeface="Segoe UI"/>
              </a:rPr>
              <a:t> В итоге имеем 16 ежемесячных платежей по 4787,73 р.</a:t>
            </a:r>
          </a:p>
          <a:p>
            <a:pPr marL="0" indent="0" algn="l" defTabSz="914400">
              <a:spcBef>
                <a:spcPts val="432"/>
              </a:spcBef>
              <a:spcAft>
                <a:spcPts val="600"/>
              </a:spcAft>
              <a:buNone/>
            </a:pPr>
            <a:r>
              <a:rPr lang="ru-RU" sz="1800" b="0" i="0" noProof="0" dirty="0" smtClean="0">
                <a:solidFill>
                  <a:schemeClr val="tx1">
                    <a:lumMod val="85000"/>
                  </a:schemeClr>
                </a:solidFill>
                <a:latin typeface="Segoe UI"/>
                <a:cs typeface="Segoe UI"/>
              </a:rPr>
              <a:t>В этой формуле аргумент «ставка» равен 3%/12, аргумент «кпер» (количество периодов) равен 16, а «пс» (приведенная стоимость) — 75000 р. </a:t>
            </a:r>
          </a:p>
          <a:p>
            <a:pPr marL="0" indent="0" algn="l" defTabSz="914400">
              <a:spcBef>
                <a:spcPts val="0"/>
              </a:spcBef>
              <a:spcAft>
                <a:spcPts val="0"/>
              </a:spcAft>
              <a:buNone/>
            </a:pPr>
            <a:endParaRPr lang="ru-RU" noProof="0" dirty="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1079094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500"/>
                                        <p:tgtEl>
                                          <p:spTgt spid="6">
                                            <p:txEl>
                                              <p:pRg st="7" end="7"/>
                                            </p:txEl>
                                          </p:spTgt>
                                        </p:tgtEl>
                                      </p:cBhvr>
                                    </p:animEffect>
                                    <p:anim calcmode="lin" valueType="num">
                                      <p:cBhvr>
                                        <p:cTn id="5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5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500"/>
                                        <p:tgtEl>
                                          <p:spTgt spid="6">
                                            <p:txEl>
                                              <p:pRg st="8" end="8"/>
                                            </p:txEl>
                                          </p:spTgt>
                                        </p:tgtEl>
                                      </p:cBhvr>
                                    </p:animEffect>
                                    <p:anim calcmode="lin" valueType="num">
                                      <p:cBhvr>
                                        <p:cTn id="64"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5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txEl>
                                              <p:pRg st="9" end="9"/>
                                            </p:txEl>
                                          </p:spTgt>
                                        </p:tgtEl>
                                        <p:attrNameLst>
                                          <p:attrName>style.visibility</p:attrName>
                                        </p:attrNameLst>
                                      </p:cBhvr>
                                      <p:to>
                                        <p:strVal val="visible"/>
                                      </p:to>
                                    </p:set>
                                    <p:animEffect transition="in" filter="fade">
                                      <p:cBhvr>
                                        <p:cTn id="70" dur="500"/>
                                        <p:tgtEl>
                                          <p:spTgt spid="6">
                                            <p:txEl>
                                              <p:pRg st="9" end="9"/>
                                            </p:txEl>
                                          </p:spTgt>
                                        </p:tgtEl>
                                      </p:cBhvr>
                                    </p:animEffect>
                                    <p:anim calcmode="lin" valueType="num">
                                      <p:cBhvr>
                                        <p:cTn id="71"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2" dur="5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9</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a:bodyPr>
          <a:lstStyle/>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Отслеживание накопления сбережений с течением времени</a:t>
            </a:r>
          </a:p>
          <a:p>
            <a:pPr marL="0" indent="0" algn="l" defTabSz="914400">
              <a:spcBef>
                <a:spcPts val="480"/>
              </a:spcBef>
              <a:spcAft>
                <a:spcPts val="600"/>
              </a:spcAft>
              <a:buNone/>
            </a:pPr>
            <a:r>
              <a:rPr lang="ru-RU" sz="2000" b="0" i="0" noProof="0" smtClean="0">
                <a:solidFill>
                  <a:schemeClr val="tx1">
                    <a:lumMod val="85000"/>
                  </a:schemeClr>
                </a:solidFill>
                <a:latin typeface="Segoe UI"/>
                <a:cs typeface="Segoe UI"/>
              </a:rPr>
              <a:t>Начиная с 15000 р. на счету, сколько вы сможете накопить за 10 месяцев, если будете класть на счет по 6000 р. с годовой ставкой 1,5 %?</a:t>
            </a:r>
          </a:p>
          <a:p>
            <a:pPr marL="0" indent="0" algn="l" defTabSz="914400">
              <a:spcBef>
                <a:spcPts val="480"/>
              </a:spcBef>
              <a:spcAft>
                <a:spcPts val="600"/>
              </a:spcAft>
              <a:buNone/>
            </a:pPr>
            <a:r>
              <a:rPr lang="ru-RU" sz="2000" b="1" i="0" noProof="0" smtClean="0">
                <a:solidFill>
                  <a:schemeClr val="tx1">
                    <a:lumMod val="85000"/>
                  </a:schemeClr>
                </a:solidFill>
                <a:latin typeface="Segoe UI"/>
                <a:cs typeface="Segoe UI"/>
              </a:rPr>
              <a:t>=БС(1,5%/12;10;-6000;-15000)</a:t>
            </a:r>
            <a:r>
              <a:rPr lang="ru-RU" sz="2000" b="0" i="0" noProof="0" smtClean="0">
                <a:solidFill>
                  <a:schemeClr val="tx1">
                    <a:lumMod val="85000"/>
                  </a:schemeClr>
                </a:solidFill>
                <a:latin typeface="Segoe UI"/>
                <a:cs typeface="Segoe UI"/>
              </a:rPr>
              <a:t> За 10 месяцев вы накопите 75527,19 р.</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«ставка» равен 1,5%/12.</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«кпер» равен 10 (месяцев).</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«плт» равен -6000.</a:t>
            </a:r>
          </a:p>
          <a:p>
            <a:pPr marL="347472" indent="-347472" algn="l" defTabSz="914400">
              <a:spcBef>
                <a:spcPts val="480"/>
              </a:spcBef>
              <a:spcAft>
                <a:spcPts val="600"/>
              </a:spcAft>
              <a:buClr>
                <a:schemeClr val="tx1">
                  <a:lumMod val="85000"/>
                </a:schemeClr>
              </a:buClr>
              <a:buFont typeface="Arial"/>
              <a:buChar char="•"/>
            </a:pPr>
            <a:r>
              <a:rPr lang="ru-RU" sz="2000" b="0" i="0" noProof="0" smtClean="0">
                <a:solidFill>
                  <a:schemeClr val="tx1">
                    <a:lumMod val="85000"/>
                  </a:schemeClr>
                </a:solidFill>
                <a:latin typeface="Segoe UI"/>
                <a:cs typeface="Segoe UI"/>
              </a:rPr>
              <a:t>Аргумент «пс» (приведенная стоимость) равен -15000.</a:t>
            </a:r>
          </a:p>
          <a:p>
            <a:pPr marL="0" indent="0" algn="l" defTabSz="914400">
              <a:spcBef>
                <a:spcPts val="0"/>
              </a:spcBef>
              <a:spcAft>
                <a:spcPts val="0"/>
              </a:spcAft>
              <a:buNone/>
            </a:pPr>
            <a:endParaRPr lang="ru-RU" noProof="0" smtClean="0"/>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4079855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500"/>
                                        <p:tgtEl>
                                          <p:spTgt spid="6">
                                            <p:txEl>
                                              <p:pRg st="3" end="3"/>
                                            </p:txEl>
                                          </p:spTgt>
                                        </p:tgtEl>
                                      </p:cBhvr>
                                    </p:animEffect>
                                    <p:anim calcmode="lin" valueType="num">
                                      <p:cBhvr>
                                        <p:cTn id="2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500"/>
                                        <p:tgtEl>
                                          <p:spTgt spid="6">
                                            <p:txEl>
                                              <p:pRg st="4" end="4"/>
                                            </p:txEl>
                                          </p:spTgt>
                                        </p:tgtEl>
                                      </p:cBhvr>
                                    </p:animEffect>
                                    <p:anim calcmode="lin" valueType="num">
                                      <p:cBhvr>
                                        <p:cTn id="36"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anim calcmode="lin" valueType="num">
                                      <p:cBhvr>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500"/>
                                        <p:tgtEl>
                                          <p:spTgt spid="6">
                                            <p:txEl>
                                              <p:pRg st="6" end="6"/>
                                            </p:txEl>
                                          </p:spTgt>
                                        </p:tgtEl>
                                      </p:cBhvr>
                                    </p:animEffect>
                                    <p:anim calcmode="lin" valueType="num">
                                      <p:cBhvr>
                                        <p:cTn id="50"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5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Краткий справочник 10</a:t>
            </a:r>
            <a:endParaRPr lang="ru-RU" sz="4400" b="0" i="0" noProof="0" dirty="0">
              <a:latin typeface="Segoe Light"/>
              <a:ea typeface="+mj-ea"/>
              <a:cs typeface="+mj-cs"/>
            </a:endParaRPr>
          </a:p>
        </p:txBody>
      </p:sp>
      <p:sp>
        <p:nvSpPr>
          <p:cNvPr id="6" name="Content Placeholder 5"/>
          <p:cNvSpPr>
            <a:spLocks noGrp="1"/>
          </p:cNvSpPr>
          <p:nvPr>
            <p:ph idx="1"/>
          </p:nvPr>
        </p:nvSpPr>
        <p:spPr>
          <a:xfrm>
            <a:off x="493059" y="1376997"/>
            <a:ext cx="8229600" cy="4795203"/>
          </a:xfrm>
        </p:spPr>
        <p:txBody>
          <a:bodyPr>
            <a:normAutofit/>
          </a:bodyPr>
          <a:lstStyle/>
          <a:p>
            <a:pPr marL="0" indent="0" algn="l" defTabSz="914400">
              <a:spcBef>
                <a:spcPts val="576"/>
              </a:spcBef>
              <a:spcAft>
                <a:spcPts val="2160"/>
              </a:spcAft>
              <a:buNone/>
            </a:pPr>
            <a:r>
              <a:rPr lang="ru-RU" sz="2400" b="0" i="0" noProof="0" dirty="0" smtClean="0">
                <a:solidFill>
                  <a:schemeClr val="tx1">
                    <a:lumMod val="85000"/>
                  </a:schemeClr>
                </a:solidFill>
                <a:latin typeface="Segoe UI"/>
                <a:cs typeface="Segoe UI"/>
              </a:rPr>
              <a:t>Интерактивная версия этого краткого справочника содержит больше сведений. Чтобы просмотреть эту версию, щелкните ссылку </a:t>
            </a:r>
            <a:r>
              <a:rPr lang="ru-RU" sz="2400" b="0" i="0" noProof="0" dirty="0" smtClean="0">
                <a:solidFill>
                  <a:schemeClr val="tx1">
                    <a:lumMod val="85000"/>
                  </a:schemeClr>
                </a:solidFill>
                <a:latin typeface="Segoe UI"/>
                <a:cs typeface="Segoe UI"/>
                <a:hlinkClick r:id="rId2"/>
              </a:rPr>
              <a:t>http://office.microsoft.com/ru-ru/excel-help/quick-reference-card-RZ102630204.aspx?section=10&amp;mode=print</a:t>
            </a:r>
            <a:r>
              <a:rPr lang="ru-RU" sz="2400" b="0" i="0" noProof="0" dirty="0" smtClean="0">
                <a:solidFill>
                  <a:schemeClr val="tx1">
                    <a:lumMod val="85000"/>
                  </a:schemeClr>
                </a:solidFill>
                <a:latin typeface="Segoe UI"/>
                <a:cs typeface="Segoe UI"/>
              </a:rPr>
              <a:t> </a:t>
            </a:r>
            <a:endParaRPr lang="ru-RU" sz="2400" b="0" i="0" noProof="0" dirty="0">
              <a:solidFill>
                <a:schemeClr val="tx1">
                  <a:lumMod val="85000"/>
                </a:schemeClr>
              </a:solidFill>
              <a:latin typeface="Segoe UI"/>
              <a:cs typeface="Segoe UI"/>
            </a:endParaRPr>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3922260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pPr algn="l" defTabSz="914400">
              <a:spcBef>
                <a:spcPts val="0"/>
              </a:spcBef>
              <a:buNone/>
            </a:pPr>
            <a:r>
              <a:rPr lang="ru-RU" sz="4400" b="0" i="0" noProof="0" smtClean="0">
                <a:solidFill>
                  <a:schemeClr val="tx1"/>
                </a:solidFill>
                <a:latin typeface="Segoe Light"/>
                <a:ea typeface="Segoe UI"/>
                <a:cs typeface="Segoe UI"/>
              </a:rPr>
              <a:t>Использование шаблона</a:t>
            </a:r>
            <a:endParaRPr lang="ru-RU" sz="4400" b="0" i="0" noProof="0">
              <a:solidFill>
                <a:schemeClr val="tx1"/>
              </a:solidFill>
              <a:latin typeface="Segoe Light"/>
              <a:ea typeface="Segoe UI"/>
              <a:cs typeface="Segoe UI"/>
            </a:endParaRPr>
          </a:p>
        </p:txBody>
      </p:sp>
      <p:sp>
        <p:nvSpPr>
          <p:cNvPr id="6" name="Subtitle 5"/>
          <p:cNvSpPr>
            <a:spLocks noGrp="1"/>
          </p:cNvSpPr>
          <p:nvPr>
            <p:ph type="subTitle" idx="1"/>
          </p:nvPr>
        </p:nvSpPr>
        <p:spPr/>
        <p:txBody>
          <a:bodyPr>
            <a:normAutofit lnSpcReduction="10000"/>
          </a:bodyPr>
          <a:lstStyle/>
          <a:p>
            <a:pPr marL="0" indent="0" algn="l">
              <a:buNone/>
            </a:pPr>
            <a:r>
              <a:rPr lang="ru-RU" sz="2400" b="0" i="0" noProof="0" dirty="0" smtClean="0">
                <a:solidFill>
                  <a:schemeClr val="tx1"/>
                </a:solidFill>
                <a:latin typeface="Segoe Light"/>
              </a:rPr>
              <a:t>Подробную справку по этому шаблону см. в области заметок или на полной странице заметок (вкладка </a:t>
            </a:r>
            <a:r>
              <a:rPr lang="ru-RU" sz="2400" b="1" i="0" noProof="0" dirty="0" smtClean="0">
                <a:solidFill>
                  <a:schemeClr val="tx1"/>
                </a:solidFill>
                <a:latin typeface="Segoe Light"/>
              </a:rPr>
              <a:t>Вид</a:t>
            </a:r>
            <a:r>
              <a:rPr lang="ru-RU" sz="2400" b="0" i="0" noProof="0" dirty="0" smtClean="0">
                <a:solidFill>
                  <a:schemeClr val="tx1"/>
                </a:solidFill>
                <a:latin typeface="Segoe Light"/>
              </a:rPr>
              <a:t>, кнопка </a:t>
            </a:r>
            <a:r>
              <a:rPr lang="ru-RU" sz="2400" b="1" i="0" noProof="0" dirty="0" smtClean="0">
                <a:solidFill>
                  <a:schemeClr val="tx1"/>
                </a:solidFill>
                <a:latin typeface="Segoe Light"/>
              </a:rPr>
              <a:t>Страницы заметок</a:t>
            </a:r>
            <a:r>
              <a:rPr lang="ru-RU" sz="2400" b="0" i="0" noProof="0" dirty="0" smtClean="0">
                <a:solidFill>
                  <a:schemeClr val="tx1"/>
                </a:solidFill>
                <a:latin typeface="Segoe Light"/>
              </a:rPr>
              <a:t>).</a:t>
            </a:r>
            <a:endParaRPr lang="ru-RU" sz="2400" b="0" i="0" noProof="0" dirty="0">
              <a:solidFill>
                <a:schemeClr val="tx1"/>
              </a:solidFill>
              <a:latin typeface="Segoe Light"/>
            </a:endParaRPr>
          </a:p>
        </p:txBody>
      </p:sp>
    </p:spTree>
    <p:extLst>
      <p:ext uri="{BB962C8B-B14F-4D97-AF65-F5344CB8AC3E}">
        <p14:creationId xmlns:p14="http://schemas.microsoft.com/office/powerpoint/2010/main" val="1874631190"/>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3352800"/>
            <a:ext cx="7315200" cy="990600"/>
          </a:xfrm>
        </p:spPr>
        <p:txBody>
          <a:bodyPr>
            <a:noAutofit/>
          </a:bodyPr>
          <a:lstStyle/>
          <a:p>
            <a:pPr algn="l" defTabSz="914400">
              <a:spcBef>
                <a:spcPts val="0"/>
              </a:spcBef>
              <a:buNone/>
            </a:pPr>
            <a:r>
              <a:rPr lang="ru-RU" sz="3000" b="0" i="0" noProof="0" dirty="0" smtClean="0">
                <a:solidFill>
                  <a:schemeClr val="tx1"/>
                </a:solidFill>
                <a:latin typeface="Segoe Light"/>
                <a:ea typeface="+mj-ea"/>
              </a:rPr>
              <a:t>Учебный курс по Microsoft</a:t>
            </a:r>
            <a:r>
              <a:rPr lang="ru-RU" sz="3000" b="0" i="0" baseline="70000" noProof="0" dirty="0" smtClean="0">
                <a:solidFill>
                  <a:schemeClr val="tx1"/>
                </a:solidFill>
                <a:latin typeface="Segoe Light"/>
                <a:ea typeface="+mj-ea"/>
                <a:cs typeface="Tahoma"/>
              </a:rPr>
              <a:t>®</a:t>
            </a:r>
            <a:r>
              <a:rPr lang="ru-RU" sz="3000" b="0" i="0" noProof="0" dirty="0" smtClean="0">
                <a:solidFill>
                  <a:schemeClr val="tx1"/>
                </a:solidFill>
                <a:latin typeface="Segoe Light"/>
                <a:ea typeface="+mj-ea"/>
              </a:rPr>
              <a:t> Excel</a:t>
            </a:r>
            <a:r>
              <a:rPr lang="ru-RU" sz="3000" b="0" i="0" baseline="70000" noProof="0" dirty="0" smtClean="0">
                <a:solidFill>
                  <a:schemeClr val="tx1"/>
                </a:solidFill>
                <a:latin typeface="Segoe Light"/>
                <a:ea typeface="+mj-ea"/>
                <a:cs typeface="Tahoma"/>
              </a:rPr>
              <a:t>®</a:t>
            </a:r>
            <a:r>
              <a:rPr lang="ru-RU" sz="3000" b="0" i="0" noProof="0" dirty="0" smtClean="0">
                <a:solidFill>
                  <a:schemeClr val="tx1"/>
                </a:solidFill>
                <a:latin typeface="Segoe Light"/>
                <a:ea typeface="+mj-ea"/>
              </a:rPr>
              <a:t> </a:t>
            </a:r>
            <a:r>
              <a:rPr lang="ru-RU" sz="3000" b="0" i="0" noProof="0" dirty="0" smtClean="0">
                <a:solidFill>
                  <a:schemeClr val="tx1"/>
                </a:solidFill>
                <a:latin typeface="Segoe Light"/>
                <a:ea typeface="+mj-ea"/>
                <a:cs typeface="Tahoma"/>
              </a:rPr>
              <a:t>2010</a:t>
            </a:r>
            <a:endParaRPr lang="ru-RU" sz="3000" b="0" i="0" noProof="0" dirty="0">
              <a:solidFill>
                <a:schemeClr val="tx1"/>
              </a:solidFill>
              <a:latin typeface="Segoe Light"/>
              <a:ea typeface="+mj-ea"/>
              <a:cs typeface="Tahoma"/>
            </a:endParaRPr>
          </a:p>
        </p:txBody>
      </p:sp>
      <p:sp>
        <p:nvSpPr>
          <p:cNvPr id="3" name="Subtitle 2"/>
          <p:cNvSpPr>
            <a:spLocks noGrp="1"/>
          </p:cNvSpPr>
          <p:nvPr>
            <p:ph type="subTitle" idx="1"/>
          </p:nvPr>
        </p:nvSpPr>
        <p:spPr>
          <a:xfrm>
            <a:off x="1828800" y="4495800"/>
            <a:ext cx="6400800" cy="685800"/>
          </a:xfrm>
        </p:spPr>
        <p:txBody>
          <a:bodyPr>
            <a:normAutofit fontScale="77500" lnSpcReduction="20000"/>
          </a:bodyPr>
          <a:lstStyle/>
          <a:p>
            <a:pPr marL="0" indent="0" algn="l">
              <a:buNone/>
            </a:pPr>
            <a:r>
              <a:rPr lang="ru-RU" sz="3200" b="1" i="0" noProof="0" dirty="0" smtClean="0">
                <a:solidFill>
                  <a:schemeClr val="tx1">
                    <a:lumMod val="65000"/>
                    <a:lumOff val="35000"/>
                  </a:schemeClr>
                </a:solidFill>
                <a:latin typeface="Segoe Light"/>
              </a:rPr>
              <a:t>Планирование платежей и сбережений</a:t>
            </a:r>
            <a:endParaRPr lang="ru-RU" sz="3200" b="1" i="0" noProof="0" dirty="0">
              <a:solidFill>
                <a:schemeClr val="tx1">
                  <a:lumMod val="65000"/>
                  <a:lumOff val="35000"/>
                </a:schemeClr>
              </a:solidFill>
              <a:latin typeface="Segoe Light"/>
            </a:endParaRPr>
          </a:p>
        </p:txBody>
      </p:sp>
    </p:spTree>
    <p:extLst>
      <p:ext uri="{BB962C8B-B14F-4D97-AF65-F5344CB8AC3E}">
        <p14:creationId xmlns:p14="http://schemas.microsoft.com/office/powerpoint/2010/main" val="510818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Содержание курса</a:t>
            </a:r>
            <a:endParaRPr lang="ru-RU" sz="4400" b="0" i="0" noProof="0" dirty="0">
              <a:latin typeface="Segoe Light"/>
              <a:ea typeface="+mj-ea"/>
              <a:cs typeface="+mj-cs"/>
            </a:endParaRPr>
          </a:p>
        </p:txBody>
      </p:sp>
      <p:sp>
        <p:nvSpPr>
          <p:cNvPr id="3" name="Content Placeholder 2"/>
          <p:cNvSpPr>
            <a:spLocks noGrp="1"/>
          </p:cNvSpPr>
          <p:nvPr>
            <p:ph idx="1"/>
          </p:nvPr>
        </p:nvSpPr>
        <p:spPr/>
        <p:txBody>
          <a:bodyPr>
            <a:normAutofit/>
          </a:bodyPr>
          <a:lstStyle/>
          <a:p>
            <a:pPr algn="l" defTabSz="914400">
              <a:spcBef>
                <a:spcPts val="600"/>
              </a:spcBef>
              <a:spcAft>
                <a:spcPts val="1200"/>
              </a:spcAft>
              <a:buClr>
                <a:srgbClr val="FF9900"/>
              </a:buClr>
              <a:buFont typeface="Arial" pitchFamily="34" charset="0"/>
              <a:buChar char="•"/>
            </a:pPr>
            <a:r>
              <a:rPr lang="ru-RU" sz="2800" b="0" i="0" noProof="0" dirty="0" smtClean="0">
                <a:solidFill>
                  <a:schemeClr val="tx1">
                    <a:lumMod val="85000"/>
                  </a:schemeClr>
                </a:solidFill>
                <a:latin typeface="Segoe UI Semibold"/>
                <a:ea typeface="Segoe UI"/>
                <a:cs typeface="Segoe UI"/>
              </a:rPr>
              <a:t>Общие сведения: использование финансовых функций в Excel 2010</a:t>
            </a:r>
          </a:p>
          <a:p>
            <a:pPr algn="l" defTabSz="914400">
              <a:spcBef>
                <a:spcPts val="600"/>
              </a:spcBef>
              <a:spcAft>
                <a:spcPts val="1200"/>
              </a:spcAft>
              <a:buClr>
                <a:srgbClr val="FF9900"/>
              </a:buClr>
              <a:buFont typeface="Arial" pitchFamily="34" charset="0"/>
              <a:buChar char="•"/>
            </a:pPr>
            <a:r>
              <a:rPr lang="ru-RU" sz="2800" b="0" i="0" noProof="0" dirty="0" smtClean="0">
                <a:solidFill>
                  <a:schemeClr val="tx1">
                    <a:lumMod val="85000"/>
                  </a:schemeClr>
                </a:solidFill>
                <a:latin typeface="Segoe UI Semibold"/>
                <a:ea typeface="Segoe UI"/>
                <a:cs typeface="Segoe UI"/>
              </a:rPr>
              <a:t>Урок: включает семь обучающих видеороликов</a:t>
            </a:r>
          </a:p>
          <a:p>
            <a:pPr algn="l" defTabSz="914400">
              <a:spcBef>
                <a:spcPts val="600"/>
              </a:spcBef>
              <a:spcAft>
                <a:spcPts val="1200"/>
              </a:spcAft>
              <a:buClr>
                <a:srgbClr val="FF9900"/>
              </a:buClr>
              <a:buFont typeface="Arial" pitchFamily="34" charset="0"/>
              <a:buChar char="•"/>
            </a:pPr>
            <a:r>
              <a:rPr lang="ru-RU" sz="2800" b="0" i="0" noProof="0" dirty="0" smtClean="0">
                <a:solidFill>
                  <a:schemeClr val="tx1">
                    <a:lumMod val="85000"/>
                  </a:schemeClr>
                </a:solidFill>
                <a:latin typeface="Segoe UI Semibold"/>
                <a:ea typeface="Segoe UI"/>
                <a:cs typeface="Segoe UI"/>
              </a:rPr>
              <a:t>Краткий справочник</a:t>
            </a:r>
          </a:p>
          <a:p>
            <a:pPr marL="457200" indent="-457200" algn="l" defTabSz="914400">
              <a:spcBef>
                <a:spcPts val="600"/>
              </a:spcBef>
              <a:spcAft>
                <a:spcPts val="1200"/>
              </a:spcAft>
              <a:buClr>
                <a:srgbClr val="F79646"/>
              </a:buClr>
              <a:buFont typeface="Calibri"/>
              <a:buAutoNum type="arabicPeriod"/>
            </a:pPr>
            <a:endParaRPr lang="ru-RU" noProof="0" dirty="0" smtClean="0">
              <a:latin typeface="Segoe UI Semibold"/>
            </a:endParaRPr>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Tree>
    <p:extLst>
      <p:ext uri="{BB962C8B-B14F-4D97-AF65-F5344CB8AC3E}">
        <p14:creationId xmlns:p14="http://schemas.microsoft.com/office/powerpoint/2010/main" val="165272409"/>
      </p:ext>
    </p:extLst>
  </p:cSld>
  <p:clrMapOvr>
    <a:masterClrMapping/>
  </p:clrMapOvr>
  <mc:AlternateContent xmlns:mc="http://schemas.openxmlformats.org/markup-compatibility/2006" xmlns:p14="http://schemas.microsoft.com/office/powerpoint/2010/main">
    <mc:Choice Requires="p14">
      <p:transition spd="slow" p14:dur="15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defTabSz="914400">
              <a:spcBef>
                <a:spcPts val="0"/>
              </a:spcBef>
              <a:buNone/>
            </a:pPr>
            <a:r>
              <a:rPr lang="ru-RU" sz="4400" b="0" i="0" noProof="0" dirty="0" smtClean="0">
                <a:latin typeface="Segoe Light"/>
                <a:ea typeface="+mj-ea"/>
                <a:cs typeface="+mj-cs"/>
              </a:rPr>
              <a:t>Общие сведения: использование финансовых функций</a:t>
            </a:r>
            <a:endParaRPr lang="ru-RU" sz="4400" b="0" i="0" noProof="0" dirty="0">
              <a:latin typeface="Segoe Light"/>
              <a:ea typeface="+mj-ea"/>
              <a:cs typeface="+mj-cs"/>
            </a:endParaRPr>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5" name="Content Placeholder 4"/>
          <p:cNvSpPr>
            <a:spLocks noGrp="1"/>
          </p:cNvSpPr>
          <p:nvPr>
            <p:ph type="body" sz="quarter" idx="14"/>
          </p:nvPr>
        </p:nvSpPr>
        <p:spPr/>
        <p:txBody>
          <a:bodyPr>
            <a:normAutofit/>
          </a:bodyPr>
          <a:lstStyle/>
          <a:p>
            <a:pPr marL="0" indent="0" algn="l" defTabSz="914400">
              <a:spcBef>
                <a:spcPts val="576"/>
              </a:spcBef>
              <a:buNone/>
            </a:pPr>
            <a:r>
              <a:rPr lang="ru-RU" sz="2400" b="0" i="0" noProof="0" dirty="0" smtClean="0">
                <a:solidFill>
                  <a:schemeClr val="tx1"/>
                </a:solidFill>
                <a:latin typeface="Segoe UI"/>
                <a:cs typeface="Segoe UI"/>
              </a:rPr>
              <a:t>Узнайте, как определять суммы платежей и сбережений с помощью формул в Excel. В этом курсе рассмотрены такие задачи, как расчет ипотечных и авансовых платежей, накопление сбережений для отпуска и прогнозирование роста сбережений с течением времени.</a:t>
            </a:r>
            <a:br>
              <a:rPr lang="ru-RU" sz="2400" b="0" i="0" noProof="0" dirty="0" smtClean="0">
                <a:solidFill>
                  <a:schemeClr val="tx1"/>
                </a:solidFill>
                <a:latin typeface="Segoe UI"/>
                <a:cs typeface="Segoe UI"/>
              </a:rPr>
            </a:br>
            <a:endParaRPr lang="ru-RU" sz="2400" b="0" i="0" noProof="0" dirty="0">
              <a:solidFill>
                <a:schemeClr val="tx1"/>
              </a:solidFill>
              <a:latin typeface="Segoe UI"/>
              <a:cs typeface="Segoe UI"/>
            </a:endParaRPr>
          </a:p>
        </p:txBody>
      </p:sp>
      <p:pic>
        <p:nvPicPr>
          <p:cNvPr id="2" name="Picture Placeholder 1"/>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438755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defTabSz="914400">
              <a:spcBef>
                <a:spcPts val="0"/>
              </a:spcBef>
              <a:buNone/>
            </a:pPr>
            <a:r>
              <a:rPr lang="ru-RU" sz="4400" b="0" i="0" noProof="0" dirty="0" smtClean="0">
                <a:latin typeface="Segoe Light"/>
                <a:ea typeface="+mj-ea"/>
                <a:cs typeface="+mj-cs"/>
              </a:rPr>
              <a:t>Цели курса</a:t>
            </a:r>
            <a:endParaRPr lang="ru-RU" sz="4400" b="0" i="0" noProof="0" dirty="0">
              <a:latin typeface="Segoe Light"/>
              <a:ea typeface="+mj-ea"/>
              <a:cs typeface="+mj-cs"/>
            </a:endParaRPr>
          </a:p>
        </p:txBody>
      </p:sp>
      <p:sp>
        <p:nvSpPr>
          <p:cNvPr id="3" name="Content Placeholder 2"/>
          <p:cNvSpPr>
            <a:spLocks noGrp="1"/>
          </p:cNvSpPr>
          <p:nvPr>
            <p:ph idx="1"/>
          </p:nvPr>
        </p:nvSpPr>
        <p:spPr/>
        <p:txBody>
          <a:bodyPr>
            <a:noAutofit/>
          </a:bodyPr>
          <a:lstStyle/>
          <a:p>
            <a:pPr marL="457200" indent="-457200" algn="l" defTabSz="914400">
              <a:spcBef>
                <a:spcPts val="624"/>
              </a:spcBef>
              <a:spcAft>
                <a:spcPts val="600"/>
              </a:spcAft>
              <a:buClr>
                <a:srgbClr val="F79646"/>
              </a:buClr>
              <a:buFont typeface="Arial" pitchFamily="34" charset="0"/>
              <a:buChar char="•"/>
            </a:pPr>
            <a:r>
              <a:rPr lang="ru-RU" sz="2200" b="0" i="0" noProof="0" dirty="0" smtClean="0">
                <a:solidFill>
                  <a:schemeClr val="tx1">
                    <a:lumMod val="85000"/>
                  </a:schemeClr>
                </a:solidFill>
                <a:latin typeface="Segoe UI"/>
                <a:cs typeface="Segoe UI"/>
              </a:rPr>
              <a:t>научиться рассчитывать ежемесячные платежи для погашения задолженности по кредитной карте;</a:t>
            </a:r>
          </a:p>
          <a:p>
            <a:pPr marL="457200" indent="-457200" algn="l" defTabSz="914400">
              <a:spcBef>
                <a:spcPts val="624"/>
              </a:spcBef>
              <a:spcAft>
                <a:spcPts val="600"/>
              </a:spcAft>
              <a:buClr>
                <a:srgbClr val="F79646"/>
              </a:buClr>
              <a:buFont typeface="Arial" pitchFamily="34" charset="0"/>
              <a:buChar char="•"/>
            </a:pPr>
            <a:r>
              <a:rPr lang="ru-RU" sz="2200" b="0" i="0" noProof="0" dirty="0" smtClean="0">
                <a:solidFill>
                  <a:schemeClr val="tx1">
                    <a:lumMod val="85000"/>
                  </a:schemeClr>
                </a:solidFill>
                <a:latin typeface="Segoe UI"/>
                <a:cs typeface="Segoe UI"/>
              </a:rPr>
              <a:t>научиться рассчитывать ежемесячные платежи по ипотечному кредиту;</a:t>
            </a:r>
          </a:p>
          <a:p>
            <a:pPr marL="457200" indent="-457200" algn="l" defTabSz="914400">
              <a:spcBef>
                <a:spcPts val="624"/>
              </a:spcBef>
              <a:spcAft>
                <a:spcPts val="600"/>
              </a:spcAft>
              <a:buClr>
                <a:srgbClr val="F79646"/>
              </a:buClr>
              <a:buFont typeface="Arial" pitchFamily="34" charset="0"/>
              <a:buChar char="•"/>
            </a:pPr>
            <a:r>
              <a:rPr lang="ru-RU" sz="2200" b="0" i="0" noProof="0" dirty="0" smtClean="0">
                <a:solidFill>
                  <a:schemeClr val="tx1">
                    <a:lumMod val="85000"/>
                  </a:schemeClr>
                </a:solidFill>
                <a:latin typeface="Segoe UI"/>
                <a:cs typeface="Segoe UI"/>
              </a:rPr>
              <a:t>научиться рассчитывать сумму, которую нужно экономить каждый месяц, чтобы провести незабываемый отпуск;</a:t>
            </a:r>
          </a:p>
          <a:p>
            <a:pPr marL="457200" indent="-457200" algn="l" defTabSz="914400">
              <a:spcBef>
                <a:spcPts val="624"/>
              </a:spcBef>
              <a:spcAft>
                <a:spcPts val="600"/>
              </a:spcAft>
              <a:buClr>
                <a:srgbClr val="F79646"/>
              </a:buClr>
              <a:buFont typeface="Arial" pitchFamily="34" charset="0"/>
              <a:buChar char="•"/>
            </a:pPr>
            <a:r>
              <a:rPr lang="ru-RU" sz="2200" b="0" i="0" noProof="0" dirty="0" smtClean="0">
                <a:solidFill>
                  <a:schemeClr val="tx1">
                    <a:lumMod val="85000"/>
                  </a:schemeClr>
                </a:solidFill>
                <a:latin typeface="Segoe UI"/>
                <a:cs typeface="Segoe UI"/>
              </a:rPr>
              <a:t>научиться определять срок выплаты личного кредита;</a:t>
            </a:r>
          </a:p>
          <a:p>
            <a:pPr marL="457200" indent="-457200" algn="l" defTabSz="914400">
              <a:spcBef>
                <a:spcPts val="624"/>
              </a:spcBef>
              <a:spcAft>
                <a:spcPts val="600"/>
              </a:spcAft>
              <a:buClr>
                <a:srgbClr val="F79646"/>
              </a:buClr>
              <a:buFont typeface="Arial" pitchFamily="34" charset="0"/>
              <a:buChar char="•"/>
            </a:pPr>
            <a:r>
              <a:rPr lang="ru-RU" sz="2200" b="0" i="0" noProof="0" dirty="0" smtClean="0">
                <a:solidFill>
                  <a:schemeClr val="tx1">
                    <a:lumMod val="85000"/>
                  </a:schemeClr>
                </a:solidFill>
                <a:latin typeface="Segoe UI"/>
                <a:cs typeface="Segoe UI"/>
              </a:rPr>
              <a:t>научиться определять сумму первоначального взноса;</a:t>
            </a:r>
          </a:p>
          <a:p>
            <a:pPr marL="457200" indent="-457200" algn="l" defTabSz="914400">
              <a:spcBef>
                <a:spcPts val="624"/>
              </a:spcBef>
              <a:spcAft>
                <a:spcPts val="600"/>
              </a:spcAft>
              <a:buClr>
                <a:srgbClr val="F79646"/>
              </a:buClr>
              <a:buFont typeface="Arial" pitchFamily="34" charset="0"/>
              <a:buChar char="•"/>
            </a:pPr>
            <a:r>
              <a:rPr lang="ru-RU" sz="2200" b="0" i="0" noProof="0" dirty="0" smtClean="0">
                <a:solidFill>
                  <a:schemeClr val="tx1">
                    <a:lumMod val="85000"/>
                  </a:schemeClr>
                </a:solidFill>
                <a:latin typeface="Segoe UI"/>
                <a:cs typeface="Segoe UI"/>
              </a:rPr>
              <a:t>Отслеживание накопления сбережений с течением времени</a:t>
            </a:r>
            <a:endParaRPr lang="ru-RU" sz="2200" b="0" i="0" noProof="0" dirty="0">
              <a:solidFill>
                <a:schemeClr val="tx1">
                  <a:lumMod val="85000"/>
                </a:schemeClr>
              </a:solidFill>
              <a:latin typeface="Segoe UI"/>
              <a:cs typeface="Segoe UI"/>
            </a:endParaRPr>
          </a:p>
        </p:txBody>
      </p:sp>
      <p:sp>
        <p:nvSpPr>
          <p:cNvPr id="4" name="Footer Placeholder 3"/>
          <p:cNvSpPr>
            <a:spLocks noGrp="1"/>
          </p:cNvSpPr>
          <p:nvPr>
            <p:ph type="ftr" sz="quarter" idx="11"/>
          </p:nvPr>
        </p:nvSpPr>
        <p:spPr/>
        <p:txBody>
          <a:bodyPr/>
          <a:lstStyle/>
          <a:p>
            <a:pPr algn="ctr" defTabSz="914400">
              <a:buNone/>
            </a:pPr>
            <a:r>
              <a:rPr lang="ru-RU" sz="1200" b="0" i="0" dirty="0" smtClean="0">
                <a:solidFill>
                  <a:schemeClr val="tx1">
                    <a:lumMod val="50000"/>
                    <a:lumOff val="50000"/>
                  </a:schemeClr>
                </a:solidFill>
                <a:latin typeface="Segoe UI"/>
                <a:cs typeface="Segoe UI"/>
              </a:rPr>
              <a:t>Планирование платежей и сбережений</a:t>
            </a:r>
            <a:endParaRPr lang="ru-RU" sz="1200" b="0" i="0" dirty="0">
              <a:solidFill>
                <a:schemeClr val="tx1">
                  <a:lumMod val="50000"/>
                  <a:lumOff val="50000"/>
                </a:schemeClr>
              </a:solidFill>
              <a:latin typeface="Segoe UI"/>
              <a:cs typeface="Segoe UI"/>
            </a:endParaRPr>
          </a:p>
        </p:txBody>
      </p:sp>
    </p:spTree>
    <p:extLst>
      <p:ext uri="{BB962C8B-B14F-4D97-AF65-F5344CB8AC3E}">
        <p14:creationId xmlns:p14="http://schemas.microsoft.com/office/powerpoint/2010/main" val="3650783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9144000" cy="609600"/>
          </a:xfrm>
        </p:spPr>
        <p:txBody>
          <a:bodyPr>
            <a:noAutofit/>
          </a:bodyPr>
          <a:lstStyle/>
          <a:p>
            <a:pPr algn="ctr" defTabSz="914400">
              <a:spcBef>
                <a:spcPts val="0"/>
              </a:spcBef>
              <a:buNone/>
            </a:pPr>
            <a:r>
              <a:rPr lang="ru-RU" sz="2900" b="0" i="0" noProof="0" dirty="0" smtClean="0">
                <a:latin typeface="Segoe Light"/>
                <a:ea typeface="+mj-ea"/>
                <a:cs typeface="+mj-cs"/>
              </a:rPr>
              <a:t>Расчет задолженности по кредитной карте (</a:t>
            </a:r>
            <a:r>
              <a:rPr lang="ru-RU" sz="2900" b="0" i="0" noProof="0" dirty="0" smtClean="0">
                <a:latin typeface="Segoe Light"/>
                <a:ea typeface="+mj-ea"/>
                <a:cs typeface="+mj-cs"/>
              </a:rPr>
              <a:t>2:5</a:t>
            </a:r>
            <a:r>
              <a:rPr lang="cs-CZ" sz="2900" b="0" i="0" noProof="0" dirty="0" smtClean="0">
                <a:latin typeface="Segoe Light"/>
                <a:ea typeface="+mj-ea"/>
                <a:cs typeface="+mj-cs"/>
              </a:rPr>
              <a:t>6</a:t>
            </a:r>
            <a:r>
              <a:rPr lang="ru-RU" sz="2900" b="0" i="0" noProof="0" dirty="0" smtClean="0">
                <a:latin typeface="Segoe Light"/>
                <a:ea typeface="+mj-ea"/>
                <a:cs typeface="+mj-cs"/>
              </a:rPr>
              <a:t>)</a:t>
            </a:r>
            <a:endParaRPr lang="ru-RU" sz="29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smtClean="0"/>
          </a:p>
        </p:txBody>
      </p:sp>
      <p:sp>
        <p:nvSpPr>
          <p:cNvPr id="6" name="FinancialFunctions1_1Youcan00:00:00.0-00:00:06.5"/>
          <p:cNvSpPr txBox="1"/>
          <p:nvPr>
            <p:custDataLst>
              <p:tags r:id="rId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can use a financial function in a formula to help you figure out how to pay off credit card balances.</a:t>
            </a:r>
          </a:p>
        </p:txBody>
      </p:sp>
      <p:sp>
        <p:nvSpPr>
          <p:cNvPr id="8" name="FinancialFunctions1_1Imaginea00:00:06.6-00:00:13.6"/>
          <p:cNvSpPr txBox="1"/>
          <p:nvPr>
            <p:custDataLst>
              <p:tags r:id="rId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Imagine a credit card balance of $5,400 with a 17% annual interest rate.</a:t>
            </a:r>
          </a:p>
        </p:txBody>
      </p:sp>
      <p:sp>
        <p:nvSpPr>
          <p:cNvPr id="9" name="FinancialFunctions1_1Supposealso00:00:13.7-00:00:20.2"/>
          <p:cNvSpPr txBox="1"/>
          <p:nvPr>
            <p:custDataLst>
              <p:tags r:id="rId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Suppose also that nothing more will be charged to this account while the balance is being paid off.</a:t>
            </a:r>
          </a:p>
        </p:txBody>
      </p:sp>
      <p:sp>
        <p:nvSpPr>
          <p:cNvPr id="10" name="FinancialFunctions1_1First,let’s00:00:20.3-00:00:26.7"/>
          <p:cNvSpPr txBox="1"/>
          <p:nvPr>
            <p:custDataLst>
              <p:tags r:id="rId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First, let’s see what your monthly payments would be in order to pay off the debt in 2 years.</a:t>
            </a:r>
          </a:p>
        </p:txBody>
      </p:sp>
      <p:sp>
        <p:nvSpPr>
          <p:cNvPr id="11" name="FinancialFunctions1_1Onthe00:00:26.8-00:00:34.5"/>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On the ribbon, I'll click the Formulas tab. Then I’ll click Insert Function.</a:t>
            </a:r>
          </a:p>
        </p:txBody>
      </p:sp>
      <p:sp>
        <p:nvSpPr>
          <p:cNvPr id="12" name="FinancialFunctions1_1Inthe00:00:34.6-00:00:45.6"/>
          <p:cNvSpPr txBox="1"/>
          <p:nvPr>
            <p:custDataLst>
              <p:tags r:id="rId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In the Search for a function box, I’ll type monthly payment, then I’ll click Go. PMT is first in the list.</a:t>
            </a:r>
          </a:p>
        </p:txBody>
      </p:sp>
      <p:sp>
        <p:nvSpPr>
          <p:cNvPr id="13" name="FinancialFunctions1_1Itsdescription00:00:45.7-00:00:53.3"/>
          <p:cNvSpPr txBox="1"/>
          <p:nvPr>
            <p:custDataLst>
              <p:tags r:id="rId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Its description says that it: Calculates the payment for a loan based on constant payments and a constant interest rate.</a:t>
            </a:r>
          </a:p>
        </p:txBody>
      </p:sp>
      <p:sp>
        <p:nvSpPr>
          <p:cNvPr id="14" name="FinancialFunctions1_1That’sthe00:00:53.4-00:01:02.8"/>
          <p:cNvSpPr txBox="1"/>
          <p:nvPr>
            <p:custDataLst>
              <p:tags r:id="rId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That’s the function I want. I’ll select it in the list and then click OK. That opens the Function Arguments dialog box.</a:t>
            </a:r>
          </a:p>
        </p:txBody>
      </p:sp>
      <p:sp>
        <p:nvSpPr>
          <p:cNvPr id="15" name="FinancialFunctions1_1Whichdisplays00:01:02.9-00:01:09.4"/>
          <p:cNvSpPr txBox="1"/>
          <p:nvPr>
            <p:custDataLst>
              <p:tags r:id="rId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Which displays all the required arguments in bold face. The curser is in the Rate box.</a:t>
            </a:r>
          </a:p>
        </p:txBody>
      </p:sp>
      <p:sp>
        <p:nvSpPr>
          <p:cNvPr id="16" name="FinancialFunctions1_1Theexplanation00:01:09.5-00:01:14.8"/>
          <p:cNvSpPr txBox="1"/>
          <p:nvPr>
            <p:custDataLst>
              <p:tags r:id="rId1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explanation for Rate is down here. It’s the interest rate for the loan.</a:t>
            </a:r>
          </a:p>
        </p:txBody>
      </p:sp>
      <p:sp>
        <p:nvSpPr>
          <p:cNvPr id="17" name="FinancialFunctions1_1Iwill00:01:14.9-00:01:20.6"/>
          <p:cNvSpPr txBox="1"/>
          <p:nvPr>
            <p:custDataLst>
              <p:tags r:id="rId1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 will enter 17%/12, the number of months in a year.</a:t>
            </a:r>
          </a:p>
        </p:txBody>
      </p:sp>
      <p:sp>
        <p:nvSpPr>
          <p:cNvPr id="18" name="FinancialFunctions1_1I’llmove00:01:20.7-00:01:27.3"/>
          <p:cNvSpPr txBox="1"/>
          <p:nvPr>
            <p:custDataLst>
              <p:tags r:id="rId1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move my curser to the NPer box, which calculates the number of payment periods.</a:t>
            </a:r>
          </a:p>
        </p:txBody>
      </p:sp>
      <p:sp>
        <p:nvSpPr>
          <p:cNvPr id="19" name="FinancialFunctions1_1Inother00:01:27.4-00:01:31.9"/>
          <p:cNvSpPr txBox="1"/>
          <p:nvPr>
            <p:custDataLst>
              <p:tags r:id="rId1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In other words, Nper is the total number of payments for the loan.</a:t>
            </a:r>
          </a:p>
        </p:txBody>
      </p:sp>
      <p:sp>
        <p:nvSpPr>
          <p:cNvPr id="20" name="FinancialFunctions1_1Iwill00:01:32.0-00:01:41.6"/>
          <p:cNvSpPr txBox="1"/>
          <p:nvPr>
            <p:custDataLst>
              <p:tags r:id="rId1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 will enter 2*12; 2 years multiplied by 12 monthly payments. I will move my curser to the Pv box.</a:t>
            </a:r>
          </a:p>
        </p:txBody>
      </p:sp>
      <p:sp>
        <p:nvSpPr>
          <p:cNvPr id="21" name="FinancialFunctions1_1Whichis00:01:41.7-00:01:49.1"/>
          <p:cNvSpPr txBox="1"/>
          <p:nvPr>
            <p:custDataLst>
              <p:tags r:id="rId1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Which is the present value, that’s the Credit card balance 0f $5,400 dollars. I’ll click OK.</a:t>
            </a:r>
          </a:p>
        </p:txBody>
      </p:sp>
      <p:sp>
        <p:nvSpPr>
          <p:cNvPr id="22" name="FinancialFunctions1_1Theresult00:01:49.2-00:01:53.8"/>
          <p:cNvSpPr txBox="1"/>
          <p:nvPr>
            <p:custDataLst>
              <p:tags r:id="rId1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result is a sum that must be paid out and thus a negative number,</a:t>
            </a:r>
          </a:p>
        </p:txBody>
      </p:sp>
      <p:sp>
        <p:nvSpPr>
          <p:cNvPr id="23" name="FinancialFunctions1_1whichis00:01:53.9-00:01:57.9"/>
          <p:cNvSpPr txBox="1"/>
          <p:nvPr>
            <p:custDataLst>
              <p:tags r:id="rId1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which is indicated by a red font color and parentheses.</a:t>
            </a:r>
          </a:p>
        </p:txBody>
      </p:sp>
      <p:sp>
        <p:nvSpPr>
          <p:cNvPr id="24" name="FinancialFunctions1_1Themonthly00:01:58.0-00:02:05.2"/>
          <p:cNvSpPr txBox="1"/>
          <p:nvPr>
            <p:custDataLst>
              <p:tags r:id="rId1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monthly payment would be $266.99 to pay the debt off in two years.</a:t>
            </a:r>
          </a:p>
        </p:txBody>
      </p:sp>
      <p:sp>
        <p:nvSpPr>
          <p:cNvPr id="25" name="FinancialFunctions1_1Tofind00:02:05.3-00:02:09.7"/>
          <p:cNvSpPr txBox="1"/>
          <p:nvPr>
            <p:custDataLst>
              <p:tags r:id="rId1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To find out what it would cost to pay the debt off in four years,</a:t>
            </a:r>
          </a:p>
        </p:txBody>
      </p:sp>
      <p:sp>
        <p:nvSpPr>
          <p:cNvPr id="26" name="FinancialFunctions1_1I'lladjust00:02:09.8-00:02:17.7"/>
          <p:cNvSpPr txBox="1"/>
          <p:nvPr>
            <p:custDataLst>
              <p:tags r:id="rId2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adjust the formula in the Formula bar, by revising this 2 to 4 for four years, and then pressing Enter.</a:t>
            </a:r>
          </a:p>
        </p:txBody>
      </p:sp>
      <p:sp>
        <p:nvSpPr>
          <p:cNvPr id="27" name="FinancialFunctions1_1Themonthly00:02:17.8-00:02:24.2"/>
          <p:cNvSpPr txBox="1"/>
          <p:nvPr>
            <p:custDataLst>
              <p:tags r:id="rId2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monthly payments would be $155.82 to pay the debt off in four years.</a:t>
            </a:r>
          </a:p>
        </p:txBody>
      </p:sp>
      <p:sp>
        <p:nvSpPr>
          <p:cNvPr id="28" name="FinancialFunctions1_1Lookat00:02:24.3-00:02:33.4"/>
          <p:cNvSpPr txBox="1"/>
          <p:nvPr>
            <p:custDataLst>
              <p:tags r:id="rId2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Look at the difference in interest though over time. 2 years equals a bit over $6,400 that you will pay altogether.</a:t>
            </a:r>
          </a:p>
        </p:txBody>
      </p:sp>
      <p:sp>
        <p:nvSpPr>
          <p:cNvPr id="29" name="FinancialFunctions1_14years00:02:33.5-00:02:37.6"/>
          <p:cNvSpPr txBox="1"/>
          <p:nvPr>
            <p:custDataLst>
              <p:tags r:id="rId2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4 years equals a bit over $7,400.</a:t>
            </a:r>
          </a:p>
        </p:txBody>
      </p:sp>
      <p:sp>
        <p:nvSpPr>
          <p:cNvPr id="30" name="FinancialFunctions1_1that’sover00:02:37.7-00:02:46.1"/>
          <p:cNvSpPr txBox="1"/>
          <p:nvPr>
            <p:custDataLst>
              <p:tags r:id="rId2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that’s over a thousand dollars more in interest if the debt is paid out over 4 years instead of 2 years.</a:t>
            </a:r>
          </a:p>
        </p:txBody>
      </p:sp>
      <p:pic>
        <p:nvPicPr>
          <p:cNvPr id="31" name="FinancialFunctions1_1_VF102634034.wmv">
            <a:hlinkClick r:id="" action="ppaction://media"/>
          </p:cNvPr>
          <p:cNvPicPr>
            <a:picLocks noGrp="1" noChangeAspect="1"/>
          </p:cNvPicPr>
          <p:nvPr>
            <p:ph idx="1"/>
            <a:videoFile r:link="rId26"/>
            <p:custDataLst>
              <p:tags r:id="rId27"/>
            </p:custDataLst>
            <p:extLst>
              <p:ext uri="{DAA4B4D4-6D71-4841-9C94-3DE7FCFB9230}">
                <p14:media xmlns:p14="http://schemas.microsoft.com/office/powerpoint/2010/main" r:embed="rId25">
                  <p14:bmkLst>
                    <p14:bmk name="FinancialFunctions1_1_VF10263403400:00:00.0" time="0"/>
                    <p14:bmk name="FinancialFunctions1_1_VF10263403400:00:00.1" time="100"/>
                    <p14:bmk name="FinancialFunctions1_1_VF10263403400:00:05.8" time="5867"/>
                    <p14:bmk name="FinancialFunctions1_1_VF10263403400:00:05.9" time="5967"/>
                    <p14:bmk name="FinancialFunctions1_1_VF10263403400:00:14.7" time="14700"/>
                    <p14:bmk name="FinancialFunctions1_1_VF10263403400:00:14.8" time="14800"/>
                    <p14:bmk name="FinancialFunctions1_1_VF10263403400:00:21.1" time="21167"/>
                    <p14:bmk name="FinancialFunctions1_1_VF10263403400:00:21.2" time="21267"/>
                    <p14:bmk name="FinancialFunctions1_1_VF10263403400:00:26.5" time="26533"/>
                    <p14:bmk name="FinancialFunctions1_1_VF10263403400:00:26.6" time="26633"/>
                    <p14:bmk name="FinancialFunctions1_1_VF10263403400:00:32.8" time="32833"/>
                    <p14:bmk name="FinancialFunctions1_1_VF10263403400:00:32.9" time="32933"/>
                    <p14:bmk name="FinancialFunctions1_1_VF10263403400:00:43.7" time="43767"/>
                    <p14:bmk name="FinancialFunctions1_1_VF10263403400:00:43.8" time="43867"/>
                    <p14:bmk name="FinancialFunctions1_1_VF10263403400:00:47.6" time="47667"/>
                    <p14:bmk name="FinancialFunctions1_1_VF10263403400:00:47.7" time="47767"/>
                    <p14:bmk name="FinancialFunctions1_1_VF10263403400:00:54.7" time="54700"/>
                    <p14:bmk name="FinancialFunctions1_1_VF10263403400:00:54.8" time="54800"/>
                    <p14:bmk name="FinancialFunctions1_1_VF10263403400:00:58.3" time="58333"/>
                    <p14:bmk name="FinancialFunctions1_1_VF10263403400:00:58.4" time="58433"/>
                    <p14:bmk name="FinancialFunctions1_1_VF10263403400:01:03.3" time="63300"/>
                    <p14:bmk name="FinancialFunctions1_1_VF10263403400:01:03.4" time="63400"/>
                    <p14:bmk name="FinancialFunctions1_1_VF10263403400:01:09.5" time="69567"/>
                    <p14:bmk name="FinancialFunctions1_1_VF10263403400:01:09.6" time="69667"/>
                    <p14:bmk name="FinancialFunctions1_1_VF10263403400:01:16.0" time="76000"/>
                    <p14:bmk name="FinancialFunctions1_1_VF10263403400:01:16.1" time="76100"/>
                    <p14:bmk name="FinancialFunctions1_1_VF10263403400:01:21.5" time="81533"/>
                    <p14:bmk name="FinancialFunctions1_1_VF10263403400:01:21.6" time="81633"/>
                    <p14:bmk name="FinancialFunctions1_1_VF10263403400:01:27.6" time="87633"/>
                    <p14:bmk name="FinancialFunctions1_1_VF10263403400:01:27.7" time="87733"/>
                    <p14:bmk name="FinancialFunctions1_1_VF10263403400:01:32.1" time="92167"/>
                    <p14:bmk name="FinancialFunctions1_1_VF10263403400:01:32.2" time="92267"/>
                    <p14:bmk name="FinancialFunctions1_1_VF10263403400:01:42.1" time="102100"/>
                    <p14:bmk name="FinancialFunctions1_1_VF10263403400:01:42.2" time="102200"/>
                    <p14:bmk name="FinancialFunctions1_1_VF10263403400:01:51.1" time="111167"/>
                    <p14:bmk name="FinancialFunctions1_1_VF10263403400:01:51.2" time="111267"/>
                    <p14:bmk name="FinancialFunctions1_1_VF10263403400:01:56.5" time="116533"/>
                    <p14:bmk name="FinancialFunctions1_1_VF10263403400:01:56.6" time="116633"/>
                    <p14:bmk name="FinancialFunctions1_1_VF10263403400:01:59.3" time="119367"/>
                    <p14:bmk name="FinancialFunctions1_1_VF10263403400:01:59.4" time="119467"/>
                    <p14:bmk name="FinancialFunctions1_1_VF10263403400:02:08.8" time="128800"/>
                    <p14:bmk name="FinancialFunctions1_1_VF10263403400:02:08.9" time="128900"/>
                    <p14:bmk name="FinancialFunctions1_1_VF10263403400:02:14.7" time="134700"/>
                    <p14:bmk name="FinancialFunctions1_1_VF10263403400:02:14.8" time="134800"/>
                    <p14:bmk name="FinancialFunctions1_1_VF10263403400:02:21.8" time="141800"/>
                    <p14:bmk name="FinancialFunctions1_1_VF10263403400:02:21.9" time="141900"/>
                    <p14:bmk name="FinancialFunctions1_1_VF10263403400:02:28.7" time="148767"/>
                    <p14:bmk name="FinancialFunctions1_1_VF10263403400:02:28.8" time="148867"/>
                    <p14:bmk name="FinancialFunctions1_1_VF10263403400:02:38.4" time="158433"/>
                    <p14:bmk name="FinancialFunctions1_1_VF10263403400:02:38.5" time="158533"/>
                    <p14:bmk name="FinancialFunctions1_1_VF10263403400:02:42.7" time="162733"/>
                    <p14:bmk name="FinancialFunctions1_1_VF10263403400:02:42.8" time="162833"/>
                    <p14:bmk name="FinancialFunctions1_1_VF10263403400:02:53.0" time="173000"/>
                  </p14:bmkLst>
                </p14:media>
              </p:ext>
            </p:extLst>
          </p:nvPr>
        </p:nvPicPr>
        <p:blipFill>
          <a:blip r:embed="rId57"/>
          <a:stretch>
            <a:fillRect/>
          </a:stretch>
        </p:blipFill>
        <p:spPr>
          <a:xfrm>
            <a:off x="1524000" y="992188"/>
            <a:ext cx="5943600" cy="4457700"/>
          </a:xfrm>
        </p:spPr>
      </p:pic>
      <p:sp>
        <p:nvSpPr>
          <p:cNvPr id="33" name="FinancialFunctions1_1_VF10263403400:00:00.0-00:00:00.1"/>
          <p:cNvSpPr txBox="1"/>
          <p:nvPr>
            <p:custDataLst>
              <p:tags r:id="rId28"/>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34" name="FinancialFunctions1_1_VF102634034Спомощью00:00:00.0-00:00:05.8"/>
          <p:cNvSpPr txBox="1"/>
          <p:nvPr>
            <p:custDataLst>
              <p:tags r:id="rId2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 помощью финансовой функции можно рассчитать платежи для погашения баланса на кредитной карте.</a:t>
            </a:r>
            <a:endParaRPr lang="ru-RU">
              <a:solidFill>
                <a:srgbClr val="FFFFFF"/>
              </a:solidFill>
              <a:latin typeface="Calibri"/>
            </a:endParaRPr>
          </a:p>
        </p:txBody>
      </p:sp>
      <p:sp>
        <p:nvSpPr>
          <p:cNvPr id="35" name="FinancialFunctions1_1_VF102634034Предположим,что00:00:05.9-00:00:14.7"/>
          <p:cNvSpPr txBox="1"/>
          <p:nvPr>
            <p:custDataLst>
              <p:tags r:id="rId3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Предположим, что баланс кредитной карты составляет 54 000 рублей при ставке 17 % годовых.</a:t>
            </a:r>
            <a:endParaRPr lang="ru-RU">
              <a:solidFill>
                <a:srgbClr val="FFFFFF"/>
              </a:solidFill>
              <a:latin typeface="Calibri"/>
            </a:endParaRPr>
          </a:p>
        </p:txBody>
      </p:sp>
      <p:sp>
        <p:nvSpPr>
          <p:cNvPr id="36" name="FinancialFunctions1_1_VF102634034Такжепредположим,00:00:14.8-00:00:21.1"/>
          <p:cNvSpPr txBox="1"/>
          <p:nvPr>
            <p:custDataLst>
              <p:tags r:id="rId31"/>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Также предположим, что во время погашения баланса с этого счета не будут совершаться дополнительные платежи.</a:t>
            </a:r>
            <a:endParaRPr lang="ru-RU">
              <a:solidFill>
                <a:srgbClr val="FFFFFF"/>
              </a:solidFill>
              <a:latin typeface="Calibri"/>
            </a:endParaRPr>
          </a:p>
        </p:txBody>
      </p:sp>
      <p:sp>
        <p:nvSpPr>
          <p:cNvPr id="37" name="FinancialFunctions1_1_VF102634034Сначалавычислим00:00:21.2-00:00:26.5"/>
          <p:cNvSpPr txBox="1"/>
          <p:nvPr>
            <p:custDataLst>
              <p:tags r:id="rId3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Сначала вычислим сумму ежемесячного платежа для погашения долга за два года.</a:t>
            </a:r>
            <a:endParaRPr lang="ru-RU">
              <a:solidFill>
                <a:srgbClr val="FFFFFF"/>
              </a:solidFill>
              <a:latin typeface="Calibri"/>
            </a:endParaRPr>
          </a:p>
        </p:txBody>
      </p:sp>
      <p:sp>
        <p:nvSpPr>
          <p:cNvPr id="38" name="FinancialFunctions1_1_VF102634034Яоткрываю00:00:26.6-00:00:32.8"/>
          <p:cNvSpPr txBox="1"/>
          <p:nvPr>
            <p:custDataLst>
              <p:tags r:id="rId3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открываю на ленте вкладку «Формулы» и нажимаю кнопку «Вставить функцию».</a:t>
            </a:r>
            <a:endParaRPr lang="ru-RU">
              <a:solidFill>
                <a:srgbClr val="FFFFFF"/>
              </a:solidFill>
              <a:latin typeface="Calibri"/>
            </a:endParaRPr>
          </a:p>
        </p:txBody>
      </p:sp>
      <p:sp>
        <p:nvSpPr>
          <p:cNvPr id="39" name="FinancialFunctions1_1_VF102634034Вполе00:00:32.9-00:00:43.7"/>
          <p:cNvSpPr txBox="1"/>
          <p:nvPr>
            <p:custDataLst>
              <p:tags r:id="rId34"/>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поле «Поиск функции» я ввожу запрос «ежемесячный платеж» и нажимаю кнопку «Найти». Первой в списке идет функция ПЛТ.</a:t>
            </a:r>
            <a:endParaRPr lang="ru-RU">
              <a:solidFill>
                <a:srgbClr val="FFFFFF"/>
              </a:solidFill>
              <a:latin typeface="Calibri"/>
            </a:endParaRPr>
          </a:p>
        </p:txBody>
      </p:sp>
      <p:sp>
        <p:nvSpPr>
          <p:cNvPr id="40" name="FinancialFunctions1_1_VF102634034Ееописание00:00:43.8-00:00:47.6"/>
          <p:cNvSpPr txBox="1"/>
          <p:nvPr>
            <p:custDataLst>
              <p:tags r:id="rId3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Ее описание звучит так: «Возвращает сумму периодического</a:t>
            </a:r>
            <a:endParaRPr lang="ru-RU">
              <a:solidFill>
                <a:srgbClr val="FFFFFF"/>
              </a:solidFill>
              <a:latin typeface="Calibri"/>
            </a:endParaRPr>
          </a:p>
        </p:txBody>
      </p:sp>
      <p:sp>
        <p:nvSpPr>
          <p:cNvPr id="41" name="FinancialFunctions1_1_VF102634034платежадля00:00:47.7-00:00:54.7"/>
          <p:cNvSpPr txBox="1"/>
          <p:nvPr>
            <p:custDataLst>
              <p:tags r:id="rId3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платежа для аннуитета на основе постоянства сумм платежей и постоянства процентной ставки».</a:t>
            </a:r>
            <a:endParaRPr lang="ru-RU">
              <a:solidFill>
                <a:srgbClr val="FFFFFF"/>
              </a:solidFill>
              <a:latin typeface="Calibri"/>
            </a:endParaRPr>
          </a:p>
        </p:txBody>
      </p:sp>
      <p:sp>
        <p:nvSpPr>
          <p:cNvPr id="42" name="FinancialFunctions1_1_VF102634034Этоименно00:00:54.8-00:00:58.3"/>
          <p:cNvSpPr txBox="1"/>
          <p:nvPr>
            <p:custDataLst>
              <p:tags r:id="rId3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Это именно то, что мне нужно. Я выбираю функцию в списке и</a:t>
            </a:r>
            <a:endParaRPr lang="ru-RU">
              <a:solidFill>
                <a:srgbClr val="FFFFFF"/>
              </a:solidFill>
              <a:latin typeface="Calibri"/>
            </a:endParaRPr>
          </a:p>
        </p:txBody>
      </p:sp>
      <p:sp>
        <p:nvSpPr>
          <p:cNvPr id="43" name="FinancialFunctions1_1_VF102634034нажимаюкнопку00:00:58.4-00:01:03.3"/>
          <p:cNvSpPr txBox="1"/>
          <p:nvPr>
            <p:custDataLst>
              <p:tags r:id="rId3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нажимаю кнопку «ОК». Открывается диалоговое окно «Аргументы функции».</a:t>
            </a:r>
            <a:endParaRPr lang="ru-RU">
              <a:solidFill>
                <a:srgbClr val="FFFFFF"/>
              </a:solidFill>
              <a:latin typeface="Calibri"/>
            </a:endParaRPr>
          </a:p>
        </p:txBody>
      </p:sp>
      <p:sp>
        <p:nvSpPr>
          <p:cNvPr id="44" name="FinancialFunctions1_1_VF102634034Всеобязательные00:01:03.4-00:01:09.5"/>
          <p:cNvSpPr txBox="1"/>
          <p:nvPr>
            <p:custDataLst>
              <p:tags r:id="rId3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Все обязательные аргументы выделены полужирным шрифтом. Курсор находится в поле «Ставка».</a:t>
            </a:r>
            <a:endParaRPr lang="ru-RU">
              <a:solidFill>
                <a:srgbClr val="FFFFFF"/>
              </a:solidFill>
              <a:latin typeface="Calibri"/>
            </a:endParaRPr>
          </a:p>
        </p:txBody>
      </p:sp>
      <p:sp>
        <p:nvSpPr>
          <p:cNvPr id="45" name="FinancialFunctions1_1_VF102634034Внижней00:01:09.6-00:01:16.0"/>
          <p:cNvSpPr txBox="1"/>
          <p:nvPr>
            <p:custDataLst>
              <p:tags r:id="rId4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нижней части окна выводится описание аргумента — это процентная ставка по кредиту.</a:t>
            </a:r>
            <a:endParaRPr lang="ru-RU">
              <a:solidFill>
                <a:srgbClr val="FFFFFF"/>
              </a:solidFill>
              <a:latin typeface="Calibri"/>
            </a:endParaRPr>
          </a:p>
        </p:txBody>
      </p:sp>
      <p:sp>
        <p:nvSpPr>
          <p:cNvPr id="46" name="FinancialFunctions1_1_VF102634034Яввожу00:01:16.1-00:01:21.5"/>
          <p:cNvSpPr txBox="1"/>
          <p:nvPr>
            <p:custDataLst>
              <p:tags r:id="rId4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17%/12, число месяцев в году.</a:t>
            </a:r>
            <a:endParaRPr lang="ru-RU">
              <a:solidFill>
                <a:srgbClr val="FFFFFF"/>
              </a:solidFill>
              <a:latin typeface="Calibri"/>
            </a:endParaRPr>
          </a:p>
        </p:txBody>
      </p:sp>
      <p:sp>
        <p:nvSpPr>
          <p:cNvPr id="47" name="FinancialFunctions1_1_VF102634034Затемперехожу00:01:21.6-00:01:27.6"/>
          <p:cNvSpPr txBox="1"/>
          <p:nvPr>
            <p:custDataLst>
              <p:tags r:id="rId4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Затем перехожу в поле «Кпер», в котором указывается число периодов оплаты.</a:t>
            </a:r>
            <a:endParaRPr lang="ru-RU">
              <a:solidFill>
                <a:srgbClr val="FFFFFF"/>
              </a:solidFill>
              <a:latin typeface="Calibri"/>
            </a:endParaRPr>
          </a:p>
        </p:txBody>
      </p:sp>
      <p:sp>
        <p:nvSpPr>
          <p:cNvPr id="48" name="FinancialFunctions1_1_VF102634034Инымисловами,00:01:27.7-00:01:32.1"/>
          <p:cNvSpPr txBox="1"/>
          <p:nvPr>
            <p:custDataLst>
              <p:tags r:id="rId4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Иными словами, «Кпер» — это общее количество платежей по кредиту.</a:t>
            </a:r>
            <a:endParaRPr lang="ru-RU">
              <a:solidFill>
                <a:srgbClr val="FFFFFF"/>
              </a:solidFill>
              <a:latin typeface="Calibri"/>
            </a:endParaRPr>
          </a:p>
        </p:txBody>
      </p:sp>
      <p:sp>
        <p:nvSpPr>
          <p:cNvPr id="49" name="FinancialFunctions1_1_VF102634034Яввожу00:01:32.2-00:01:42.1"/>
          <p:cNvSpPr txBox="1"/>
          <p:nvPr>
            <p:custDataLst>
              <p:tags r:id="rId4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2*12 — два года по 12 месяцев в каждом. Затем перехожу в поле «Пс».</a:t>
            </a:r>
            <a:endParaRPr lang="ru-RU">
              <a:solidFill>
                <a:srgbClr val="FFFFFF"/>
              </a:solidFill>
              <a:latin typeface="Calibri"/>
            </a:endParaRPr>
          </a:p>
        </p:txBody>
      </p:sp>
      <p:sp>
        <p:nvSpPr>
          <p:cNvPr id="50" name="FinancialFunctions1_1_VF102634034Вкачестве00:01:42.2-00:01:51.1"/>
          <p:cNvSpPr txBox="1"/>
          <p:nvPr>
            <p:custDataLst>
              <p:tags r:id="rId45"/>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качестве приведенной стоимости нужно указать текущий баланс кредитной карты, то есть 54 000 рублей. Я нажимаю кнопку «ОК».</a:t>
            </a:r>
            <a:endParaRPr lang="ru-RU">
              <a:solidFill>
                <a:srgbClr val="FFFFFF"/>
              </a:solidFill>
              <a:latin typeface="Calibri"/>
            </a:endParaRPr>
          </a:p>
        </p:txBody>
      </p:sp>
      <p:sp>
        <p:nvSpPr>
          <p:cNvPr id="51" name="FinancialFunctions1_1_VF102634034Врезультате00:01:51.2-00:01:56.5"/>
          <p:cNvSpPr txBox="1"/>
          <p:nvPr>
            <p:custDataLst>
              <p:tags r:id="rId4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результате получилась сумма, которую нужно выплатить. Это отрицательное число,</a:t>
            </a:r>
            <a:endParaRPr lang="ru-RU">
              <a:solidFill>
                <a:srgbClr val="FFFFFF"/>
              </a:solidFill>
              <a:latin typeface="Calibri"/>
            </a:endParaRPr>
          </a:p>
        </p:txBody>
      </p:sp>
      <p:sp>
        <p:nvSpPr>
          <p:cNvPr id="52" name="FinancialFunctions1_1_VF102634034поэтомуоно00:01:56.6-00:01:59.3"/>
          <p:cNvSpPr txBox="1"/>
          <p:nvPr>
            <p:custDataLst>
              <p:tags r:id="rId4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поэтому оно отображается красным цветом.</a:t>
            </a:r>
            <a:endParaRPr lang="ru-RU">
              <a:solidFill>
                <a:srgbClr val="FFFFFF"/>
              </a:solidFill>
              <a:latin typeface="Calibri"/>
            </a:endParaRPr>
          </a:p>
        </p:txBody>
      </p:sp>
      <p:sp>
        <p:nvSpPr>
          <p:cNvPr id="53" name="FinancialFunctions1_1_VF102634034Итак,чтобы00:01:59.4-00:02:08.8"/>
          <p:cNvSpPr txBox="1"/>
          <p:nvPr>
            <p:custDataLst>
              <p:tags r:id="rId4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Итак, чтобы погасить долг за два года, нужно ежемесячно выплачивать по 2669 руб. 88 коп.</a:t>
            </a:r>
            <a:endParaRPr lang="ru-RU">
              <a:solidFill>
                <a:srgbClr val="FFFFFF"/>
              </a:solidFill>
              <a:latin typeface="Calibri"/>
            </a:endParaRPr>
          </a:p>
        </p:txBody>
      </p:sp>
      <p:sp>
        <p:nvSpPr>
          <p:cNvPr id="54" name="FinancialFunctions1_1_VF102634034Чтобывычислить00:02:08.9-00:02:14.7"/>
          <p:cNvSpPr txBox="1"/>
          <p:nvPr>
            <p:custDataLst>
              <p:tags r:id="rId4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Чтобы вычислить размер ежемесячного платежа для погашения долга за четыре года,</a:t>
            </a:r>
            <a:endParaRPr lang="ru-RU">
              <a:solidFill>
                <a:srgbClr val="FFFFFF"/>
              </a:solidFill>
              <a:latin typeface="Calibri"/>
            </a:endParaRPr>
          </a:p>
        </p:txBody>
      </p:sp>
      <p:sp>
        <p:nvSpPr>
          <p:cNvPr id="55" name="FinancialFunctions1_1_VF102634034явнесу00:02:14.8-00:02:21.8"/>
          <p:cNvSpPr txBox="1"/>
          <p:nvPr>
            <p:custDataLst>
              <p:tags r:id="rId5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внесу изменения в строке формул, подставив вместо двойки четверку, и нажму клавишу ВВОД.</a:t>
            </a:r>
            <a:endParaRPr lang="ru-RU">
              <a:solidFill>
                <a:srgbClr val="FFFFFF"/>
              </a:solidFill>
              <a:latin typeface="Calibri"/>
            </a:endParaRPr>
          </a:p>
        </p:txBody>
      </p:sp>
      <p:sp>
        <p:nvSpPr>
          <p:cNvPr id="56" name="FinancialFunctions1_1_VF102634034Вэтом00:02:21.9-00:02:28.7"/>
          <p:cNvSpPr txBox="1"/>
          <p:nvPr>
            <p:custDataLst>
              <p:tags r:id="rId5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этом случае ежемесячный платеж составит 1558 руб. 17 коп.</a:t>
            </a:r>
            <a:endParaRPr lang="ru-RU">
              <a:solidFill>
                <a:srgbClr val="FFFFFF"/>
              </a:solidFill>
              <a:latin typeface="Calibri"/>
            </a:endParaRPr>
          </a:p>
        </p:txBody>
      </p:sp>
      <p:sp>
        <p:nvSpPr>
          <p:cNvPr id="57" name="FinancialFunctions1_1_VF102634034Обратитевнимание00:02:28.8-00:02:38.4"/>
          <p:cNvSpPr txBox="1"/>
          <p:nvPr>
            <p:custDataLst>
              <p:tags r:id="rId52"/>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Обратите внимание на разницу выплачиваемых процентов. За два года общая сумма выплат составит чуть больше 64 тыс. рублей.</a:t>
            </a:r>
            <a:endParaRPr lang="ru-RU">
              <a:solidFill>
                <a:srgbClr val="FFFFFF"/>
              </a:solidFill>
              <a:latin typeface="Calibri"/>
            </a:endParaRPr>
          </a:p>
        </p:txBody>
      </p:sp>
      <p:sp>
        <p:nvSpPr>
          <p:cNvPr id="58" name="FinancialFunctions1_1_VF102634034Зачетыре00:02:38.5-00:02:42.7"/>
          <p:cNvSpPr txBox="1"/>
          <p:nvPr>
            <p:custDataLst>
              <p:tags r:id="rId5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 четыре года сумма выплат превысит 74 тыс. рублей,</a:t>
            </a:r>
            <a:endParaRPr lang="ru-RU">
              <a:solidFill>
                <a:srgbClr val="FFFFFF"/>
              </a:solidFill>
              <a:latin typeface="Calibri"/>
            </a:endParaRPr>
          </a:p>
        </p:txBody>
      </p:sp>
      <p:sp>
        <p:nvSpPr>
          <p:cNvPr id="59" name="FinancialFunctions1_1_VF102634034тоесть00:02:42.8-00:02:53.0"/>
          <p:cNvSpPr txBox="1"/>
          <p:nvPr>
            <p:custDataLst>
              <p:tags r:id="rId5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то есть проценты будут на 10 с лишним тыс. рублей больше, чем при погашении долга за два года.</a:t>
            </a:r>
            <a:endParaRPr lang="ru-RU">
              <a:solidFill>
                <a:srgbClr val="FFFFFF"/>
              </a:solidFill>
              <a:latin typeface="Calibri"/>
            </a:endParaRPr>
          </a:p>
        </p:txBody>
      </p:sp>
    </p:spTree>
    <p:extLst>
      <p:ext uri="{BB962C8B-B14F-4D97-AF65-F5344CB8AC3E}">
        <p14:creationId xmlns:p14="http://schemas.microsoft.com/office/powerpoint/2010/main" val="1216624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200"/>
                                            <p:tgtEl>
                                              <p:spTgt spid="20"/>
                                            </p:tgtEl>
                                          </p:cBhvr>
                                        </p:animEffect>
                                      </p:childTnLst>
                                    </p:cTn>
                                  </p:par>
                                  <p:par>
                                    <p:cTn id="91" presetID="10" presetClass="exit" presetSubtype="0" fill="hold" grpId="1" nodeType="withEffect">
                                      <p:stCondLst>
                                        <p:cond delay="0"/>
                                      </p:stCondLst>
                                      <p:childTnLst>
                                        <p:animEffect transition="out" filter="fade">
                                          <p:cBhvr>
                                            <p:cTn id="92" dur="200"/>
                                            <p:tgtEl>
                                              <p:spTgt spid="20"/>
                                            </p:tgtEl>
                                          </p:cBhvr>
                                        </p:animEffect>
                                        <p:set>
                                          <p:cBhvr>
                                            <p:cTn id="93" dur="1" fill="hold">
                                              <p:stCondLst>
                                                <p:cond delay="199"/>
                                              </p:stCondLst>
                                            </p:cTn>
                                            <p:tgtEl>
                                              <p:spTgt spid="20"/>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200"/>
                                            <p:tgtEl>
                                              <p:spTgt spid="21"/>
                                            </p:tgtEl>
                                          </p:cBhvr>
                                        </p:animEffect>
                                      </p:childTnLst>
                                    </p:cTn>
                                  </p:par>
                                  <p:par>
                                    <p:cTn id="97" presetID="10" presetClass="exit" presetSubtype="0" fill="hold" grpId="1" nodeType="withEffect">
                                      <p:stCondLst>
                                        <p:cond delay="0"/>
                                      </p:stCondLst>
                                      <p:childTnLst>
                                        <p:animEffect transition="out" filter="fade">
                                          <p:cBhvr>
                                            <p:cTn id="98" dur="200"/>
                                            <p:tgtEl>
                                              <p:spTgt spid="21"/>
                                            </p:tgtEl>
                                          </p:cBhvr>
                                        </p:animEffect>
                                        <p:set>
                                          <p:cBhvr>
                                            <p:cTn id="99" dur="1" fill="hold">
                                              <p:stCondLst>
                                                <p:cond delay="199"/>
                                              </p:stCondLst>
                                            </p:cTn>
                                            <p:tgtEl>
                                              <p:spTgt spid="21"/>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200"/>
                                            <p:tgtEl>
                                              <p:spTgt spid="22"/>
                                            </p:tgtEl>
                                          </p:cBhvr>
                                        </p:animEffect>
                                      </p:childTnLst>
                                    </p:cTn>
                                  </p:par>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par>
                                    <p:cTn id="109" presetID="10" presetClass="exit" presetSubtype="0" fill="hold" grpId="1" nodeType="withEffect">
                                      <p:stCondLst>
                                        <p:cond delay="0"/>
                                      </p:stCondLst>
                                      <p:childTnLst>
                                        <p:animEffect transition="out" filter="fade">
                                          <p:cBhvr>
                                            <p:cTn id="110" dur="200"/>
                                            <p:tgtEl>
                                              <p:spTgt spid="23"/>
                                            </p:tgtEl>
                                          </p:cBhvr>
                                        </p:animEffect>
                                        <p:set>
                                          <p:cBhvr>
                                            <p:cTn id="111" dur="1" fill="hold">
                                              <p:stCondLst>
                                                <p:cond delay="199"/>
                                              </p:stCondLst>
                                            </p:cTn>
                                            <p:tgtEl>
                                              <p:spTgt spid="23"/>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
                                            <p:tgtEl>
                                              <p:spTgt spid="24"/>
                                            </p:tgtEl>
                                          </p:cBhvr>
                                        </p:animEffect>
                                      </p:childTnLst>
                                    </p:cTn>
                                  </p:par>
                                  <p:par>
                                    <p:cTn id="115" presetID="10" presetClass="exit" presetSubtype="0" fill="hold" grpId="1" nodeType="withEffect">
                                      <p:stCondLst>
                                        <p:cond delay="0"/>
                                      </p:stCondLst>
                                      <p:childTnLst>
                                        <p:animEffect transition="out" filter="fade">
                                          <p:cBhvr>
                                            <p:cTn id="116" dur="200"/>
                                            <p:tgtEl>
                                              <p:spTgt spid="24"/>
                                            </p:tgtEl>
                                          </p:cBhvr>
                                        </p:animEffect>
                                        <p:set>
                                          <p:cBhvr>
                                            <p:cTn id="117" dur="1" fill="hold">
                                              <p:stCondLst>
                                                <p:cond delay="199"/>
                                              </p:stCondLst>
                                            </p:cTn>
                                            <p:tgtEl>
                                              <p:spTgt spid="24"/>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200"/>
                                            <p:tgtEl>
                                              <p:spTgt spid="25"/>
                                            </p:tgtEl>
                                          </p:cBhvr>
                                        </p:animEffect>
                                      </p:childTnLst>
                                    </p:cTn>
                                  </p:par>
                                  <p:par>
                                    <p:cTn id="121" presetID="10" presetClass="exit" presetSubtype="0" fill="hold" grpId="1" nodeType="withEffect">
                                      <p:stCondLst>
                                        <p:cond delay="0"/>
                                      </p:stCondLst>
                                      <p:childTnLst>
                                        <p:animEffect transition="out" filter="fade">
                                          <p:cBhvr>
                                            <p:cTn id="122" dur="200"/>
                                            <p:tgtEl>
                                              <p:spTgt spid="25"/>
                                            </p:tgtEl>
                                          </p:cBhvr>
                                        </p:animEffect>
                                        <p:set>
                                          <p:cBhvr>
                                            <p:cTn id="123" dur="1" fill="hold">
                                              <p:stCondLst>
                                                <p:cond delay="199"/>
                                              </p:stCondLst>
                                            </p:cTn>
                                            <p:tgtEl>
                                              <p:spTgt spid="25"/>
                                            </p:tgtEl>
                                            <p:attrNameLst>
                                              <p:attrName>style.visibility</p:attrName>
                                            </p:attrNameLst>
                                          </p:cBhvr>
                                          <p:to>
                                            <p:strVal val="hidden"/>
                                          </p:to>
                                        </p:set>
                                      </p:childTnLst>
                                    </p:cTn>
                                  </p:par>
                                  <p:par>
                                    <p:cTn id="124" presetID="10" presetClass="entr" presetSubtype="0" fill="hold" grpId="0"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200"/>
                                            <p:tgtEl>
                                              <p:spTgt spid="26"/>
                                            </p:tgtEl>
                                          </p:cBhvr>
                                        </p:animEffect>
                                      </p:childTnLst>
                                    </p:cTn>
                                  </p:par>
                                  <p:par>
                                    <p:cTn id="127" presetID="10" presetClass="exit" presetSubtype="0" fill="hold" grpId="1" nodeType="withEffect">
                                      <p:stCondLst>
                                        <p:cond delay="0"/>
                                      </p:stCondLst>
                                      <p:childTnLst>
                                        <p:animEffect transition="out" filter="fade">
                                          <p:cBhvr>
                                            <p:cTn id="128" dur="200"/>
                                            <p:tgtEl>
                                              <p:spTgt spid="26"/>
                                            </p:tgtEl>
                                          </p:cBhvr>
                                        </p:animEffect>
                                        <p:set>
                                          <p:cBhvr>
                                            <p:cTn id="129" dur="1" fill="hold">
                                              <p:stCondLst>
                                                <p:cond delay="199"/>
                                              </p:stCondLst>
                                            </p:cTn>
                                            <p:tgtEl>
                                              <p:spTgt spid="26"/>
                                            </p:tgtEl>
                                            <p:attrNameLst>
                                              <p:attrName>style.visibility</p:attrName>
                                            </p:attrNameLst>
                                          </p:cBhvr>
                                          <p:to>
                                            <p:strVal val="hidden"/>
                                          </p:to>
                                        </p:set>
                                      </p:childTnLst>
                                    </p:cTn>
                                  </p:par>
                                  <p:par>
                                    <p:cTn id="130" presetID="10"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200"/>
                                            <p:tgtEl>
                                              <p:spTgt spid="27"/>
                                            </p:tgtEl>
                                          </p:cBhvr>
                                        </p:animEffect>
                                      </p:childTnLst>
                                    </p:cTn>
                                  </p:par>
                                  <p:par>
                                    <p:cTn id="133" presetID="10" presetClass="exit" presetSubtype="0" fill="hold" grpId="1" nodeType="withEffect">
                                      <p:stCondLst>
                                        <p:cond delay="0"/>
                                      </p:stCondLst>
                                      <p:childTnLst>
                                        <p:animEffect transition="out" filter="fade">
                                          <p:cBhvr>
                                            <p:cTn id="134" dur="200"/>
                                            <p:tgtEl>
                                              <p:spTgt spid="27"/>
                                            </p:tgtEl>
                                          </p:cBhvr>
                                        </p:animEffect>
                                        <p:set>
                                          <p:cBhvr>
                                            <p:cTn id="135" dur="1" fill="hold">
                                              <p:stCondLst>
                                                <p:cond delay="199"/>
                                              </p:stCondLst>
                                            </p:cTn>
                                            <p:tgtEl>
                                              <p:spTgt spid="27"/>
                                            </p:tgtEl>
                                            <p:attrNameLst>
                                              <p:attrName>style.visibility</p:attrName>
                                            </p:attrNameLst>
                                          </p:cBhvr>
                                          <p:to>
                                            <p:strVal val="hidden"/>
                                          </p:to>
                                        </p:set>
                                      </p:childTnLst>
                                    </p:cTn>
                                  </p:par>
                                  <p:par>
                                    <p:cTn id="136" presetID="10" presetClass="entr" presetSubtype="0" fill="hold" grpId="0" nodeType="withEffect">
                                      <p:stCondLst>
                                        <p:cond delay="0"/>
                                      </p:stCondLst>
                                      <p:childTnLst>
                                        <p:set>
                                          <p:cBhvr>
                                            <p:cTn id="137" dur="1" fill="hold">
                                              <p:stCondLst>
                                                <p:cond delay="0"/>
                                              </p:stCondLst>
                                            </p:cTn>
                                            <p:tgtEl>
                                              <p:spTgt spid="28"/>
                                            </p:tgtEl>
                                            <p:attrNameLst>
                                              <p:attrName>style.visibility</p:attrName>
                                            </p:attrNameLst>
                                          </p:cBhvr>
                                          <p:to>
                                            <p:strVal val="visible"/>
                                          </p:to>
                                        </p:set>
                                        <p:animEffect transition="in" filter="fade">
                                          <p:cBhvr>
                                            <p:cTn id="138" dur="200"/>
                                            <p:tgtEl>
                                              <p:spTgt spid="28"/>
                                            </p:tgtEl>
                                          </p:cBhvr>
                                        </p:animEffect>
                                      </p:childTnLst>
                                    </p:cTn>
                                  </p:par>
                                  <p:par>
                                    <p:cTn id="139" presetID="10" presetClass="exit" presetSubtype="0" fill="hold" grpId="1" nodeType="withEffect">
                                      <p:stCondLst>
                                        <p:cond delay="0"/>
                                      </p:stCondLst>
                                      <p:childTnLst>
                                        <p:animEffect transition="out" filter="fade">
                                          <p:cBhvr>
                                            <p:cTn id="140" dur="200"/>
                                            <p:tgtEl>
                                              <p:spTgt spid="28"/>
                                            </p:tgtEl>
                                          </p:cBhvr>
                                        </p:animEffect>
                                        <p:set>
                                          <p:cBhvr>
                                            <p:cTn id="141" dur="1" fill="hold">
                                              <p:stCondLst>
                                                <p:cond delay="199"/>
                                              </p:stCondLst>
                                            </p:cTn>
                                            <p:tgtEl>
                                              <p:spTgt spid="28"/>
                                            </p:tgtEl>
                                            <p:attrNameLst>
                                              <p:attrName>style.visibility</p:attrName>
                                            </p:attrNameLst>
                                          </p:cBhvr>
                                          <p:to>
                                            <p:strVal val="hidden"/>
                                          </p:to>
                                        </p:set>
                                      </p:childTnLst>
                                    </p:cTn>
                                  </p:par>
                                  <p:par>
                                    <p:cTn id="142" presetID="10" presetClass="entr" presetSubtype="0" fill="hold" grpId="0" nodeType="withEffect">
                                      <p:stCondLst>
                                        <p:cond delay="0"/>
                                      </p:stCondLst>
                                      <p:childTnLst>
                                        <p:set>
                                          <p:cBhvr>
                                            <p:cTn id="143" dur="1" fill="hold">
                                              <p:stCondLst>
                                                <p:cond delay="0"/>
                                              </p:stCondLst>
                                            </p:cTn>
                                            <p:tgtEl>
                                              <p:spTgt spid="29"/>
                                            </p:tgtEl>
                                            <p:attrNameLst>
                                              <p:attrName>style.visibility</p:attrName>
                                            </p:attrNameLst>
                                          </p:cBhvr>
                                          <p:to>
                                            <p:strVal val="visible"/>
                                          </p:to>
                                        </p:set>
                                        <p:animEffect transition="in" filter="fade">
                                          <p:cBhvr>
                                            <p:cTn id="144" dur="200"/>
                                            <p:tgtEl>
                                              <p:spTgt spid="29"/>
                                            </p:tgtEl>
                                          </p:cBhvr>
                                        </p:animEffect>
                                      </p:childTnLst>
                                    </p:cTn>
                                  </p:par>
                                  <p:par>
                                    <p:cTn id="145" presetID="10" presetClass="exit" presetSubtype="0" fill="hold" grpId="1" nodeType="withEffect">
                                      <p:stCondLst>
                                        <p:cond delay="0"/>
                                      </p:stCondLst>
                                      <p:childTnLst>
                                        <p:animEffect transition="out" filter="fade">
                                          <p:cBhvr>
                                            <p:cTn id="146" dur="200"/>
                                            <p:tgtEl>
                                              <p:spTgt spid="29"/>
                                            </p:tgtEl>
                                          </p:cBhvr>
                                        </p:animEffect>
                                        <p:set>
                                          <p:cBhvr>
                                            <p:cTn id="147" dur="1" fill="hold">
                                              <p:stCondLst>
                                                <p:cond delay="199"/>
                                              </p:stCondLst>
                                            </p:cTn>
                                            <p:tgtEl>
                                              <p:spTgt spid="29"/>
                                            </p:tgtEl>
                                            <p:attrNameLst>
                                              <p:attrName>style.visibility</p:attrName>
                                            </p:attrNameLst>
                                          </p:cBhvr>
                                          <p:to>
                                            <p:strVal val="hidden"/>
                                          </p:to>
                                        </p:set>
                                      </p:childTnLst>
                                    </p:cTn>
                                  </p:par>
                                  <p:par>
                                    <p:cTn id="148" presetID="10" presetClass="entr" presetSubtype="0" fill="hold" grpId="0" nodeType="withEffect">
                                      <p:stCondLst>
                                        <p:cond delay="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200"/>
                                            <p:tgtEl>
                                              <p:spTgt spid="30"/>
                                            </p:tgtEl>
                                          </p:cBhvr>
                                        </p:animEffect>
                                      </p:childTnLst>
                                    </p:cTn>
                                  </p:par>
                                  <p:par>
                                    <p:cTn id="151" presetID="10" presetClass="exit" presetSubtype="0" fill="hold" grpId="1" nodeType="withEffect">
                                      <p:stCondLst>
                                        <p:cond delay="0"/>
                                      </p:stCondLst>
                                      <p:childTnLst>
                                        <p:animEffect transition="out" filter="fade">
                                          <p:cBhvr>
                                            <p:cTn id="152" dur="200"/>
                                            <p:tgtEl>
                                              <p:spTgt spid="30"/>
                                            </p:tgtEl>
                                          </p:cBhvr>
                                        </p:animEffect>
                                        <p:set>
                                          <p:cBhvr>
                                            <p:cTn id="153" dur="1" fill="hold">
                                              <p:stCondLst>
                                                <p:cond delay="1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4" restart="whenNotActive" fill="hold" evtFilter="cancelBubble" nodeType="interactiveSeq">
                    <p:stCondLst>
                      <p:cond evt="onClick" delay="0">
                        <p:tgtEl>
                          <p:spTgt spid="31"/>
                        </p:tgtEl>
                      </p:cond>
                    </p:stCondLst>
                    <p:endSync evt="end" delay="0">
                      <p:rtn val="all"/>
                    </p:endSync>
                    <p:childTnLst>
                      <p:par>
                        <p:cTn id="155" fill="hold">
                          <p:stCondLst>
                            <p:cond delay="0"/>
                          </p:stCondLst>
                          <p:childTnLst>
                            <p:par>
                              <p:cTn id="156" fill="hold">
                                <p:stCondLst>
                                  <p:cond delay="0"/>
                                </p:stCondLst>
                                <p:childTnLst>
                                  <p:par>
                                    <p:cTn id="157" presetID="2" presetClass="mediacall" presetSubtype="0" fill="hold" nodeType="clickEffect">
                                      <p:stCondLst>
                                        <p:cond delay="0"/>
                                      </p:stCondLst>
                                      <p:childTnLst>
                                        <p:cmd type="call" cmd="togglePause">
                                          <p:cBhvr>
                                            <p:cTn id="158" dur="1" fill="hold"/>
                                            <p:tgtEl>
                                              <p:spTgt spid="31"/>
                                            </p:tgtEl>
                                          </p:cBhvr>
                                        </p:cmd>
                                      </p:childTnLst>
                                    </p:cTn>
                                  </p:par>
                                </p:childTnLst>
                              </p:cTn>
                            </p:par>
                          </p:childTnLst>
                        </p:cTn>
                      </p:par>
                    </p:childTnLst>
                  </p:cTn>
                  <p:nextCondLst>
                    <p:cond evt="onClick" delay="0">
                      <p:tgtEl>
                        <p:spTgt spid="31"/>
                      </p:tgtEl>
                    </p:cond>
                  </p:nextCondLst>
                </p:seq>
                <p:video>
                  <p:cMediaNode vol="80000">
                    <p:cTn id="159" fill="hold" display="0">
                      <p:stCondLst>
                        <p:cond delay="indefinite"/>
                      </p:stCondLst>
                    </p:cTn>
                    <p:tgtEl>
                      <p:spTgt spid="31"/>
                    </p:tgtEl>
                  </p:cMediaNode>
                </p:video>
                <p:seq concurrent="1" nextAc="seek">
                  <p:cTn id="160" restart="whenNotActive" fill="hold" evtFilter="cancelBubble" nodeType="interactiveSeq">
                    <p:stCondLst>
                      <p:cond evt="onMediaBookmark" delay="0">
                        <p:tgtEl>
                          <p14:bmkTgt spid="31" bmkName="FinancialFunctions1_1_VF10263403400:00:00.0"/>
                        </p:tgtEl>
                      </p:cond>
                    </p:stCondLst>
                    <p:endSync evt="end" delay="0">
                      <p:rtn val="all"/>
                    </p:endSync>
                    <p:childTnLst>
                      <p:par>
                        <p:cTn id="161" fill="hold">
                          <p:stCondLst>
                            <p:cond delay="0"/>
                          </p:stCondLst>
                          <p:childTnLst>
                            <p:par>
                              <p:cTn id="162" fill="hold">
                                <p:stCondLst>
                                  <p:cond delay="0"/>
                                </p:stCondLst>
                                <p:childTnLst>
                                  <p:par>
                                    <p:cTn id="163" presetID="10" presetClass="entr" presetSubtype="0" fill="hold" grpId="0" nodeType="withEffect">
                                      <p:stCondLst>
                                        <p:cond delay="0"/>
                                      </p:stCondLst>
                                      <p:childTnLst>
                                        <p:set>
                                          <p:cBhvr>
                                            <p:cTn id="164" dur="1" fill="hold">
                                              <p:stCondLst>
                                                <p:cond delay="0"/>
                                              </p:stCondLst>
                                            </p:cTn>
                                            <p:tgtEl>
                                              <p:spTgt spid="33"/>
                                            </p:tgtEl>
                                            <p:attrNameLst>
                                              <p:attrName>style.visibility</p:attrName>
                                            </p:attrNameLst>
                                          </p:cBhvr>
                                          <p:to>
                                            <p:strVal val="visible"/>
                                          </p:to>
                                        </p:set>
                                        <p:animEffect transition="in" filter="fade">
                                          <p:cBhvr>
                                            <p:cTn id="165" dur="200"/>
                                            <p:tgtEl>
                                              <p:spTgt spid="33"/>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34"/>
                                            </p:tgtEl>
                                            <p:attrNameLst>
                                              <p:attrName>style.visibility</p:attrName>
                                            </p:attrNameLst>
                                          </p:cBhvr>
                                          <p:to>
                                            <p:strVal val="visible"/>
                                          </p:to>
                                        </p:set>
                                        <p:animEffect transition="in" filter="fade">
                                          <p:cBhvr>
                                            <p:cTn id="168" dur="200"/>
                                            <p:tgtEl>
                                              <p:spTgt spid="34"/>
                                            </p:tgtEl>
                                          </p:cBhvr>
                                        </p:animEffect>
                                      </p:childTnLst>
                                    </p:cTn>
                                  </p:par>
                                </p:childTnLst>
                              </p:cTn>
                            </p:par>
                          </p:childTnLst>
                        </p:cTn>
                      </p:par>
                    </p:childTnLst>
                  </p:cTn>
                  <p:nextCondLst>
                    <p:cond evt="onMediaBookmark" delay="0">
                      <p:tgtEl>
                        <p14:bmkTgt spid="31" bmkName="FinancialFunctions1_1_VF10263403400:00:00.0"/>
                      </p:tgtEl>
                    </p:cond>
                  </p:nextCondLst>
                </p:seq>
                <p:seq concurrent="1" nextAc="seek">
                  <p:cTn id="169" restart="whenNotActive" fill="hold" evtFilter="cancelBubble" nodeType="interactiveSeq">
                    <p:stCondLst>
                      <p:cond evt="onMediaBookmark" delay="0">
                        <p:tgtEl>
                          <p14:bmkTgt spid="31" bmkName="FinancialFunctions1_1_VF10263403400:00:00.1"/>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grpId="1" nodeType="withEffect">
                                      <p:stCondLst>
                                        <p:cond delay="0"/>
                                      </p:stCondLst>
                                      <p:childTnLst>
                                        <p:animEffect transition="out" filter="fade">
                                          <p:cBhvr>
                                            <p:cTn id="173" dur="200"/>
                                            <p:tgtEl>
                                              <p:spTgt spid="33"/>
                                            </p:tgtEl>
                                          </p:cBhvr>
                                        </p:animEffect>
                                        <p:set>
                                          <p:cBhvr>
                                            <p:cTn id="174"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00.1"/>
                      </p:tgtEl>
                    </p:cond>
                  </p:nextCondLst>
                </p:seq>
                <p:seq concurrent="1" nextAc="seek">
                  <p:cTn id="175" restart="whenNotActive" fill="hold" evtFilter="cancelBubble" nodeType="interactiveSeq">
                    <p:stCondLst>
                      <p:cond evt="onMediaBookmark" delay="0">
                        <p:tgtEl>
                          <p14:bmkTgt spid="31" bmkName="FinancialFunctions1_1_VF10263403400:00:05.8"/>
                        </p:tgtEl>
                      </p:cond>
                    </p:stCondLst>
                    <p:endSync evt="end" delay="0">
                      <p:rtn val="all"/>
                    </p:endSync>
                    <p:childTnLst>
                      <p:par>
                        <p:cTn id="176" fill="hold">
                          <p:stCondLst>
                            <p:cond delay="0"/>
                          </p:stCondLst>
                          <p:childTnLst>
                            <p:par>
                              <p:cTn id="177" fill="hold">
                                <p:stCondLst>
                                  <p:cond delay="0"/>
                                </p:stCondLst>
                                <p:childTnLst>
                                  <p:par>
                                    <p:cTn id="178" presetID="10" presetClass="exit" presetSubtype="0" fill="hold" grpId="1" nodeType="withEffect">
                                      <p:stCondLst>
                                        <p:cond delay="0"/>
                                      </p:stCondLst>
                                      <p:childTnLst>
                                        <p:animEffect transition="out" filter="fade">
                                          <p:cBhvr>
                                            <p:cTn id="179" dur="200"/>
                                            <p:tgtEl>
                                              <p:spTgt spid="34"/>
                                            </p:tgtEl>
                                          </p:cBhvr>
                                        </p:animEffect>
                                        <p:set>
                                          <p:cBhvr>
                                            <p:cTn id="180" dur="1" fill="hold">
                                              <p:stCondLst>
                                                <p:cond delay="199"/>
                                              </p:stCondLst>
                                            </p:cTn>
                                            <p:tgtEl>
                                              <p:spTgt spid="34"/>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05.8"/>
                      </p:tgtEl>
                    </p:cond>
                  </p:nextCondLst>
                </p:seq>
                <p:seq concurrent="1" nextAc="seek">
                  <p:cTn id="181" restart="whenNotActive" fill="hold" evtFilter="cancelBubble" nodeType="interactiveSeq">
                    <p:stCondLst>
                      <p:cond evt="onMediaBookmark" delay="0">
                        <p:tgtEl>
                          <p14:bmkTgt spid="31" bmkName="FinancialFunctions1_1_VF10263403400:00:05.9"/>
                        </p:tgtEl>
                      </p:cond>
                    </p:stCondLst>
                    <p:endSync evt="end" delay="0">
                      <p:rtn val="all"/>
                    </p:endSync>
                    <p:childTnLst>
                      <p:par>
                        <p:cTn id="182" fill="hold">
                          <p:stCondLst>
                            <p:cond delay="0"/>
                          </p:stCondLst>
                          <p:childTnLst>
                            <p:par>
                              <p:cTn id="183" fill="hold">
                                <p:stCondLst>
                                  <p:cond delay="0"/>
                                </p:stCondLst>
                                <p:childTnLst>
                                  <p:par>
                                    <p:cTn id="184" presetID="10" presetClass="entr" presetSubtype="0" fill="hold" grpId="0" nodeType="with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fade">
                                          <p:cBhvr>
                                            <p:cTn id="186" dur="200"/>
                                            <p:tgtEl>
                                              <p:spTgt spid="35"/>
                                            </p:tgtEl>
                                          </p:cBhvr>
                                        </p:animEffect>
                                      </p:childTnLst>
                                    </p:cTn>
                                  </p:par>
                                </p:childTnLst>
                              </p:cTn>
                            </p:par>
                          </p:childTnLst>
                        </p:cTn>
                      </p:par>
                    </p:childTnLst>
                  </p:cTn>
                  <p:nextCondLst>
                    <p:cond evt="onMediaBookmark" delay="0">
                      <p:tgtEl>
                        <p14:bmkTgt spid="31" bmkName="FinancialFunctions1_1_VF10263403400:00:05.9"/>
                      </p:tgtEl>
                    </p:cond>
                  </p:nextCondLst>
                </p:seq>
                <p:seq concurrent="1" nextAc="seek">
                  <p:cTn id="187" restart="whenNotActive" fill="hold" evtFilter="cancelBubble" nodeType="interactiveSeq">
                    <p:stCondLst>
                      <p:cond evt="onMediaBookmark" delay="0">
                        <p:tgtEl>
                          <p14:bmkTgt spid="31" bmkName="FinancialFunctions1_1_VF10263403400:00:14.7"/>
                        </p:tgtEl>
                      </p:cond>
                    </p:stCondLst>
                    <p:endSync evt="end" delay="0">
                      <p:rtn val="all"/>
                    </p:endSync>
                    <p:childTnLst>
                      <p:par>
                        <p:cTn id="188" fill="hold">
                          <p:stCondLst>
                            <p:cond delay="0"/>
                          </p:stCondLst>
                          <p:childTnLst>
                            <p:par>
                              <p:cTn id="189" fill="hold">
                                <p:stCondLst>
                                  <p:cond delay="0"/>
                                </p:stCondLst>
                                <p:childTnLst>
                                  <p:par>
                                    <p:cTn id="190" presetID="10" presetClass="exit" presetSubtype="0" fill="hold" grpId="1" nodeType="withEffect">
                                      <p:stCondLst>
                                        <p:cond delay="0"/>
                                      </p:stCondLst>
                                      <p:childTnLst>
                                        <p:animEffect transition="out" filter="fade">
                                          <p:cBhvr>
                                            <p:cTn id="191" dur="200"/>
                                            <p:tgtEl>
                                              <p:spTgt spid="35"/>
                                            </p:tgtEl>
                                          </p:cBhvr>
                                        </p:animEffect>
                                        <p:set>
                                          <p:cBhvr>
                                            <p:cTn id="192" dur="1" fill="hold">
                                              <p:stCondLst>
                                                <p:cond delay="199"/>
                                              </p:stCondLst>
                                            </p:cTn>
                                            <p:tgtEl>
                                              <p:spTgt spid="35"/>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14.7"/>
                      </p:tgtEl>
                    </p:cond>
                  </p:nextCondLst>
                </p:seq>
                <p:seq concurrent="1" nextAc="seek">
                  <p:cTn id="193" restart="whenNotActive" fill="hold" evtFilter="cancelBubble" nodeType="interactiveSeq">
                    <p:stCondLst>
                      <p:cond evt="onMediaBookmark" delay="0">
                        <p:tgtEl>
                          <p14:bmkTgt spid="31" bmkName="FinancialFunctions1_1_VF10263403400:00:14.8"/>
                        </p:tgtEl>
                      </p:cond>
                    </p:stCondLst>
                    <p:endSync evt="end" delay="0">
                      <p:rtn val="all"/>
                    </p:endSync>
                    <p:childTnLst>
                      <p:par>
                        <p:cTn id="194" fill="hold">
                          <p:stCondLst>
                            <p:cond delay="0"/>
                          </p:stCondLst>
                          <p:childTnLst>
                            <p:par>
                              <p:cTn id="195" fill="hold">
                                <p:stCondLst>
                                  <p:cond delay="0"/>
                                </p:stCondLst>
                                <p:childTnLst>
                                  <p:par>
                                    <p:cTn id="196" presetID="10" presetClass="entr" presetSubtype="0" fill="hold" grpId="0" nodeType="withEffect">
                                      <p:stCondLst>
                                        <p:cond delay="0"/>
                                      </p:stCondLst>
                                      <p:childTnLst>
                                        <p:set>
                                          <p:cBhvr>
                                            <p:cTn id="197" dur="1" fill="hold">
                                              <p:stCondLst>
                                                <p:cond delay="0"/>
                                              </p:stCondLst>
                                            </p:cTn>
                                            <p:tgtEl>
                                              <p:spTgt spid="36"/>
                                            </p:tgtEl>
                                            <p:attrNameLst>
                                              <p:attrName>style.visibility</p:attrName>
                                            </p:attrNameLst>
                                          </p:cBhvr>
                                          <p:to>
                                            <p:strVal val="visible"/>
                                          </p:to>
                                        </p:set>
                                        <p:animEffect transition="in" filter="fade">
                                          <p:cBhvr>
                                            <p:cTn id="198" dur="200"/>
                                            <p:tgtEl>
                                              <p:spTgt spid="36"/>
                                            </p:tgtEl>
                                          </p:cBhvr>
                                        </p:animEffect>
                                      </p:childTnLst>
                                    </p:cTn>
                                  </p:par>
                                </p:childTnLst>
                              </p:cTn>
                            </p:par>
                          </p:childTnLst>
                        </p:cTn>
                      </p:par>
                    </p:childTnLst>
                  </p:cTn>
                  <p:nextCondLst>
                    <p:cond evt="onMediaBookmark" delay="0">
                      <p:tgtEl>
                        <p14:bmkTgt spid="31" bmkName="FinancialFunctions1_1_VF10263403400:00:14.8"/>
                      </p:tgtEl>
                    </p:cond>
                  </p:nextCondLst>
                </p:seq>
                <p:seq concurrent="1" nextAc="seek">
                  <p:cTn id="199" restart="whenNotActive" fill="hold" evtFilter="cancelBubble" nodeType="interactiveSeq">
                    <p:stCondLst>
                      <p:cond evt="onMediaBookmark" delay="0">
                        <p:tgtEl>
                          <p14:bmkTgt spid="31" bmkName="FinancialFunctions1_1_VF10263403400:00:21.1"/>
                        </p:tgtEl>
                      </p:cond>
                    </p:stCondLst>
                    <p:endSync evt="end" delay="0">
                      <p:rtn val="all"/>
                    </p:endSync>
                    <p:childTnLst>
                      <p:par>
                        <p:cTn id="200" fill="hold">
                          <p:stCondLst>
                            <p:cond delay="0"/>
                          </p:stCondLst>
                          <p:childTnLst>
                            <p:par>
                              <p:cTn id="201" fill="hold">
                                <p:stCondLst>
                                  <p:cond delay="0"/>
                                </p:stCondLst>
                                <p:childTnLst>
                                  <p:par>
                                    <p:cTn id="202" presetID="10" presetClass="exit" presetSubtype="0" fill="hold" grpId="1" nodeType="withEffect">
                                      <p:stCondLst>
                                        <p:cond delay="0"/>
                                      </p:stCondLst>
                                      <p:childTnLst>
                                        <p:animEffect transition="out" filter="fade">
                                          <p:cBhvr>
                                            <p:cTn id="203" dur="200"/>
                                            <p:tgtEl>
                                              <p:spTgt spid="36"/>
                                            </p:tgtEl>
                                          </p:cBhvr>
                                        </p:animEffect>
                                        <p:set>
                                          <p:cBhvr>
                                            <p:cTn id="204" dur="1" fill="hold">
                                              <p:stCondLst>
                                                <p:cond delay="199"/>
                                              </p:stCondLst>
                                            </p:cTn>
                                            <p:tgtEl>
                                              <p:spTgt spid="36"/>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21.1"/>
                      </p:tgtEl>
                    </p:cond>
                  </p:nextCondLst>
                </p:seq>
                <p:seq concurrent="1" nextAc="seek">
                  <p:cTn id="205" restart="whenNotActive" fill="hold" evtFilter="cancelBubble" nodeType="interactiveSeq">
                    <p:stCondLst>
                      <p:cond evt="onMediaBookmark" delay="0">
                        <p:tgtEl>
                          <p14:bmkTgt spid="31" bmkName="FinancialFunctions1_1_VF10263403400:00:21.2"/>
                        </p:tgtEl>
                      </p:cond>
                    </p:stCondLst>
                    <p:endSync evt="end" delay="0">
                      <p:rtn val="all"/>
                    </p:endSync>
                    <p:childTnLst>
                      <p:par>
                        <p:cTn id="206" fill="hold">
                          <p:stCondLst>
                            <p:cond delay="0"/>
                          </p:stCondLst>
                          <p:childTnLst>
                            <p:par>
                              <p:cTn id="207" fill="hold">
                                <p:stCondLst>
                                  <p:cond delay="0"/>
                                </p:stCondLst>
                                <p:childTnLst>
                                  <p:par>
                                    <p:cTn id="208" presetID="10" presetClass="entr" presetSubtype="0" fill="hold" grpId="0" nodeType="withEffect">
                                      <p:stCondLst>
                                        <p:cond delay="0"/>
                                      </p:stCondLst>
                                      <p:childTnLst>
                                        <p:set>
                                          <p:cBhvr>
                                            <p:cTn id="209" dur="1" fill="hold">
                                              <p:stCondLst>
                                                <p:cond delay="0"/>
                                              </p:stCondLst>
                                            </p:cTn>
                                            <p:tgtEl>
                                              <p:spTgt spid="37"/>
                                            </p:tgtEl>
                                            <p:attrNameLst>
                                              <p:attrName>style.visibility</p:attrName>
                                            </p:attrNameLst>
                                          </p:cBhvr>
                                          <p:to>
                                            <p:strVal val="visible"/>
                                          </p:to>
                                        </p:set>
                                        <p:animEffect transition="in" filter="fade">
                                          <p:cBhvr>
                                            <p:cTn id="210" dur="200"/>
                                            <p:tgtEl>
                                              <p:spTgt spid="37"/>
                                            </p:tgtEl>
                                          </p:cBhvr>
                                        </p:animEffect>
                                      </p:childTnLst>
                                    </p:cTn>
                                  </p:par>
                                </p:childTnLst>
                              </p:cTn>
                            </p:par>
                          </p:childTnLst>
                        </p:cTn>
                      </p:par>
                    </p:childTnLst>
                  </p:cTn>
                  <p:nextCondLst>
                    <p:cond evt="onMediaBookmark" delay="0">
                      <p:tgtEl>
                        <p14:bmkTgt spid="31" bmkName="FinancialFunctions1_1_VF10263403400:00:21.2"/>
                      </p:tgtEl>
                    </p:cond>
                  </p:nextCondLst>
                </p:seq>
                <p:seq concurrent="1" nextAc="seek">
                  <p:cTn id="211" restart="whenNotActive" fill="hold" evtFilter="cancelBubble" nodeType="interactiveSeq">
                    <p:stCondLst>
                      <p:cond evt="onMediaBookmark" delay="0">
                        <p:tgtEl>
                          <p14:bmkTgt spid="31" bmkName="FinancialFunctions1_1_VF10263403400:00:26.5"/>
                        </p:tgtEl>
                      </p:cond>
                    </p:stCondLst>
                    <p:endSync evt="end" delay="0">
                      <p:rtn val="all"/>
                    </p:endSync>
                    <p:childTnLst>
                      <p:par>
                        <p:cTn id="212" fill="hold">
                          <p:stCondLst>
                            <p:cond delay="0"/>
                          </p:stCondLst>
                          <p:childTnLst>
                            <p:par>
                              <p:cTn id="213" fill="hold">
                                <p:stCondLst>
                                  <p:cond delay="0"/>
                                </p:stCondLst>
                                <p:childTnLst>
                                  <p:par>
                                    <p:cTn id="214" presetID="10" presetClass="exit" presetSubtype="0" fill="hold" grpId="1" nodeType="withEffect">
                                      <p:stCondLst>
                                        <p:cond delay="0"/>
                                      </p:stCondLst>
                                      <p:childTnLst>
                                        <p:animEffect transition="out" filter="fade">
                                          <p:cBhvr>
                                            <p:cTn id="215" dur="200"/>
                                            <p:tgtEl>
                                              <p:spTgt spid="37"/>
                                            </p:tgtEl>
                                          </p:cBhvr>
                                        </p:animEffect>
                                        <p:set>
                                          <p:cBhvr>
                                            <p:cTn id="216" dur="1" fill="hold">
                                              <p:stCondLst>
                                                <p:cond delay="199"/>
                                              </p:stCondLst>
                                            </p:cTn>
                                            <p:tgtEl>
                                              <p:spTgt spid="37"/>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26.5"/>
                      </p:tgtEl>
                    </p:cond>
                  </p:nextCondLst>
                </p:seq>
                <p:seq concurrent="1" nextAc="seek">
                  <p:cTn id="217" restart="whenNotActive" fill="hold" evtFilter="cancelBubble" nodeType="interactiveSeq">
                    <p:stCondLst>
                      <p:cond evt="onMediaBookmark" delay="0">
                        <p:tgtEl>
                          <p14:bmkTgt spid="31" bmkName="FinancialFunctions1_1_VF10263403400:00:26.6"/>
                        </p:tgtEl>
                      </p:cond>
                    </p:stCondLst>
                    <p:endSync evt="end" delay="0">
                      <p:rtn val="all"/>
                    </p:endSync>
                    <p:childTnLst>
                      <p:par>
                        <p:cTn id="218" fill="hold">
                          <p:stCondLst>
                            <p:cond delay="0"/>
                          </p:stCondLst>
                          <p:childTnLst>
                            <p:par>
                              <p:cTn id="219" fill="hold">
                                <p:stCondLst>
                                  <p:cond delay="0"/>
                                </p:stCondLst>
                                <p:childTnLst>
                                  <p:par>
                                    <p:cTn id="220" presetID="10" presetClass="entr" presetSubtype="0" fill="hold" grpId="0" nodeType="withEffect">
                                      <p:stCondLst>
                                        <p:cond delay="0"/>
                                      </p:stCondLst>
                                      <p:childTnLst>
                                        <p:set>
                                          <p:cBhvr>
                                            <p:cTn id="221" dur="1" fill="hold">
                                              <p:stCondLst>
                                                <p:cond delay="0"/>
                                              </p:stCondLst>
                                            </p:cTn>
                                            <p:tgtEl>
                                              <p:spTgt spid="38"/>
                                            </p:tgtEl>
                                            <p:attrNameLst>
                                              <p:attrName>style.visibility</p:attrName>
                                            </p:attrNameLst>
                                          </p:cBhvr>
                                          <p:to>
                                            <p:strVal val="visible"/>
                                          </p:to>
                                        </p:set>
                                        <p:animEffect transition="in" filter="fade">
                                          <p:cBhvr>
                                            <p:cTn id="222" dur="200"/>
                                            <p:tgtEl>
                                              <p:spTgt spid="38"/>
                                            </p:tgtEl>
                                          </p:cBhvr>
                                        </p:animEffect>
                                      </p:childTnLst>
                                    </p:cTn>
                                  </p:par>
                                </p:childTnLst>
                              </p:cTn>
                            </p:par>
                          </p:childTnLst>
                        </p:cTn>
                      </p:par>
                    </p:childTnLst>
                  </p:cTn>
                  <p:nextCondLst>
                    <p:cond evt="onMediaBookmark" delay="0">
                      <p:tgtEl>
                        <p14:bmkTgt spid="31" bmkName="FinancialFunctions1_1_VF10263403400:00:26.6"/>
                      </p:tgtEl>
                    </p:cond>
                  </p:nextCondLst>
                </p:seq>
                <p:seq concurrent="1" nextAc="seek">
                  <p:cTn id="223" restart="whenNotActive" fill="hold" evtFilter="cancelBubble" nodeType="interactiveSeq">
                    <p:stCondLst>
                      <p:cond evt="onMediaBookmark" delay="0">
                        <p:tgtEl>
                          <p14:bmkTgt spid="31" bmkName="FinancialFunctions1_1_VF10263403400:00:32.8"/>
                        </p:tgtEl>
                      </p:cond>
                    </p:stCondLst>
                    <p:endSync evt="end" delay="0">
                      <p:rtn val="all"/>
                    </p:endSync>
                    <p:childTnLst>
                      <p:par>
                        <p:cTn id="224" fill="hold">
                          <p:stCondLst>
                            <p:cond delay="0"/>
                          </p:stCondLst>
                          <p:childTnLst>
                            <p:par>
                              <p:cTn id="225" fill="hold">
                                <p:stCondLst>
                                  <p:cond delay="0"/>
                                </p:stCondLst>
                                <p:childTnLst>
                                  <p:par>
                                    <p:cTn id="226" presetID="10" presetClass="exit" presetSubtype="0" fill="hold" grpId="1" nodeType="withEffect">
                                      <p:stCondLst>
                                        <p:cond delay="0"/>
                                      </p:stCondLst>
                                      <p:childTnLst>
                                        <p:animEffect transition="out" filter="fade">
                                          <p:cBhvr>
                                            <p:cTn id="227" dur="200"/>
                                            <p:tgtEl>
                                              <p:spTgt spid="38"/>
                                            </p:tgtEl>
                                          </p:cBhvr>
                                        </p:animEffect>
                                        <p:set>
                                          <p:cBhvr>
                                            <p:cTn id="228" dur="1" fill="hold">
                                              <p:stCondLst>
                                                <p:cond delay="199"/>
                                              </p:stCondLst>
                                            </p:cTn>
                                            <p:tgtEl>
                                              <p:spTgt spid="38"/>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32.8"/>
                      </p:tgtEl>
                    </p:cond>
                  </p:nextCondLst>
                </p:seq>
                <p:seq concurrent="1" nextAc="seek">
                  <p:cTn id="229" restart="whenNotActive" fill="hold" evtFilter="cancelBubble" nodeType="interactiveSeq">
                    <p:stCondLst>
                      <p:cond evt="onMediaBookmark" delay="0">
                        <p:tgtEl>
                          <p14:bmkTgt spid="31" bmkName="FinancialFunctions1_1_VF10263403400:00:32.9"/>
                        </p:tgtEl>
                      </p:cond>
                    </p:stCondLst>
                    <p:endSync evt="end" delay="0">
                      <p:rtn val="all"/>
                    </p:endSync>
                    <p:childTnLst>
                      <p:par>
                        <p:cTn id="230" fill="hold">
                          <p:stCondLst>
                            <p:cond delay="0"/>
                          </p:stCondLst>
                          <p:childTnLst>
                            <p:par>
                              <p:cTn id="231" fill="hold">
                                <p:stCondLst>
                                  <p:cond delay="0"/>
                                </p:stCondLst>
                                <p:childTnLst>
                                  <p:par>
                                    <p:cTn id="232" presetID="10" presetClass="entr" presetSubtype="0" fill="hold" grpId="0" nodeType="withEffect">
                                      <p:stCondLst>
                                        <p:cond delay="0"/>
                                      </p:stCondLst>
                                      <p:childTnLst>
                                        <p:set>
                                          <p:cBhvr>
                                            <p:cTn id="233" dur="1" fill="hold">
                                              <p:stCondLst>
                                                <p:cond delay="0"/>
                                              </p:stCondLst>
                                            </p:cTn>
                                            <p:tgtEl>
                                              <p:spTgt spid="39"/>
                                            </p:tgtEl>
                                            <p:attrNameLst>
                                              <p:attrName>style.visibility</p:attrName>
                                            </p:attrNameLst>
                                          </p:cBhvr>
                                          <p:to>
                                            <p:strVal val="visible"/>
                                          </p:to>
                                        </p:set>
                                        <p:animEffect transition="in" filter="fade">
                                          <p:cBhvr>
                                            <p:cTn id="234" dur="200"/>
                                            <p:tgtEl>
                                              <p:spTgt spid="39"/>
                                            </p:tgtEl>
                                          </p:cBhvr>
                                        </p:animEffect>
                                      </p:childTnLst>
                                    </p:cTn>
                                  </p:par>
                                </p:childTnLst>
                              </p:cTn>
                            </p:par>
                          </p:childTnLst>
                        </p:cTn>
                      </p:par>
                    </p:childTnLst>
                  </p:cTn>
                  <p:nextCondLst>
                    <p:cond evt="onMediaBookmark" delay="0">
                      <p:tgtEl>
                        <p14:bmkTgt spid="31" bmkName="FinancialFunctions1_1_VF10263403400:00:32.9"/>
                      </p:tgtEl>
                    </p:cond>
                  </p:nextCondLst>
                </p:seq>
                <p:seq concurrent="1" nextAc="seek">
                  <p:cTn id="235" restart="whenNotActive" fill="hold" evtFilter="cancelBubble" nodeType="interactiveSeq">
                    <p:stCondLst>
                      <p:cond evt="onMediaBookmark" delay="0">
                        <p:tgtEl>
                          <p14:bmkTgt spid="31" bmkName="FinancialFunctions1_1_VF10263403400:00:43.7"/>
                        </p:tgtEl>
                      </p:cond>
                    </p:stCondLst>
                    <p:endSync evt="end" delay="0">
                      <p:rtn val="all"/>
                    </p:endSync>
                    <p:childTnLst>
                      <p:par>
                        <p:cTn id="236" fill="hold">
                          <p:stCondLst>
                            <p:cond delay="0"/>
                          </p:stCondLst>
                          <p:childTnLst>
                            <p:par>
                              <p:cTn id="237" fill="hold">
                                <p:stCondLst>
                                  <p:cond delay="0"/>
                                </p:stCondLst>
                                <p:childTnLst>
                                  <p:par>
                                    <p:cTn id="238" presetID="10" presetClass="exit" presetSubtype="0" fill="hold" grpId="1" nodeType="withEffect">
                                      <p:stCondLst>
                                        <p:cond delay="0"/>
                                      </p:stCondLst>
                                      <p:childTnLst>
                                        <p:animEffect transition="out" filter="fade">
                                          <p:cBhvr>
                                            <p:cTn id="239" dur="200"/>
                                            <p:tgtEl>
                                              <p:spTgt spid="39"/>
                                            </p:tgtEl>
                                          </p:cBhvr>
                                        </p:animEffect>
                                        <p:set>
                                          <p:cBhvr>
                                            <p:cTn id="240" dur="1" fill="hold">
                                              <p:stCondLst>
                                                <p:cond delay="199"/>
                                              </p:stCondLst>
                                            </p:cTn>
                                            <p:tgtEl>
                                              <p:spTgt spid="39"/>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43.7"/>
                      </p:tgtEl>
                    </p:cond>
                  </p:nextCondLst>
                </p:seq>
                <p:seq concurrent="1" nextAc="seek">
                  <p:cTn id="241" restart="whenNotActive" fill="hold" evtFilter="cancelBubble" nodeType="interactiveSeq">
                    <p:stCondLst>
                      <p:cond evt="onMediaBookmark" delay="0">
                        <p:tgtEl>
                          <p14:bmkTgt spid="31" bmkName="FinancialFunctions1_1_VF10263403400:00:43.8"/>
                        </p:tgtEl>
                      </p:cond>
                    </p:stCondLst>
                    <p:endSync evt="end" delay="0">
                      <p:rtn val="all"/>
                    </p:endSync>
                    <p:childTnLst>
                      <p:par>
                        <p:cTn id="242" fill="hold">
                          <p:stCondLst>
                            <p:cond delay="0"/>
                          </p:stCondLst>
                          <p:childTnLst>
                            <p:par>
                              <p:cTn id="243" fill="hold">
                                <p:stCondLst>
                                  <p:cond delay="0"/>
                                </p:stCondLst>
                                <p:childTnLst>
                                  <p:par>
                                    <p:cTn id="244" presetID="10" presetClass="entr" presetSubtype="0" fill="hold" grpId="0" nodeType="withEffect">
                                      <p:stCondLst>
                                        <p:cond delay="0"/>
                                      </p:stCondLst>
                                      <p:childTnLst>
                                        <p:set>
                                          <p:cBhvr>
                                            <p:cTn id="245" dur="1" fill="hold">
                                              <p:stCondLst>
                                                <p:cond delay="0"/>
                                              </p:stCondLst>
                                            </p:cTn>
                                            <p:tgtEl>
                                              <p:spTgt spid="40"/>
                                            </p:tgtEl>
                                            <p:attrNameLst>
                                              <p:attrName>style.visibility</p:attrName>
                                            </p:attrNameLst>
                                          </p:cBhvr>
                                          <p:to>
                                            <p:strVal val="visible"/>
                                          </p:to>
                                        </p:set>
                                        <p:animEffect transition="in" filter="fade">
                                          <p:cBhvr>
                                            <p:cTn id="246" dur="200"/>
                                            <p:tgtEl>
                                              <p:spTgt spid="40"/>
                                            </p:tgtEl>
                                          </p:cBhvr>
                                        </p:animEffect>
                                      </p:childTnLst>
                                    </p:cTn>
                                  </p:par>
                                </p:childTnLst>
                              </p:cTn>
                            </p:par>
                          </p:childTnLst>
                        </p:cTn>
                      </p:par>
                    </p:childTnLst>
                  </p:cTn>
                  <p:nextCondLst>
                    <p:cond evt="onMediaBookmark" delay="0">
                      <p:tgtEl>
                        <p14:bmkTgt spid="31" bmkName="FinancialFunctions1_1_VF10263403400:00:43.8"/>
                      </p:tgtEl>
                    </p:cond>
                  </p:nextCondLst>
                </p:seq>
                <p:seq concurrent="1" nextAc="seek">
                  <p:cTn id="247" restart="whenNotActive" fill="hold" evtFilter="cancelBubble" nodeType="interactiveSeq">
                    <p:stCondLst>
                      <p:cond evt="onMediaBookmark" delay="0">
                        <p:tgtEl>
                          <p14:bmkTgt spid="31" bmkName="FinancialFunctions1_1_VF10263403400:00:47.6"/>
                        </p:tgtEl>
                      </p:cond>
                    </p:stCondLst>
                    <p:endSync evt="end" delay="0">
                      <p:rtn val="all"/>
                    </p:endSync>
                    <p:childTnLst>
                      <p:par>
                        <p:cTn id="248" fill="hold">
                          <p:stCondLst>
                            <p:cond delay="0"/>
                          </p:stCondLst>
                          <p:childTnLst>
                            <p:par>
                              <p:cTn id="249" fill="hold">
                                <p:stCondLst>
                                  <p:cond delay="0"/>
                                </p:stCondLst>
                                <p:childTnLst>
                                  <p:par>
                                    <p:cTn id="250" presetID="10" presetClass="exit" presetSubtype="0" fill="hold" grpId="1" nodeType="withEffect">
                                      <p:stCondLst>
                                        <p:cond delay="0"/>
                                      </p:stCondLst>
                                      <p:childTnLst>
                                        <p:animEffect transition="out" filter="fade">
                                          <p:cBhvr>
                                            <p:cTn id="251" dur="200"/>
                                            <p:tgtEl>
                                              <p:spTgt spid="40"/>
                                            </p:tgtEl>
                                          </p:cBhvr>
                                        </p:animEffect>
                                        <p:set>
                                          <p:cBhvr>
                                            <p:cTn id="252" dur="1" fill="hold">
                                              <p:stCondLst>
                                                <p:cond delay="199"/>
                                              </p:stCondLst>
                                            </p:cTn>
                                            <p:tgtEl>
                                              <p:spTgt spid="40"/>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47.6"/>
                      </p:tgtEl>
                    </p:cond>
                  </p:nextCondLst>
                </p:seq>
                <p:seq concurrent="1" nextAc="seek">
                  <p:cTn id="253" restart="whenNotActive" fill="hold" evtFilter="cancelBubble" nodeType="interactiveSeq">
                    <p:stCondLst>
                      <p:cond evt="onMediaBookmark" delay="0">
                        <p:tgtEl>
                          <p14:bmkTgt spid="31" bmkName="FinancialFunctions1_1_VF10263403400:00:47.7"/>
                        </p:tgtEl>
                      </p:cond>
                    </p:stCondLst>
                    <p:endSync evt="end" delay="0">
                      <p:rtn val="all"/>
                    </p:endSync>
                    <p:childTnLst>
                      <p:par>
                        <p:cTn id="254" fill="hold">
                          <p:stCondLst>
                            <p:cond delay="0"/>
                          </p:stCondLst>
                          <p:childTnLst>
                            <p:par>
                              <p:cTn id="255" fill="hold">
                                <p:stCondLst>
                                  <p:cond delay="0"/>
                                </p:stCondLst>
                                <p:childTnLst>
                                  <p:par>
                                    <p:cTn id="256" presetID="10" presetClass="entr" presetSubtype="0" fill="hold" grpId="0" nodeType="withEffect">
                                      <p:stCondLst>
                                        <p:cond delay="0"/>
                                      </p:stCondLst>
                                      <p:childTnLst>
                                        <p:set>
                                          <p:cBhvr>
                                            <p:cTn id="257" dur="1" fill="hold">
                                              <p:stCondLst>
                                                <p:cond delay="0"/>
                                              </p:stCondLst>
                                            </p:cTn>
                                            <p:tgtEl>
                                              <p:spTgt spid="41"/>
                                            </p:tgtEl>
                                            <p:attrNameLst>
                                              <p:attrName>style.visibility</p:attrName>
                                            </p:attrNameLst>
                                          </p:cBhvr>
                                          <p:to>
                                            <p:strVal val="visible"/>
                                          </p:to>
                                        </p:set>
                                        <p:animEffect transition="in" filter="fade">
                                          <p:cBhvr>
                                            <p:cTn id="258" dur="200"/>
                                            <p:tgtEl>
                                              <p:spTgt spid="41"/>
                                            </p:tgtEl>
                                          </p:cBhvr>
                                        </p:animEffect>
                                      </p:childTnLst>
                                    </p:cTn>
                                  </p:par>
                                </p:childTnLst>
                              </p:cTn>
                            </p:par>
                          </p:childTnLst>
                        </p:cTn>
                      </p:par>
                    </p:childTnLst>
                  </p:cTn>
                  <p:nextCondLst>
                    <p:cond evt="onMediaBookmark" delay="0">
                      <p:tgtEl>
                        <p14:bmkTgt spid="31" bmkName="FinancialFunctions1_1_VF10263403400:00:47.7"/>
                      </p:tgtEl>
                    </p:cond>
                  </p:nextCondLst>
                </p:seq>
                <p:seq concurrent="1" nextAc="seek">
                  <p:cTn id="259" restart="whenNotActive" fill="hold" evtFilter="cancelBubble" nodeType="interactiveSeq">
                    <p:stCondLst>
                      <p:cond evt="onMediaBookmark" delay="0">
                        <p:tgtEl>
                          <p14:bmkTgt spid="31" bmkName="FinancialFunctions1_1_VF10263403400:00:54.7"/>
                        </p:tgtEl>
                      </p:cond>
                    </p:stCondLst>
                    <p:endSync evt="end" delay="0">
                      <p:rtn val="all"/>
                    </p:endSync>
                    <p:childTnLst>
                      <p:par>
                        <p:cTn id="260" fill="hold">
                          <p:stCondLst>
                            <p:cond delay="0"/>
                          </p:stCondLst>
                          <p:childTnLst>
                            <p:par>
                              <p:cTn id="261" fill="hold">
                                <p:stCondLst>
                                  <p:cond delay="0"/>
                                </p:stCondLst>
                                <p:childTnLst>
                                  <p:par>
                                    <p:cTn id="262" presetID="10" presetClass="exit" presetSubtype="0" fill="hold" grpId="1" nodeType="withEffect">
                                      <p:stCondLst>
                                        <p:cond delay="0"/>
                                      </p:stCondLst>
                                      <p:childTnLst>
                                        <p:animEffect transition="out" filter="fade">
                                          <p:cBhvr>
                                            <p:cTn id="263" dur="200"/>
                                            <p:tgtEl>
                                              <p:spTgt spid="41"/>
                                            </p:tgtEl>
                                          </p:cBhvr>
                                        </p:animEffect>
                                        <p:set>
                                          <p:cBhvr>
                                            <p:cTn id="264" dur="1" fill="hold">
                                              <p:stCondLst>
                                                <p:cond delay="199"/>
                                              </p:stCondLst>
                                            </p:cTn>
                                            <p:tgtEl>
                                              <p:spTgt spid="41"/>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54.7"/>
                      </p:tgtEl>
                    </p:cond>
                  </p:nextCondLst>
                </p:seq>
                <p:seq concurrent="1" nextAc="seek">
                  <p:cTn id="265" restart="whenNotActive" fill="hold" evtFilter="cancelBubble" nodeType="interactiveSeq">
                    <p:stCondLst>
                      <p:cond evt="onMediaBookmark" delay="0">
                        <p:tgtEl>
                          <p14:bmkTgt spid="31" bmkName="FinancialFunctions1_1_VF10263403400:00:54.8"/>
                        </p:tgtEl>
                      </p:cond>
                    </p:stCondLst>
                    <p:endSync evt="end" delay="0">
                      <p:rtn val="all"/>
                    </p:endSync>
                    <p:childTnLst>
                      <p:par>
                        <p:cTn id="266" fill="hold">
                          <p:stCondLst>
                            <p:cond delay="0"/>
                          </p:stCondLst>
                          <p:childTnLst>
                            <p:par>
                              <p:cTn id="267" fill="hold">
                                <p:stCondLst>
                                  <p:cond delay="0"/>
                                </p:stCondLst>
                                <p:childTnLst>
                                  <p:par>
                                    <p:cTn id="268" presetID="10" presetClass="entr" presetSubtype="0" fill="hold" grpId="0" nodeType="withEffect">
                                      <p:stCondLst>
                                        <p:cond delay="0"/>
                                      </p:stCondLst>
                                      <p:childTnLst>
                                        <p:set>
                                          <p:cBhvr>
                                            <p:cTn id="269" dur="1" fill="hold">
                                              <p:stCondLst>
                                                <p:cond delay="0"/>
                                              </p:stCondLst>
                                            </p:cTn>
                                            <p:tgtEl>
                                              <p:spTgt spid="42"/>
                                            </p:tgtEl>
                                            <p:attrNameLst>
                                              <p:attrName>style.visibility</p:attrName>
                                            </p:attrNameLst>
                                          </p:cBhvr>
                                          <p:to>
                                            <p:strVal val="visible"/>
                                          </p:to>
                                        </p:set>
                                        <p:animEffect transition="in" filter="fade">
                                          <p:cBhvr>
                                            <p:cTn id="270" dur="200"/>
                                            <p:tgtEl>
                                              <p:spTgt spid="42"/>
                                            </p:tgtEl>
                                          </p:cBhvr>
                                        </p:animEffect>
                                      </p:childTnLst>
                                    </p:cTn>
                                  </p:par>
                                </p:childTnLst>
                              </p:cTn>
                            </p:par>
                          </p:childTnLst>
                        </p:cTn>
                      </p:par>
                    </p:childTnLst>
                  </p:cTn>
                  <p:nextCondLst>
                    <p:cond evt="onMediaBookmark" delay="0">
                      <p:tgtEl>
                        <p14:bmkTgt spid="31" bmkName="FinancialFunctions1_1_VF10263403400:00:54.8"/>
                      </p:tgtEl>
                    </p:cond>
                  </p:nextCondLst>
                </p:seq>
                <p:seq concurrent="1" nextAc="seek">
                  <p:cTn id="271" restart="whenNotActive" fill="hold" evtFilter="cancelBubble" nodeType="interactiveSeq">
                    <p:stCondLst>
                      <p:cond evt="onMediaBookmark" delay="0">
                        <p:tgtEl>
                          <p14:bmkTgt spid="31" bmkName="FinancialFunctions1_1_VF10263403400:00:58.3"/>
                        </p:tgtEl>
                      </p:cond>
                    </p:stCondLst>
                    <p:endSync evt="end" delay="0">
                      <p:rtn val="all"/>
                    </p:endSync>
                    <p:childTnLst>
                      <p:par>
                        <p:cTn id="272" fill="hold">
                          <p:stCondLst>
                            <p:cond delay="0"/>
                          </p:stCondLst>
                          <p:childTnLst>
                            <p:par>
                              <p:cTn id="273" fill="hold">
                                <p:stCondLst>
                                  <p:cond delay="0"/>
                                </p:stCondLst>
                                <p:childTnLst>
                                  <p:par>
                                    <p:cTn id="274" presetID="10" presetClass="exit" presetSubtype="0" fill="hold" grpId="1" nodeType="withEffect">
                                      <p:stCondLst>
                                        <p:cond delay="0"/>
                                      </p:stCondLst>
                                      <p:childTnLst>
                                        <p:animEffect transition="out" filter="fade">
                                          <p:cBhvr>
                                            <p:cTn id="275" dur="200"/>
                                            <p:tgtEl>
                                              <p:spTgt spid="42"/>
                                            </p:tgtEl>
                                          </p:cBhvr>
                                        </p:animEffect>
                                        <p:set>
                                          <p:cBhvr>
                                            <p:cTn id="276" dur="1" fill="hold">
                                              <p:stCondLst>
                                                <p:cond delay="199"/>
                                              </p:stCondLst>
                                            </p:cTn>
                                            <p:tgtEl>
                                              <p:spTgt spid="42"/>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0:58.3"/>
                      </p:tgtEl>
                    </p:cond>
                  </p:nextCondLst>
                </p:seq>
                <p:seq concurrent="1" nextAc="seek">
                  <p:cTn id="277" restart="whenNotActive" fill="hold" evtFilter="cancelBubble" nodeType="interactiveSeq">
                    <p:stCondLst>
                      <p:cond evt="onMediaBookmark" delay="0">
                        <p:tgtEl>
                          <p14:bmkTgt spid="31" bmkName="FinancialFunctions1_1_VF10263403400:00:58.4"/>
                        </p:tgtEl>
                      </p:cond>
                    </p:stCondLst>
                    <p:endSync evt="end" delay="0">
                      <p:rtn val="all"/>
                    </p:endSync>
                    <p:childTnLst>
                      <p:par>
                        <p:cTn id="278" fill="hold">
                          <p:stCondLst>
                            <p:cond delay="0"/>
                          </p:stCondLst>
                          <p:childTnLst>
                            <p:par>
                              <p:cTn id="279" fill="hold">
                                <p:stCondLst>
                                  <p:cond delay="0"/>
                                </p:stCondLst>
                                <p:childTnLst>
                                  <p:par>
                                    <p:cTn id="280" presetID="10" presetClass="entr" presetSubtype="0" fill="hold" grpId="0" nodeType="withEffect">
                                      <p:stCondLst>
                                        <p:cond delay="0"/>
                                      </p:stCondLst>
                                      <p:childTnLst>
                                        <p:set>
                                          <p:cBhvr>
                                            <p:cTn id="281" dur="1" fill="hold">
                                              <p:stCondLst>
                                                <p:cond delay="0"/>
                                              </p:stCondLst>
                                            </p:cTn>
                                            <p:tgtEl>
                                              <p:spTgt spid="43"/>
                                            </p:tgtEl>
                                            <p:attrNameLst>
                                              <p:attrName>style.visibility</p:attrName>
                                            </p:attrNameLst>
                                          </p:cBhvr>
                                          <p:to>
                                            <p:strVal val="visible"/>
                                          </p:to>
                                        </p:set>
                                        <p:animEffect transition="in" filter="fade">
                                          <p:cBhvr>
                                            <p:cTn id="282" dur="200"/>
                                            <p:tgtEl>
                                              <p:spTgt spid="43"/>
                                            </p:tgtEl>
                                          </p:cBhvr>
                                        </p:animEffect>
                                      </p:childTnLst>
                                    </p:cTn>
                                  </p:par>
                                </p:childTnLst>
                              </p:cTn>
                            </p:par>
                          </p:childTnLst>
                        </p:cTn>
                      </p:par>
                    </p:childTnLst>
                  </p:cTn>
                  <p:nextCondLst>
                    <p:cond evt="onMediaBookmark" delay="0">
                      <p:tgtEl>
                        <p14:bmkTgt spid="31" bmkName="FinancialFunctions1_1_VF10263403400:00:58.4"/>
                      </p:tgtEl>
                    </p:cond>
                  </p:nextCondLst>
                </p:seq>
                <p:seq concurrent="1" nextAc="seek">
                  <p:cTn id="283" restart="whenNotActive" fill="hold" evtFilter="cancelBubble" nodeType="interactiveSeq">
                    <p:stCondLst>
                      <p:cond evt="onMediaBookmark" delay="0">
                        <p:tgtEl>
                          <p14:bmkTgt spid="31" bmkName="FinancialFunctions1_1_VF10263403400:01:03.3"/>
                        </p:tgtEl>
                      </p:cond>
                    </p:stCondLst>
                    <p:endSync evt="end" delay="0">
                      <p:rtn val="all"/>
                    </p:endSync>
                    <p:childTnLst>
                      <p:par>
                        <p:cTn id="284" fill="hold">
                          <p:stCondLst>
                            <p:cond delay="0"/>
                          </p:stCondLst>
                          <p:childTnLst>
                            <p:par>
                              <p:cTn id="285" fill="hold">
                                <p:stCondLst>
                                  <p:cond delay="0"/>
                                </p:stCondLst>
                                <p:childTnLst>
                                  <p:par>
                                    <p:cTn id="286" presetID="10" presetClass="exit" presetSubtype="0" fill="hold" grpId="1" nodeType="withEffect">
                                      <p:stCondLst>
                                        <p:cond delay="0"/>
                                      </p:stCondLst>
                                      <p:childTnLst>
                                        <p:animEffect transition="out" filter="fade">
                                          <p:cBhvr>
                                            <p:cTn id="287" dur="200"/>
                                            <p:tgtEl>
                                              <p:spTgt spid="43"/>
                                            </p:tgtEl>
                                          </p:cBhvr>
                                        </p:animEffect>
                                        <p:set>
                                          <p:cBhvr>
                                            <p:cTn id="288" dur="1" fill="hold">
                                              <p:stCondLst>
                                                <p:cond delay="199"/>
                                              </p:stCondLst>
                                            </p:cTn>
                                            <p:tgtEl>
                                              <p:spTgt spid="43"/>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03.3"/>
                      </p:tgtEl>
                    </p:cond>
                  </p:nextCondLst>
                </p:seq>
                <p:seq concurrent="1" nextAc="seek">
                  <p:cTn id="289" restart="whenNotActive" fill="hold" evtFilter="cancelBubble" nodeType="interactiveSeq">
                    <p:stCondLst>
                      <p:cond evt="onMediaBookmark" delay="0">
                        <p:tgtEl>
                          <p14:bmkTgt spid="31" bmkName="FinancialFunctions1_1_VF10263403400:01:03.4"/>
                        </p:tgtEl>
                      </p:cond>
                    </p:stCondLst>
                    <p:endSync evt="end" delay="0">
                      <p:rtn val="all"/>
                    </p:endSync>
                    <p:childTnLst>
                      <p:par>
                        <p:cTn id="290" fill="hold">
                          <p:stCondLst>
                            <p:cond delay="0"/>
                          </p:stCondLst>
                          <p:childTnLst>
                            <p:par>
                              <p:cTn id="291" fill="hold">
                                <p:stCondLst>
                                  <p:cond delay="0"/>
                                </p:stCondLst>
                                <p:childTnLst>
                                  <p:par>
                                    <p:cTn id="292" presetID="10" presetClass="entr" presetSubtype="0" fill="hold" grpId="0" nodeType="withEffect">
                                      <p:stCondLst>
                                        <p:cond delay="0"/>
                                      </p:stCondLst>
                                      <p:childTnLst>
                                        <p:set>
                                          <p:cBhvr>
                                            <p:cTn id="293" dur="1" fill="hold">
                                              <p:stCondLst>
                                                <p:cond delay="0"/>
                                              </p:stCondLst>
                                            </p:cTn>
                                            <p:tgtEl>
                                              <p:spTgt spid="44"/>
                                            </p:tgtEl>
                                            <p:attrNameLst>
                                              <p:attrName>style.visibility</p:attrName>
                                            </p:attrNameLst>
                                          </p:cBhvr>
                                          <p:to>
                                            <p:strVal val="visible"/>
                                          </p:to>
                                        </p:set>
                                        <p:animEffect transition="in" filter="fade">
                                          <p:cBhvr>
                                            <p:cTn id="294" dur="200"/>
                                            <p:tgtEl>
                                              <p:spTgt spid="44"/>
                                            </p:tgtEl>
                                          </p:cBhvr>
                                        </p:animEffect>
                                      </p:childTnLst>
                                    </p:cTn>
                                  </p:par>
                                </p:childTnLst>
                              </p:cTn>
                            </p:par>
                          </p:childTnLst>
                        </p:cTn>
                      </p:par>
                    </p:childTnLst>
                  </p:cTn>
                  <p:nextCondLst>
                    <p:cond evt="onMediaBookmark" delay="0">
                      <p:tgtEl>
                        <p14:bmkTgt spid="31" bmkName="FinancialFunctions1_1_VF10263403400:01:03.4"/>
                      </p:tgtEl>
                    </p:cond>
                  </p:nextCondLst>
                </p:seq>
                <p:seq concurrent="1" nextAc="seek">
                  <p:cTn id="295" restart="whenNotActive" fill="hold" evtFilter="cancelBubble" nodeType="interactiveSeq">
                    <p:stCondLst>
                      <p:cond evt="onMediaBookmark" delay="0">
                        <p:tgtEl>
                          <p14:bmkTgt spid="31" bmkName="FinancialFunctions1_1_VF10263403400:01:09.5"/>
                        </p:tgtEl>
                      </p:cond>
                    </p:stCondLst>
                    <p:endSync evt="end" delay="0">
                      <p:rtn val="all"/>
                    </p:endSync>
                    <p:childTnLst>
                      <p:par>
                        <p:cTn id="296" fill="hold">
                          <p:stCondLst>
                            <p:cond delay="0"/>
                          </p:stCondLst>
                          <p:childTnLst>
                            <p:par>
                              <p:cTn id="297" fill="hold">
                                <p:stCondLst>
                                  <p:cond delay="0"/>
                                </p:stCondLst>
                                <p:childTnLst>
                                  <p:par>
                                    <p:cTn id="298" presetID="10" presetClass="exit" presetSubtype="0" fill="hold" grpId="1" nodeType="withEffect">
                                      <p:stCondLst>
                                        <p:cond delay="0"/>
                                      </p:stCondLst>
                                      <p:childTnLst>
                                        <p:animEffect transition="out" filter="fade">
                                          <p:cBhvr>
                                            <p:cTn id="299" dur="200"/>
                                            <p:tgtEl>
                                              <p:spTgt spid="44"/>
                                            </p:tgtEl>
                                          </p:cBhvr>
                                        </p:animEffect>
                                        <p:set>
                                          <p:cBhvr>
                                            <p:cTn id="300" dur="1" fill="hold">
                                              <p:stCondLst>
                                                <p:cond delay="199"/>
                                              </p:stCondLst>
                                            </p:cTn>
                                            <p:tgtEl>
                                              <p:spTgt spid="44"/>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09.5"/>
                      </p:tgtEl>
                    </p:cond>
                  </p:nextCondLst>
                </p:seq>
                <p:seq concurrent="1" nextAc="seek">
                  <p:cTn id="301" restart="whenNotActive" fill="hold" evtFilter="cancelBubble" nodeType="interactiveSeq">
                    <p:stCondLst>
                      <p:cond evt="onMediaBookmark" delay="0">
                        <p:tgtEl>
                          <p14:bmkTgt spid="31" bmkName="FinancialFunctions1_1_VF10263403400:01:09.6"/>
                        </p:tgtEl>
                      </p:cond>
                    </p:stCondLst>
                    <p:endSync evt="end" delay="0">
                      <p:rtn val="all"/>
                    </p:endSync>
                    <p:childTnLst>
                      <p:par>
                        <p:cTn id="302" fill="hold">
                          <p:stCondLst>
                            <p:cond delay="0"/>
                          </p:stCondLst>
                          <p:childTnLst>
                            <p:par>
                              <p:cTn id="303" fill="hold">
                                <p:stCondLst>
                                  <p:cond delay="0"/>
                                </p:stCondLst>
                                <p:childTnLst>
                                  <p:par>
                                    <p:cTn id="304" presetID="10" presetClass="entr" presetSubtype="0" fill="hold" grpId="0" nodeType="withEffect">
                                      <p:stCondLst>
                                        <p:cond delay="0"/>
                                      </p:stCondLst>
                                      <p:childTnLst>
                                        <p:set>
                                          <p:cBhvr>
                                            <p:cTn id="305" dur="1" fill="hold">
                                              <p:stCondLst>
                                                <p:cond delay="0"/>
                                              </p:stCondLst>
                                            </p:cTn>
                                            <p:tgtEl>
                                              <p:spTgt spid="45"/>
                                            </p:tgtEl>
                                            <p:attrNameLst>
                                              <p:attrName>style.visibility</p:attrName>
                                            </p:attrNameLst>
                                          </p:cBhvr>
                                          <p:to>
                                            <p:strVal val="visible"/>
                                          </p:to>
                                        </p:set>
                                        <p:animEffect transition="in" filter="fade">
                                          <p:cBhvr>
                                            <p:cTn id="306" dur="200"/>
                                            <p:tgtEl>
                                              <p:spTgt spid="45"/>
                                            </p:tgtEl>
                                          </p:cBhvr>
                                        </p:animEffect>
                                      </p:childTnLst>
                                    </p:cTn>
                                  </p:par>
                                </p:childTnLst>
                              </p:cTn>
                            </p:par>
                          </p:childTnLst>
                        </p:cTn>
                      </p:par>
                    </p:childTnLst>
                  </p:cTn>
                  <p:nextCondLst>
                    <p:cond evt="onMediaBookmark" delay="0">
                      <p:tgtEl>
                        <p14:bmkTgt spid="31" bmkName="FinancialFunctions1_1_VF10263403400:01:09.6"/>
                      </p:tgtEl>
                    </p:cond>
                  </p:nextCondLst>
                </p:seq>
                <p:seq concurrent="1" nextAc="seek">
                  <p:cTn id="307" restart="whenNotActive" fill="hold" evtFilter="cancelBubble" nodeType="interactiveSeq">
                    <p:stCondLst>
                      <p:cond evt="onMediaBookmark" delay="0">
                        <p:tgtEl>
                          <p14:bmkTgt spid="31" bmkName="FinancialFunctions1_1_VF10263403400:01:16.0"/>
                        </p:tgtEl>
                      </p:cond>
                    </p:stCondLst>
                    <p:endSync evt="end" delay="0">
                      <p:rtn val="all"/>
                    </p:endSync>
                    <p:childTnLst>
                      <p:par>
                        <p:cTn id="308" fill="hold">
                          <p:stCondLst>
                            <p:cond delay="0"/>
                          </p:stCondLst>
                          <p:childTnLst>
                            <p:par>
                              <p:cTn id="309" fill="hold">
                                <p:stCondLst>
                                  <p:cond delay="0"/>
                                </p:stCondLst>
                                <p:childTnLst>
                                  <p:par>
                                    <p:cTn id="310" presetID="10" presetClass="exit" presetSubtype="0" fill="hold" grpId="1" nodeType="withEffect">
                                      <p:stCondLst>
                                        <p:cond delay="0"/>
                                      </p:stCondLst>
                                      <p:childTnLst>
                                        <p:animEffect transition="out" filter="fade">
                                          <p:cBhvr>
                                            <p:cTn id="311" dur="200"/>
                                            <p:tgtEl>
                                              <p:spTgt spid="45"/>
                                            </p:tgtEl>
                                          </p:cBhvr>
                                        </p:animEffect>
                                        <p:set>
                                          <p:cBhvr>
                                            <p:cTn id="312" dur="1" fill="hold">
                                              <p:stCondLst>
                                                <p:cond delay="199"/>
                                              </p:stCondLst>
                                            </p:cTn>
                                            <p:tgtEl>
                                              <p:spTgt spid="45"/>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16.0"/>
                      </p:tgtEl>
                    </p:cond>
                  </p:nextCondLst>
                </p:seq>
                <p:seq concurrent="1" nextAc="seek">
                  <p:cTn id="313" restart="whenNotActive" fill="hold" evtFilter="cancelBubble" nodeType="interactiveSeq">
                    <p:stCondLst>
                      <p:cond evt="onMediaBookmark" delay="0">
                        <p:tgtEl>
                          <p14:bmkTgt spid="31" bmkName="FinancialFunctions1_1_VF10263403400:01:16.1"/>
                        </p:tgtEl>
                      </p:cond>
                    </p:stCondLst>
                    <p:endSync evt="end" delay="0">
                      <p:rtn val="all"/>
                    </p:endSync>
                    <p:childTnLst>
                      <p:par>
                        <p:cTn id="314" fill="hold">
                          <p:stCondLst>
                            <p:cond delay="0"/>
                          </p:stCondLst>
                          <p:childTnLst>
                            <p:par>
                              <p:cTn id="315" fill="hold">
                                <p:stCondLst>
                                  <p:cond delay="0"/>
                                </p:stCondLst>
                                <p:childTnLst>
                                  <p:par>
                                    <p:cTn id="316" presetID="10" presetClass="entr" presetSubtype="0" fill="hold" grpId="0" nodeType="withEffect">
                                      <p:stCondLst>
                                        <p:cond delay="0"/>
                                      </p:stCondLst>
                                      <p:childTnLst>
                                        <p:set>
                                          <p:cBhvr>
                                            <p:cTn id="317" dur="1" fill="hold">
                                              <p:stCondLst>
                                                <p:cond delay="0"/>
                                              </p:stCondLst>
                                            </p:cTn>
                                            <p:tgtEl>
                                              <p:spTgt spid="46"/>
                                            </p:tgtEl>
                                            <p:attrNameLst>
                                              <p:attrName>style.visibility</p:attrName>
                                            </p:attrNameLst>
                                          </p:cBhvr>
                                          <p:to>
                                            <p:strVal val="visible"/>
                                          </p:to>
                                        </p:set>
                                        <p:animEffect transition="in" filter="fade">
                                          <p:cBhvr>
                                            <p:cTn id="318" dur="200"/>
                                            <p:tgtEl>
                                              <p:spTgt spid="46"/>
                                            </p:tgtEl>
                                          </p:cBhvr>
                                        </p:animEffect>
                                      </p:childTnLst>
                                    </p:cTn>
                                  </p:par>
                                </p:childTnLst>
                              </p:cTn>
                            </p:par>
                          </p:childTnLst>
                        </p:cTn>
                      </p:par>
                    </p:childTnLst>
                  </p:cTn>
                  <p:nextCondLst>
                    <p:cond evt="onMediaBookmark" delay="0">
                      <p:tgtEl>
                        <p14:bmkTgt spid="31" bmkName="FinancialFunctions1_1_VF10263403400:01:16.1"/>
                      </p:tgtEl>
                    </p:cond>
                  </p:nextCondLst>
                </p:seq>
                <p:seq concurrent="1" nextAc="seek">
                  <p:cTn id="319" restart="whenNotActive" fill="hold" evtFilter="cancelBubble" nodeType="interactiveSeq">
                    <p:stCondLst>
                      <p:cond evt="onMediaBookmark" delay="0">
                        <p:tgtEl>
                          <p14:bmkTgt spid="31" bmkName="FinancialFunctions1_1_VF10263403400:01:21.5"/>
                        </p:tgtEl>
                      </p:cond>
                    </p:stCondLst>
                    <p:endSync evt="end" delay="0">
                      <p:rtn val="all"/>
                    </p:endSync>
                    <p:childTnLst>
                      <p:par>
                        <p:cTn id="320" fill="hold">
                          <p:stCondLst>
                            <p:cond delay="0"/>
                          </p:stCondLst>
                          <p:childTnLst>
                            <p:par>
                              <p:cTn id="321" fill="hold">
                                <p:stCondLst>
                                  <p:cond delay="0"/>
                                </p:stCondLst>
                                <p:childTnLst>
                                  <p:par>
                                    <p:cTn id="322" presetID="10" presetClass="exit" presetSubtype="0" fill="hold" grpId="1" nodeType="withEffect">
                                      <p:stCondLst>
                                        <p:cond delay="0"/>
                                      </p:stCondLst>
                                      <p:childTnLst>
                                        <p:animEffect transition="out" filter="fade">
                                          <p:cBhvr>
                                            <p:cTn id="323" dur="200"/>
                                            <p:tgtEl>
                                              <p:spTgt spid="46"/>
                                            </p:tgtEl>
                                          </p:cBhvr>
                                        </p:animEffect>
                                        <p:set>
                                          <p:cBhvr>
                                            <p:cTn id="324" dur="1" fill="hold">
                                              <p:stCondLst>
                                                <p:cond delay="199"/>
                                              </p:stCondLst>
                                            </p:cTn>
                                            <p:tgtEl>
                                              <p:spTgt spid="46"/>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21.5"/>
                      </p:tgtEl>
                    </p:cond>
                  </p:nextCondLst>
                </p:seq>
                <p:seq concurrent="1" nextAc="seek">
                  <p:cTn id="325" restart="whenNotActive" fill="hold" evtFilter="cancelBubble" nodeType="interactiveSeq">
                    <p:stCondLst>
                      <p:cond evt="onMediaBookmark" delay="0">
                        <p:tgtEl>
                          <p14:bmkTgt spid="31" bmkName="FinancialFunctions1_1_VF10263403400:01:21.6"/>
                        </p:tgtEl>
                      </p:cond>
                    </p:stCondLst>
                    <p:endSync evt="end" delay="0">
                      <p:rtn val="all"/>
                    </p:endSync>
                    <p:childTnLst>
                      <p:par>
                        <p:cTn id="326" fill="hold">
                          <p:stCondLst>
                            <p:cond delay="0"/>
                          </p:stCondLst>
                          <p:childTnLst>
                            <p:par>
                              <p:cTn id="327" fill="hold">
                                <p:stCondLst>
                                  <p:cond delay="0"/>
                                </p:stCondLst>
                                <p:childTnLst>
                                  <p:par>
                                    <p:cTn id="328" presetID="10" presetClass="entr" presetSubtype="0" fill="hold" grpId="0" nodeType="withEffect">
                                      <p:stCondLst>
                                        <p:cond delay="0"/>
                                      </p:stCondLst>
                                      <p:childTnLst>
                                        <p:set>
                                          <p:cBhvr>
                                            <p:cTn id="329" dur="1" fill="hold">
                                              <p:stCondLst>
                                                <p:cond delay="0"/>
                                              </p:stCondLst>
                                            </p:cTn>
                                            <p:tgtEl>
                                              <p:spTgt spid="47"/>
                                            </p:tgtEl>
                                            <p:attrNameLst>
                                              <p:attrName>style.visibility</p:attrName>
                                            </p:attrNameLst>
                                          </p:cBhvr>
                                          <p:to>
                                            <p:strVal val="visible"/>
                                          </p:to>
                                        </p:set>
                                        <p:animEffect transition="in" filter="fade">
                                          <p:cBhvr>
                                            <p:cTn id="330" dur="200"/>
                                            <p:tgtEl>
                                              <p:spTgt spid="47"/>
                                            </p:tgtEl>
                                          </p:cBhvr>
                                        </p:animEffect>
                                      </p:childTnLst>
                                    </p:cTn>
                                  </p:par>
                                </p:childTnLst>
                              </p:cTn>
                            </p:par>
                          </p:childTnLst>
                        </p:cTn>
                      </p:par>
                    </p:childTnLst>
                  </p:cTn>
                  <p:nextCondLst>
                    <p:cond evt="onMediaBookmark" delay="0">
                      <p:tgtEl>
                        <p14:bmkTgt spid="31" bmkName="FinancialFunctions1_1_VF10263403400:01:21.6"/>
                      </p:tgtEl>
                    </p:cond>
                  </p:nextCondLst>
                </p:seq>
                <p:seq concurrent="1" nextAc="seek">
                  <p:cTn id="331" restart="whenNotActive" fill="hold" evtFilter="cancelBubble" nodeType="interactiveSeq">
                    <p:stCondLst>
                      <p:cond evt="onMediaBookmark" delay="0">
                        <p:tgtEl>
                          <p14:bmkTgt spid="31" bmkName="FinancialFunctions1_1_VF10263403400:01:27.6"/>
                        </p:tgtEl>
                      </p:cond>
                    </p:stCondLst>
                    <p:endSync evt="end" delay="0">
                      <p:rtn val="all"/>
                    </p:endSync>
                    <p:childTnLst>
                      <p:par>
                        <p:cTn id="332" fill="hold">
                          <p:stCondLst>
                            <p:cond delay="0"/>
                          </p:stCondLst>
                          <p:childTnLst>
                            <p:par>
                              <p:cTn id="333" fill="hold">
                                <p:stCondLst>
                                  <p:cond delay="0"/>
                                </p:stCondLst>
                                <p:childTnLst>
                                  <p:par>
                                    <p:cTn id="334" presetID="10" presetClass="exit" presetSubtype="0" fill="hold" grpId="1" nodeType="withEffect">
                                      <p:stCondLst>
                                        <p:cond delay="0"/>
                                      </p:stCondLst>
                                      <p:childTnLst>
                                        <p:animEffect transition="out" filter="fade">
                                          <p:cBhvr>
                                            <p:cTn id="335" dur="200"/>
                                            <p:tgtEl>
                                              <p:spTgt spid="47"/>
                                            </p:tgtEl>
                                          </p:cBhvr>
                                        </p:animEffect>
                                        <p:set>
                                          <p:cBhvr>
                                            <p:cTn id="336" dur="1" fill="hold">
                                              <p:stCondLst>
                                                <p:cond delay="199"/>
                                              </p:stCondLst>
                                            </p:cTn>
                                            <p:tgtEl>
                                              <p:spTgt spid="47"/>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27.6"/>
                      </p:tgtEl>
                    </p:cond>
                  </p:nextCondLst>
                </p:seq>
                <p:seq concurrent="1" nextAc="seek">
                  <p:cTn id="337" restart="whenNotActive" fill="hold" evtFilter="cancelBubble" nodeType="interactiveSeq">
                    <p:stCondLst>
                      <p:cond evt="onMediaBookmark" delay="0">
                        <p:tgtEl>
                          <p14:bmkTgt spid="31" bmkName="FinancialFunctions1_1_VF10263403400:01:27.7"/>
                        </p:tgtEl>
                      </p:cond>
                    </p:stCondLst>
                    <p:endSync evt="end" delay="0">
                      <p:rtn val="all"/>
                    </p:endSync>
                    <p:childTnLst>
                      <p:par>
                        <p:cTn id="338" fill="hold">
                          <p:stCondLst>
                            <p:cond delay="0"/>
                          </p:stCondLst>
                          <p:childTnLst>
                            <p:par>
                              <p:cTn id="339" fill="hold">
                                <p:stCondLst>
                                  <p:cond delay="0"/>
                                </p:stCondLst>
                                <p:childTnLst>
                                  <p:par>
                                    <p:cTn id="340" presetID="10" presetClass="entr" presetSubtype="0" fill="hold" grpId="0" nodeType="withEffect">
                                      <p:stCondLst>
                                        <p:cond delay="0"/>
                                      </p:stCondLst>
                                      <p:childTnLst>
                                        <p:set>
                                          <p:cBhvr>
                                            <p:cTn id="341" dur="1" fill="hold">
                                              <p:stCondLst>
                                                <p:cond delay="0"/>
                                              </p:stCondLst>
                                            </p:cTn>
                                            <p:tgtEl>
                                              <p:spTgt spid="48"/>
                                            </p:tgtEl>
                                            <p:attrNameLst>
                                              <p:attrName>style.visibility</p:attrName>
                                            </p:attrNameLst>
                                          </p:cBhvr>
                                          <p:to>
                                            <p:strVal val="visible"/>
                                          </p:to>
                                        </p:set>
                                        <p:animEffect transition="in" filter="fade">
                                          <p:cBhvr>
                                            <p:cTn id="342" dur="200"/>
                                            <p:tgtEl>
                                              <p:spTgt spid="48"/>
                                            </p:tgtEl>
                                          </p:cBhvr>
                                        </p:animEffect>
                                      </p:childTnLst>
                                    </p:cTn>
                                  </p:par>
                                </p:childTnLst>
                              </p:cTn>
                            </p:par>
                          </p:childTnLst>
                        </p:cTn>
                      </p:par>
                    </p:childTnLst>
                  </p:cTn>
                  <p:nextCondLst>
                    <p:cond evt="onMediaBookmark" delay="0">
                      <p:tgtEl>
                        <p14:bmkTgt spid="31" bmkName="FinancialFunctions1_1_VF10263403400:01:27.7"/>
                      </p:tgtEl>
                    </p:cond>
                  </p:nextCondLst>
                </p:seq>
                <p:seq concurrent="1" nextAc="seek">
                  <p:cTn id="343" restart="whenNotActive" fill="hold" evtFilter="cancelBubble" nodeType="interactiveSeq">
                    <p:stCondLst>
                      <p:cond evt="onMediaBookmark" delay="0">
                        <p:tgtEl>
                          <p14:bmkTgt spid="31" bmkName="FinancialFunctions1_1_VF10263403400:01:32.1"/>
                        </p:tgtEl>
                      </p:cond>
                    </p:stCondLst>
                    <p:endSync evt="end" delay="0">
                      <p:rtn val="all"/>
                    </p:endSync>
                    <p:childTnLst>
                      <p:par>
                        <p:cTn id="344" fill="hold">
                          <p:stCondLst>
                            <p:cond delay="0"/>
                          </p:stCondLst>
                          <p:childTnLst>
                            <p:par>
                              <p:cTn id="345" fill="hold">
                                <p:stCondLst>
                                  <p:cond delay="0"/>
                                </p:stCondLst>
                                <p:childTnLst>
                                  <p:par>
                                    <p:cTn id="346" presetID="10" presetClass="exit" presetSubtype="0" fill="hold" grpId="1" nodeType="withEffect">
                                      <p:stCondLst>
                                        <p:cond delay="0"/>
                                      </p:stCondLst>
                                      <p:childTnLst>
                                        <p:animEffect transition="out" filter="fade">
                                          <p:cBhvr>
                                            <p:cTn id="347" dur="200"/>
                                            <p:tgtEl>
                                              <p:spTgt spid="48"/>
                                            </p:tgtEl>
                                          </p:cBhvr>
                                        </p:animEffect>
                                        <p:set>
                                          <p:cBhvr>
                                            <p:cTn id="348" dur="1" fill="hold">
                                              <p:stCondLst>
                                                <p:cond delay="199"/>
                                              </p:stCondLst>
                                            </p:cTn>
                                            <p:tgtEl>
                                              <p:spTgt spid="48"/>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32.1"/>
                      </p:tgtEl>
                    </p:cond>
                  </p:nextCondLst>
                </p:seq>
                <p:seq concurrent="1" nextAc="seek">
                  <p:cTn id="349" restart="whenNotActive" fill="hold" evtFilter="cancelBubble" nodeType="interactiveSeq">
                    <p:stCondLst>
                      <p:cond evt="onMediaBookmark" delay="0">
                        <p:tgtEl>
                          <p14:bmkTgt spid="31" bmkName="FinancialFunctions1_1_VF10263403400:01:32.2"/>
                        </p:tgtEl>
                      </p:cond>
                    </p:stCondLst>
                    <p:endSync evt="end" delay="0">
                      <p:rtn val="all"/>
                    </p:endSync>
                    <p:childTnLst>
                      <p:par>
                        <p:cTn id="350" fill="hold">
                          <p:stCondLst>
                            <p:cond delay="0"/>
                          </p:stCondLst>
                          <p:childTnLst>
                            <p:par>
                              <p:cTn id="351" fill="hold">
                                <p:stCondLst>
                                  <p:cond delay="0"/>
                                </p:stCondLst>
                                <p:childTnLst>
                                  <p:par>
                                    <p:cTn id="352" presetID="10" presetClass="entr" presetSubtype="0" fill="hold" grpId="0" nodeType="withEffect">
                                      <p:stCondLst>
                                        <p:cond delay="0"/>
                                      </p:stCondLst>
                                      <p:childTnLst>
                                        <p:set>
                                          <p:cBhvr>
                                            <p:cTn id="353" dur="1" fill="hold">
                                              <p:stCondLst>
                                                <p:cond delay="0"/>
                                              </p:stCondLst>
                                            </p:cTn>
                                            <p:tgtEl>
                                              <p:spTgt spid="49"/>
                                            </p:tgtEl>
                                            <p:attrNameLst>
                                              <p:attrName>style.visibility</p:attrName>
                                            </p:attrNameLst>
                                          </p:cBhvr>
                                          <p:to>
                                            <p:strVal val="visible"/>
                                          </p:to>
                                        </p:set>
                                        <p:animEffect transition="in" filter="fade">
                                          <p:cBhvr>
                                            <p:cTn id="354" dur="200"/>
                                            <p:tgtEl>
                                              <p:spTgt spid="49"/>
                                            </p:tgtEl>
                                          </p:cBhvr>
                                        </p:animEffect>
                                      </p:childTnLst>
                                    </p:cTn>
                                  </p:par>
                                </p:childTnLst>
                              </p:cTn>
                            </p:par>
                          </p:childTnLst>
                        </p:cTn>
                      </p:par>
                    </p:childTnLst>
                  </p:cTn>
                  <p:nextCondLst>
                    <p:cond evt="onMediaBookmark" delay="0">
                      <p:tgtEl>
                        <p14:bmkTgt spid="31" bmkName="FinancialFunctions1_1_VF10263403400:01:32.2"/>
                      </p:tgtEl>
                    </p:cond>
                  </p:nextCondLst>
                </p:seq>
                <p:seq concurrent="1" nextAc="seek">
                  <p:cTn id="355" restart="whenNotActive" fill="hold" evtFilter="cancelBubble" nodeType="interactiveSeq">
                    <p:stCondLst>
                      <p:cond evt="onMediaBookmark" delay="0">
                        <p:tgtEl>
                          <p14:bmkTgt spid="31" bmkName="FinancialFunctions1_1_VF10263403400:01:42.1"/>
                        </p:tgtEl>
                      </p:cond>
                    </p:stCondLst>
                    <p:endSync evt="end" delay="0">
                      <p:rtn val="all"/>
                    </p:endSync>
                    <p:childTnLst>
                      <p:par>
                        <p:cTn id="356" fill="hold">
                          <p:stCondLst>
                            <p:cond delay="0"/>
                          </p:stCondLst>
                          <p:childTnLst>
                            <p:par>
                              <p:cTn id="357" fill="hold">
                                <p:stCondLst>
                                  <p:cond delay="0"/>
                                </p:stCondLst>
                                <p:childTnLst>
                                  <p:par>
                                    <p:cTn id="358" presetID="10" presetClass="exit" presetSubtype="0" fill="hold" grpId="1" nodeType="withEffect">
                                      <p:stCondLst>
                                        <p:cond delay="0"/>
                                      </p:stCondLst>
                                      <p:childTnLst>
                                        <p:animEffect transition="out" filter="fade">
                                          <p:cBhvr>
                                            <p:cTn id="359" dur="200"/>
                                            <p:tgtEl>
                                              <p:spTgt spid="49"/>
                                            </p:tgtEl>
                                          </p:cBhvr>
                                        </p:animEffect>
                                        <p:set>
                                          <p:cBhvr>
                                            <p:cTn id="360" dur="1" fill="hold">
                                              <p:stCondLst>
                                                <p:cond delay="199"/>
                                              </p:stCondLst>
                                            </p:cTn>
                                            <p:tgtEl>
                                              <p:spTgt spid="49"/>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42.1"/>
                      </p:tgtEl>
                    </p:cond>
                  </p:nextCondLst>
                </p:seq>
                <p:seq concurrent="1" nextAc="seek">
                  <p:cTn id="361" restart="whenNotActive" fill="hold" evtFilter="cancelBubble" nodeType="interactiveSeq">
                    <p:stCondLst>
                      <p:cond evt="onMediaBookmark" delay="0">
                        <p:tgtEl>
                          <p14:bmkTgt spid="31" bmkName="FinancialFunctions1_1_VF10263403400:01:42.2"/>
                        </p:tgtEl>
                      </p:cond>
                    </p:stCondLst>
                    <p:endSync evt="end" delay="0">
                      <p:rtn val="all"/>
                    </p:endSync>
                    <p:childTnLst>
                      <p:par>
                        <p:cTn id="362" fill="hold">
                          <p:stCondLst>
                            <p:cond delay="0"/>
                          </p:stCondLst>
                          <p:childTnLst>
                            <p:par>
                              <p:cTn id="363" fill="hold">
                                <p:stCondLst>
                                  <p:cond delay="0"/>
                                </p:stCondLst>
                                <p:childTnLst>
                                  <p:par>
                                    <p:cTn id="364" presetID="10" presetClass="entr" presetSubtype="0" fill="hold" grpId="0" nodeType="withEffect">
                                      <p:stCondLst>
                                        <p:cond delay="0"/>
                                      </p:stCondLst>
                                      <p:childTnLst>
                                        <p:set>
                                          <p:cBhvr>
                                            <p:cTn id="365" dur="1" fill="hold">
                                              <p:stCondLst>
                                                <p:cond delay="0"/>
                                              </p:stCondLst>
                                            </p:cTn>
                                            <p:tgtEl>
                                              <p:spTgt spid="50"/>
                                            </p:tgtEl>
                                            <p:attrNameLst>
                                              <p:attrName>style.visibility</p:attrName>
                                            </p:attrNameLst>
                                          </p:cBhvr>
                                          <p:to>
                                            <p:strVal val="visible"/>
                                          </p:to>
                                        </p:set>
                                        <p:animEffect transition="in" filter="fade">
                                          <p:cBhvr>
                                            <p:cTn id="366" dur="200"/>
                                            <p:tgtEl>
                                              <p:spTgt spid="50"/>
                                            </p:tgtEl>
                                          </p:cBhvr>
                                        </p:animEffect>
                                      </p:childTnLst>
                                    </p:cTn>
                                  </p:par>
                                </p:childTnLst>
                              </p:cTn>
                            </p:par>
                          </p:childTnLst>
                        </p:cTn>
                      </p:par>
                    </p:childTnLst>
                  </p:cTn>
                  <p:nextCondLst>
                    <p:cond evt="onMediaBookmark" delay="0">
                      <p:tgtEl>
                        <p14:bmkTgt spid="31" bmkName="FinancialFunctions1_1_VF10263403400:01:42.2"/>
                      </p:tgtEl>
                    </p:cond>
                  </p:nextCondLst>
                </p:seq>
                <p:seq concurrent="1" nextAc="seek">
                  <p:cTn id="367" restart="whenNotActive" fill="hold" evtFilter="cancelBubble" nodeType="interactiveSeq">
                    <p:stCondLst>
                      <p:cond evt="onMediaBookmark" delay="0">
                        <p:tgtEl>
                          <p14:bmkTgt spid="31" bmkName="FinancialFunctions1_1_VF10263403400:01:51.1"/>
                        </p:tgtEl>
                      </p:cond>
                    </p:stCondLst>
                    <p:endSync evt="end" delay="0">
                      <p:rtn val="all"/>
                    </p:endSync>
                    <p:childTnLst>
                      <p:par>
                        <p:cTn id="368" fill="hold">
                          <p:stCondLst>
                            <p:cond delay="0"/>
                          </p:stCondLst>
                          <p:childTnLst>
                            <p:par>
                              <p:cTn id="369" fill="hold">
                                <p:stCondLst>
                                  <p:cond delay="0"/>
                                </p:stCondLst>
                                <p:childTnLst>
                                  <p:par>
                                    <p:cTn id="370" presetID="10" presetClass="exit" presetSubtype="0" fill="hold" grpId="1" nodeType="withEffect">
                                      <p:stCondLst>
                                        <p:cond delay="0"/>
                                      </p:stCondLst>
                                      <p:childTnLst>
                                        <p:animEffect transition="out" filter="fade">
                                          <p:cBhvr>
                                            <p:cTn id="371" dur="200"/>
                                            <p:tgtEl>
                                              <p:spTgt spid="50"/>
                                            </p:tgtEl>
                                          </p:cBhvr>
                                        </p:animEffect>
                                        <p:set>
                                          <p:cBhvr>
                                            <p:cTn id="372" dur="1" fill="hold">
                                              <p:stCondLst>
                                                <p:cond delay="199"/>
                                              </p:stCondLst>
                                            </p:cTn>
                                            <p:tgtEl>
                                              <p:spTgt spid="50"/>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51.1"/>
                      </p:tgtEl>
                    </p:cond>
                  </p:nextCondLst>
                </p:seq>
                <p:seq concurrent="1" nextAc="seek">
                  <p:cTn id="373" restart="whenNotActive" fill="hold" evtFilter="cancelBubble" nodeType="interactiveSeq">
                    <p:stCondLst>
                      <p:cond evt="onMediaBookmark" delay="0">
                        <p:tgtEl>
                          <p14:bmkTgt spid="31" bmkName="FinancialFunctions1_1_VF10263403400:01:51.2"/>
                        </p:tgtEl>
                      </p:cond>
                    </p:stCondLst>
                    <p:endSync evt="end" delay="0">
                      <p:rtn val="all"/>
                    </p:endSync>
                    <p:childTnLst>
                      <p:par>
                        <p:cTn id="374" fill="hold">
                          <p:stCondLst>
                            <p:cond delay="0"/>
                          </p:stCondLst>
                          <p:childTnLst>
                            <p:par>
                              <p:cTn id="375" fill="hold">
                                <p:stCondLst>
                                  <p:cond delay="0"/>
                                </p:stCondLst>
                                <p:childTnLst>
                                  <p:par>
                                    <p:cTn id="376" presetID="10" presetClass="entr" presetSubtype="0" fill="hold" grpId="0" nodeType="withEffect">
                                      <p:stCondLst>
                                        <p:cond delay="0"/>
                                      </p:stCondLst>
                                      <p:childTnLst>
                                        <p:set>
                                          <p:cBhvr>
                                            <p:cTn id="377" dur="1" fill="hold">
                                              <p:stCondLst>
                                                <p:cond delay="0"/>
                                              </p:stCondLst>
                                            </p:cTn>
                                            <p:tgtEl>
                                              <p:spTgt spid="51"/>
                                            </p:tgtEl>
                                            <p:attrNameLst>
                                              <p:attrName>style.visibility</p:attrName>
                                            </p:attrNameLst>
                                          </p:cBhvr>
                                          <p:to>
                                            <p:strVal val="visible"/>
                                          </p:to>
                                        </p:set>
                                        <p:animEffect transition="in" filter="fade">
                                          <p:cBhvr>
                                            <p:cTn id="378" dur="200"/>
                                            <p:tgtEl>
                                              <p:spTgt spid="51"/>
                                            </p:tgtEl>
                                          </p:cBhvr>
                                        </p:animEffect>
                                      </p:childTnLst>
                                    </p:cTn>
                                  </p:par>
                                </p:childTnLst>
                              </p:cTn>
                            </p:par>
                          </p:childTnLst>
                        </p:cTn>
                      </p:par>
                    </p:childTnLst>
                  </p:cTn>
                  <p:nextCondLst>
                    <p:cond evt="onMediaBookmark" delay="0">
                      <p:tgtEl>
                        <p14:bmkTgt spid="31" bmkName="FinancialFunctions1_1_VF10263403400:01:51.2"/>
                      </p:tgtEl>
                    </p:cond>
                  </p:nextCondLst>
                </p:seq>
                <p:seq concurrent="1" nextAc="seek">
                  <p:cTn id="379" restart="whenNotActive" fill="hold" evtFilter="cancelBubble" nodeType="interactiveSeq">
                    <p:stCondLst>
                      <p:cond evt="onMediaBookmark" delay="0">
                        <p:tgtEl>
                          <p14:bmkTgt spid="31" bmkName="FinancialFunctions1_1_VF10263403400:01:56.5"/>
                        </p:tgtEl>
                      </p:cond>
                    </p:stCondLst>
                    <p:endSync evt="end" delay="0">
                      <p:rtn val="all"/>
                    </p:endSync>
                    <p:childTnLst>
                      <p:par>
                        <p:cTn id="380" fill="hold">
                          <p:stCondLst>
                            <p:cond delay="0"/>
                          </p:stCondLst>
                          <p:childTnLst>
                            <p:par>
                              <p:cTn id="381" fill="hold">
                                <p:stCondLst>
                                  <p:cond delay="0"/>
                                </p:stCondLst>
                                <p:childTnLst>
                                  <p:par>
                                    <p:cTn id="382" presetID="10" presetClass="exit" presetSubtype="0" fill="hold" grpId="1" nodeType="withEffect">
                                      <p:stCondLst>
                                        <p:cond delay="0"/>
                                      </p:stCondLst>
                                      <p:childTnLst>
                                        <p:animEffect transition="out" filter="fade">
                                          <p:cBhvr>
                                            <p:cTn id="383" dur="200"/>
                                            <p:tgtEl>
                                              <p:spTgt spid="51"/>
                                            </p:tgtEl>
                                          </p:cBhvr>
                                        </p:animEffect>
                                        <p:set>
                                          <p:cBhvr>
                                            <p:cTn id="384" dur="1" fill="hold">
                                              <p:stCondLst>
                                                <p:cond delay="199"/>
                                              </p:stCondLst>
                                            </p:cTn>
                                            <p:tgtEl>
                                              <p:spTgt spid="51"/>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56.5"/>
                      </p:tgtEl>
                    </p:cond>
                  </p:nextCondLst>
                </p:seq>
                <p:seq concurrent="1" nextAc="seek">
                  <p:cTn id="385" restart="whenNotActive" fill="hold" evtFilter="cancelBubble" nodeType="interactiveSeq">
                    <p:stCondLst>
                      <p:cond evt="onMediaBookmark" delay="0">
                        <p:tgtEl>
                          <p14:bmkTgt spid="31" bmkName="FinancialFunctions1_1_VF10263403400:01:56.6"/>
                        </p:tgtEl>
                      </p:cond>
                    </p:stCondLst>
                    <p:endSync evt="end" delay="0">
                      <p:rtn val="all"/>
                    </p:endSync>
                    <p:childTnLst>
                      <p:par>
                        <p:cTn id="386" fill="hold">
                          <p:stCondLst>
                            <p:cond delay="0"/>
                          </p:stCondLst>
                          <p:childTnLst>
                            <p:par>
                              <p:cTn id="387" fill="hold">
                                <p:stCondLst>
                                  <p:cond delay="0"/>
                                </p:stCondLst>
                                <p:childTnLst>
                                  <p:par>
                                    <p:cTn id="388" presetID="10" presetClass="entr" presetSubtype="0" fill="hold" grpId="0" nodeType="withEffect">
                                      <p:stCondLst>
                                        <p:cond delay="0"/>
                                      </p:stCondLst>
                                      <p:childTnLst>
                                        <p:set>
                                          <p:cBhvr>
                                            <p:cTn id="389" dur="1" fill="hold">
                                              <p:stCondLst>
                                                <p:cond delay="0"/>
                                              </p:stCondLst>
                                            </p:cTn>
                                            <p:tgtEl>
                                              <p:spTgt spid="52"/>
                                            </p:tgtEl>
                                            <p:attrNameLst>
                                              <p:attrName>style.visibility</p:attrName>
                                            </p:attrNameLst>
                                          </p:cBhvr>
                                          <p:to>
                                            <p:strVal val="visible"/>
                                          </p:to>
                                        </p:set>
                                        <p:animEffect transition="in" filter="fade">
                                          <p:cBhvr>
                                            <p:cTn id="390" dur="200"/>
                                            <p:tgtEl>
                                              <p:spTgt spid="52"/>
                                            </p:tgtEl>
                                          </p:cBhvr>
                                        </p:animEffect>
                                      </p:childTnLst>
                                    </p:cTn>
                                  </p:par>
                                </p:childTnLst>
                              </p:cTn>
                            </p:par>
                          </p:childTnLst>
                        </p:cTn>
                      </p:par>
                    </p:childTnLst>
                  </p:cTn>
                  <p:nextCondLst>
                    <p:cond evt="onMediaBookmark" delay="0">
                      <p:tgtEl>
                        <p14:bmkTgt spid="31" bmkName="FinancialFunctions1_1_VF10263403400:01:56.6"/>
                      </p:tgtEl>
                    </p:cond>
                  </p:nextCondLst>
                </p:seq>
                <p:seq concurrent="1" nextAc="seek">
                  <p:cTn id="391" restart="whenNotActive" fill="hold" evtFilter="cancelBubble" nodeType="interactiveSeq">
                    <p:stCondLst>
                      <p:cond evt="onMediaBookmark" delay="0">
                        <p:tgtEl>
                          <p14:bmkTgt spid="31" bmkName="FinancialFunctions1_1_VF10263403400:01:59.3"/>
                        </p:tgtEl>
                      </p:cond>
                    </p:stCondLst>
                    <p:endSync evt="end" delay="0">
                      <p:rtn val="all"/>
                    </p:endSync>
                    <p:childTnLst>
                      <p:par>
                        <p:cTn id="392" fill="hold">
                          <p:stCondLst>
                            <p:cond delay="0"/>
                          </p:stCondLst>
                          <p:childTnLst>
                            <p:par>
                              <p:cTn id="393" fill="hold">
                                <p:stCondLst>
                                  <p:cond delay="0"/>
                                </p:stCondLst>
                                <p:childTnLst>
                                  <p:par>
                                    <p:cTn id="394" presetID="10" presetClass="exit" presetSubtype="0" fill="hold" grpId="1" nodeType="withEffect">
                                      <p:stCondLst>
                                        <p:cond delay="0"/>
                                      </p:stCondLst>
                                      <p:childTnLst>
                                        <p:animEffect transition="out" filter="fade">
                                          <p:cBhvr>
                                            <p:cTn id="395" dur="200"/>
                                            <p:tgtEl>
                                              <p:spTgt spid="52"/>
                                            </p:tgtEl>
                                          </p:cBhvr>
                                        </p:animEffect>
                                        <p:set>
                                          <p:cBhvr>
                                            <p:cTn id="396" dur="1" fill="hold">
                                              <p:stCondLst>
                                                <p:cond delay="199"/>
                                              </p:stCondLst>
                                            </p:cTn>
                                            <p:tgtEl>
                                              <p:spTgt spid="52"/>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1:59.3"/>
                      </p:tgtEl>
                    </p:cond>
                  </p:nextCondLst>
                </p:seq>
                <p:seq concurrent="1" nextAc="seek">
                  <p:cTn id="397" restart="whenNotActive" fill="hold" evtFilter="cancelBubble" nodeType="interactiveSeq">
                    <p:stCondLst>
                      <p:cond evt="onMediaBookmark" delay="0">
                        <p:tgtEl>
                          <p14:bmkTgt spid="31" bmkName="FinancialFunctions1_1_VF10263403400:01:59.4"/>
                        </p:tgtEl>
                      </p:cond>
                    </p:stCondLst>
                    <p:endSync evt="end" delay="0">
                      <p:rtn val="all"/>
                    </p:endSync>
                    <p:childTnLst>
                      <p:par>
                        <p:cTn id="398" fill="hold">
                          <p:stCondLst>
                            <p:cond delay="0"/>
                          </p:stCondLst>
                          <p:childTnLst>
                            <p:par>
                              <p:cTn id="399" fill="hold">
                                <p:stCondLst>
                                  <p:cond delay="0"/>
                                </p:stCondLst>
                                <p:childTnLst>
                                  <p:par>
                                    <p:cTn id="400" presetID="10" presetClass="entr" presetSubtype="0" fill="hold" grpId="0" nodeType="withEffect">
                                      <p:stCondLst>
                                        <p:cond delay="0"/>
                                      </p:stCondLst>
                                      <p:childTnLst>
                                        <p:set>
                                          <p:cBhvr>
                                            <p:cTn id="401" dur="1" fill="hold">
                                              <p:stCondLst>
                                                <p:cond delay="0"/>
                                              </p:stCondLst>
                                            </p:cTn>
                                            <p:tgtEl>
                                              <p:spTgt spid="53"/>
                                            </p:tgtEl>
                                            <p:attrNameLst>
                                              <p:attrName>style.visibility</p:attrName>
                                            </p:attrNameLst>
                                          </p:cBhvr>
                                          <p:to>
                                            <p:strVal val="visible"/>
                                          </p:to>
                                        </p:set>
                                        <p:animEffect transition="in" filter="fade">
                                          <p:cBhvr>
                                            <p:cTn id="402" dur="200"/>
                                            <p:tgtEl>
                                              <p:spTgt spid="53"/>
                                            </p:tgtEl>
                                          </p:cBhvr>
                                        </p:animEffect>
                                      </p:childTnLst>
                                    </p:cTn>
                                  </p:par>
                                </p:childTnLst>
                              </p:cTn>
                            </p:par>
                          </p:childTnLst>
                        </p:cTn>
                      </p:par>
                    </p:childTnLst>
                  </p:cTn>
                  <p:nextCondLst>
                    <p:cond evt="onMediaBookmark" delay="0">
                      <p:tgtEl>
                        <p14:bmkTgt spid="31" bmkName="FinancialFunctions1_1_VF10263403400:01:59.4"/>
                      </p:tgtEl>
                    </p:cond>
                  </p:nextCondLst>
                </p:seq>
                <p:seq concurrent="1" nextAc="seek">
                  <p:cTn id="403" restart="whenNotActive" fill="hold" evtFilter="cancelBubble" nodeType="interactiveSeq">
                    <p:stCondLst>
                      <p:cond evt="onMediaBookmark" delay="0">
                        <p:tgtEl>
                          <p14:bmkTgt spid="31" bmkName="FinancialFunctions1_1_VF10263403400:02:08.8"/>
                        </p:tgtEl>
                      </p:cond>
                    </p:stCondLst>
                    <p:endSync evt="end" delay="0">
                      <p:rtn val="all"/>
                    </p:endSync>
                    <p:childTnLst>
                      <p:par>
                        <p:cTn id="404" fill="hold">
                          <p:stCondLst>
                            <p:cond delay="0"/>
                          </p:stCondLst>
                          <p:childTnLst>
                            <p:par>
                              <p:cTn id="405" fill="hold">
                                <p:stCondLst>
                                  <p:cond delay="0"/>
                                </p:stCondLst>
                                <p:childTnLst>
                                  <p:par>
                                    <p:cTn id="406" presetID="10" presetClass="exit" presetSubtype="0" fill="hold" grpId="1" nodeType="withEffect">
                                      <p:stCondLst>
                                        <p:cond delay="0"/>
                                      </p:stCondLst>
                                      <p:childTnLst>
                                        <p:animEffect transition="out" filter="fade">
                                          <p:cBhvr>
                                            <p:cTn id="407" dur="200"/>
                                            <p:tgtEl>
                                              <p:spTgt spid="53"/>
                                            </p:tgtEl>
                                          </p:cBhvr>
                                        </p:animEffect>
                                        <p:set>
                                          <p:cBhvr>
                                            <p:cTn id="408" dur="1" fill="hold">
                                              <p:stCondLst>
                                                <p:cond delay="199"/>
                                              </p:stCondLst>
                                            </p:cTn>
                                            <p:tgtEl>
                                              <p:spTgt spid="53"/>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08.8"/>
                      </p:tgtEl>
                    </p:cond>
                  </p:nextCondLst>
                </p:seq>
                <p:seq concurrent="1" nextAc="seek">
                  <p:cTn id="409" restart="whenNotActive" fill="hold" evtFilter="cancelBubble" nodeType="interactiveSeq">
                    <p:stCondLst>
                      <p:cond evt="onMediaBookmark" delay="0">
                        <p:tgtEl>
                          <p14:bmkTgt spid="31" bmkName="FinancialFunctions1_1_VF10263403400:02:08.9"/>
                        </p:tgtEl>
                      </p:cond>
                    </p:stCondLst>
                    <p:endSync evt="end" delay="0">
                      <p:rtn val="all"/>
                    </p:endSync>
                    <p:childTnLst>
                      <p:par>
                        <p:cTn id="410" fill="hold">
                          <p:stCondLst>
                            <p:cond delay="0"/>
                          </p:stCondLst>
                          <p:childTnLst>
                            <p:par>
                              <p:cTn id="411" fill="hold">
                                <p:stCondLst>
                                  <p:cond delay="0"/>
                                </p:stCondLst>
                                <p:childTnLst>
                                  <p:par>
                                    <p:cTn id="412" presetID="10" presetClass="entr" presetSubtype="0" fill="hold" grpId="0" nodeType="withEffect">
                                      <p:stCondLst>
                                        <p:cond delay="0"/>
                                      </p:stCondLst>
                                      <p:childTnLst>
                                        <p:set>
                                          <p:cBhvr>
                                            <p:cTn id="413" dur="1" fill="hold">
                                              <p:stCondLst>
                                                <p:cond delay="0"/>
                                              </p:stCondLst>
                                            </p:cTn>
                                            <p:tgtEl>
                                              <p:spTgt spid="54"/>
                                            </p:tgtEl>
                                            <p:attrNameLst>
                                              <p:attrName>style.visibility</p:attrName>
                                            </p:attrNameLst>
                                          </p:cBhvr>
                                          <p:to>
                                            <p:strVal val="visible"/>
                                          </p:to>
                                        </p:set>
                                        <p:animEffect transition="in" filter="fade">
                                          <p:cBhvr>
                                            <p:cTn id="414" dur="200"/>
                                            <p:tgtEl>
                                              <p:spTgt spid="54"/>
                                            </p:tgtEl>
                                          </p:cBhvr>
                                        </p:animEffect>
                                      </p:childTnLst>
                                    </p:cTn>
                                  </p:par>
                                </p:childTnLst>
                              </p:cTn>
                            </p:par>
                          </p:childTnLst>
                        </p:cTn>
                      </p:par>
                    </p:childTnLst>
                  </p:cTn>
                  <p:nextCondLst>
                    <p:cond evt="onMediaBookmark" delay="0">
                      <p:tgtEl>
                        <p14:bmkTgt spid="31" bmkName="FinancialFunctions1_1_VF10263403400:02:08.9"/>
                      </p:tgtEl>
                    </p:cond>
                  </p:nextCondLst>
                </p:seq>
                <p:seq concurrent="1" nextAc="seek">
                  <p:cTn id="415" restart="whenNotActive" fill="hold" evtFilter="cancelBubble" nodeType="interactiveSeq">
                    <p:stCondLst>
                      <p:cond evt="onMediaBookmark" delay="0">
                        <p:tgtEl>
                          <p14:bmkTgt spid="31" bmkName="FinancialFunctions1_1_VF10263403400:02:14.7"/>
                        </p:tgtEl>
                      </p:cond>
                    </p:stCondLst>
                    <p:endSync evt="end" delay="0">
                      <p:rtn val="all"/>
                    </p:endSync>
                    <p:childTnLst>
                      <p:par>
                        <p:cTn id="416" fill="hold">
                          <p:stCondLst>
                            <p:cond delay="0"/>
                          </p:stCondLst>
                          <p:childTnLst>
                            <p:par>
                              <p:cTn id="417" fill="hold">
                                <p:stCondLst>
                                  <p:cond delay="0"/>
                                </p:stCondLst>
                                <p:childTnLst>
                                  <p:par>
                                    <p:cTn id="418" presetID="10" presetClass="exit" presetSubtype="0" fill="hold" grpId="1" nodeType="withEffect">
                                      <p:stCondLst>
                                        <p:cond delay="0"/>
                                      </p:stCondLst>
                                      <p:childTnLst>
                                        <p:animEffect transition="out" filter="fade">
                                          <p:cBhvr>
                                            <p:cTn id="419" dur="200"/>
                                            <p:tgtEl>
                                              <p:spTgt spid="54"/>
                                            </p:tgtEl>
                                          </p:cBhvr>
                                        </p:animEffect>
                                        <p:set>
                                          <p:cBhvr>
                                            <p:cTn id="420" dur="1" fill="hold">
                                              <p:stCondLst>
                                                <p:cond delay="199"/>
                                              </p:stCondLst>
                                            </p:cTn>
                                            <p:tgtEl>
                                              <p:spTgt spid="54"/>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14.7"/>
                      </p:tgtEl>
                    </p:cond>
                  </p:nextCondLst>
                </p:seq>
                <p:seq concurrent="1" nextAc="seek">
                  <p:cTn id="421" restart="whenNotActive" fill="hold" evtFilter="cancelBubble" nodeType="interactiveSeq">
                    <p:stCondLst>
                      <p:cond evt="onMediaBookmark" delay="0">
                        <p:tgtEl>
                          <p14:bmkTgt spid="31" bmkName="FinancialFunctions1_1_VF10263403400:02:14.8"/>
                        </p:tgtEl>
                      </p:cond>
                    </p:stCondLst>
                    <p:endSync evt="end" delay="0">
                      <p:rtn val="all"/>
                    </p:endSync>
                    <p:childTnLst>
                      <p:par>
                        <p:cTn id="422" fill="hold">
                          <p:stCondLst>
                            <p:cond delay="0"/>
                          </p:stCondLst>
                          <p:childTnLst>
                            <p:par>
                              <p:cTn id="423" fill="hold">
                                <p:stCondLst>
                                  <p:cond delay="0"/>
                                </p:stCondLst>
                                <p:childTnLst>
                                  <p:par>
                                    <p:cTn id="424" presetID="10" presetClass="entr" presetSubtype="0" fill="hold" grpId="0" nodeType="withEffect">
                                      <p:stCondLst>
                                        <p:cond delay="0"/>
                                      </p:stCondLst>
                                      <p:childTnLst>
                                        <p:set>
                                          <p:cBhvr>
                                            <p:cTn id="425" dur="1" fill="hold">
                                              <p:stCondLst>
                                                <p:cond delay="0"/>
                                              </p:stCondLst>
                                            </p:cTn>
                                            <p:tgtEl>
                                              <p:spTgt spid="55"/>
                                            </p:tgtEl>
                                            <p:attrNameLst>
                                              <p:attrName>style.visibility</p:attrName>
                                            </p:attrNameLst>
                                          </p:cBhvr>
                                          <p:to>
                                            <p:strVal val="visible"/>
                                          </p:to>
                                        </p:set>
                                        <p:animEffect transition="in" filter="fade">
                                          <p:cBhvr>
                                            <p:cTn id="426" dur="200"/>
                                            <p:tgtEl>
                                              <p:spTgt spid="55"/>
                                            </p:tgtEl>
                                          </p:cBhvr>
                                        </p:animEffect>
                                      </p:childTnLst>
                                    </p:cTn>
                                  </p:par>
                                </p:childTnLst>
                              </p:cTn>
                            </p:par>
                          </p:childTnLst>
                        </p:cTn>
                      </p:par>
                    </p:childTnLst>
                  </p:cTn>
                  <p:nextCondLst>
                    <p:cond evt="onMediaBookmark" delay="0">
                      <p:tgtEl>
                        <p14:bmkTgt spid="31" bmkName="FinancialFunctions1_1_VF10263403400:02:14.8"/>
                      </p:tgtEl>
                    </p:cond>
                  </p:nextCondLst>
                </p:seq>
                <p:seq concurrent="1" nextAc="seek">
                  <p:cTn id="427" restart="whenNotActive" fill="hold" evtFilter="cancelBubble" nodeType="interactiveSeq">
                    <p:stCondLst>
                      <p:cond evt="onMediaBookmark" delay="0">
                        <p:tgtEl>
                          <p14:bmkTgt spid="31" bmkName="FinancialFunctions1_1_VF10263403400:02:21.8"/>
                        </p:tgtEl>
                      </p:cond>
                    </p:stCondLst>
                    <p:endSync evt="end" delay="0">
                      <p:rtn val="all"/>
                    </p:endSync>
                    <p:childTnLst>
                      <p:par>
                        <p:cTn id="428" fill="hold">
                          <p:stCondLst>
                            <p:cond delay="0"/>
                          </p:stCondLst>
                          <p:childTnLst>
                            <p:par>
                              <p:cTn id="429" fill="hold">
                                <p:stCondLst>
                                  <p:cond delay="0"/>
                                </p:stCondLst>
                                <p:childTnLst>
                                  <p:par>
                                    <p:cTn id="430" presetID="10" presetClass="exit" presetSubtype="0" fill="hold" grpId="1" nodeType="withEffect">
                                      <p:stCondLst>
                                        <p:cond delay="0"/>
                                      </p:stCondLst>
                                      <p:childTnLst>
                                        <p:animEffect transition="out" filter="fade">
                                          <p:cBhvr>
                                            <p:cTn id="431" dur="200"/>
                                            <p:tgtEl>
                                              <p:spTgt spid="55"/>
                                            </p:tgtEl>
                                          </p:cBhvr>
                                        </p:animEffect>
                                        <p:set>
                                          <p:cBhvr>
                                            <p:cTn id="432" dur="1" fill="hold">
                                              <p:stCondLst>
                                                <p:cond delay="199"/>
                                              </p:stCondLst>
                                            </p:cTn>
                                            <p:tgtEl>
                                              <p:spTgt spid="55"/>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21.8"/>
                      </p:tgtEl>
                    </p:cond>
                  </p:nextCondLst>
                </p:seq>
                <p:seq concurrent="1" nextAc="seek">
                  <p:cTn id="433" restart="whenNotActive" fill="hold" evtFilter="cancelBubble" nodeType="interactiveSeq">
                    <p:stCondLst>
                      <p:cond evt="onMediaBookmark" delay="0">
                        <p:tgtEl>
                          <p14:bmkTgt spid="31" bmkName="FinancialFunctions1_1_VF10263403400:02:21.9"/>
                        </p:tgtEl>
                      </p:cond>
                    </p:stCondLst>
                    <p:endSync evt="end" delay="0">
                      <p:rtn val="all"/>
                    </p:endSync>
                    <p:childTnLst>
                      <p:par>
                        <p:cTn id="434" fill="hold">
                          <p:stCondLst>
                            <p:cond delay="0"/>
                          </p:stCondLst>
                          <p:childTnLst>
                            <p:par>
                              <p:cTn id="435" fill="hold">
                                <p:stCondLst>
                                  <p:cond delay="0"/>
                                </p:stCondLst>
                                <p:childTnLst>
                                  <p:par>
                                    <p:cTn id="436" presetID="10" presetClass="entr" presetSubtype="0" fill="hold" grpId="0" nodeType="withEffect">
                                      <p:stCondLst>
                                        <p:cond delay="0"/>
                                      </p:stCondLst>
                                      <p:childTnLst>
                                        <p:set>
                                          <p:cBhvr>
                                            <p:cTn id="437" dur="1" fill="hold">
                                              <p:stCondLst>
                                                <p:cond delay="0"/>
                                              </p:stCondLst>
                                            </p:cTn>
                                            <p:tgtEl>
                                              <p:spTgt spid="56"/>
                                            </p:tgtEl>
                                            <p:attrNameLst>
                                              <p:attrName>style.visibility</p:attrName>
                                            </p:attrNameLst>
                                          </p:cBhvr>
                                          <p:to>
                                            <p:strVal val="visible"/>
                                          </p:to>
                                        </p:set>
                                        <p:animEffect transition="in" filter="fade">
                                          <p:cBhvr>
                                            <p:cTn id="438" dur="200"/>
                                            <p:tgtEl>
                                              <p:spTgt spid="56"/>
                                            </p:tgtEl>
                                          </p:cBhvr>
                                        </p:animEffect>
                                      </p:childTnLst>
                                    </p:cTn>
                                  </p:par>
                                </p:childTnLst>
                              </p:cTn>
                            </p:par>
                          </p:childTnLst>
                        </p:cTn>
                      </p:par>
                    </p:childTnLst>
                  </p:cTn>
                  <p:nextCondLst>
                    <p:cond evt="onMediaBookmark" delay="0">
                      <p:tgtEl>
                        <p14:bmkTgt spid="31" bmkName="FinancialFunctions1_1_VF10263403400:02:21.9"/>
                      </p:tgtEl>
                    </p:cond>
                  </p:nextCondLst>
                </p:seq>
                <p:seq concurrent="1" nextAc="seek">
                  <p:cTn id="439" restart="whenNotActive" fill="hold" evtFilter="cancelBubble" nodeType="interactiveSeq">
                    <p:stCondLst>
                      <p:cond evt="onMediaBookmark" delay="0">
                        <p:tgtEl>
                          <p14:bmkTgt spid="31" bmkName="FinancialFunctions1_1_VF10263403400:02:28.7"/>
                        </p:tgtEl>
                      </p:cond>
                    </p:stCondLst>
                    <p:endSync evt="end" delay="0">
                      <p:rtn val="all"/>
                    </p:endSync>
                    <p:childTnLst>
                      <p:par>
                        <p:cTn id="440" fill="hold">
                          <p:stCondLst>
                            <p:cond delay="0"/>
                          </p:stCondLst>
                          <p:childTnLst>
                            <p:par>
                              <p:cTn id="441" fill="hold">
                                <p:stCondLst>
                                  <p:cond delay="0"/>
                                </p:stCondLst>
                                <p:childTnLst>
                                  <p:par>
                                    <p:cTn id="442" presetID="10" presetClass="exit" presetSubtype="0" fill="hold" grpId="1" nodeType="withEffect">
                                      <p:stCondLst>
                                        <p:cond delay="0"/>
                                      </p:stCondLst>
                                      <p:childTnLst>
                                        <p:animEffect transition="out" filter="fade">
                                          <p:cBhvr>
                                            <p:cTn id="443" dur="200"/>
                                            <p:tgtEl>
                                              <p:spTgt spid="56"/>
                                            </p:tgtEl>
                                          </p:cBhvr>
                                        </p:animEffect>
                                        <p:set>
                                          <p:cBhvr>
                                            <p:cTn id="444" dur="1" fill="hold">
                                              <p:stCondLst>
                                                <p:cond delay="199"/>
                                              </p:stCondLst>
                                            </p:cTn>
                                            <p:tgtEl>
                                              <p:spTgt spid="56"/>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28.7"/>
                      </p:tgtEl>
                    </p:cond>
                  </p:nextCondLst>
                </p:seq>
                <p:seq concurrent="1" nextAc="seek">
                  <p:cTn id="445" restart="whenNotActive" fill="hold" evtFilter="cancelBubble" nodeType="interactiveSeq">
                    <p:stCondLst>
                      <p:cond evt="onMediaBookmark" delay="0">
                        <p:tgtEl>
                          <p14:bmkTgt spid="31" bmkName="FinancialFunctions1_1_VF10263403400:02:28.8"/>
                        </p:tgtEl>
                      </p:cond>
                    </p:stCondLst>
                    <p:endSync evt="end" delay="0">
                      <p:rtn val="all"/>
                    </p:endSync>
                    <p:childTnLst>
                      <p:par>
                        <p:cTn id="446" fill="hold">
                          <p:stCondLst>
                            <p:cond delay="0"/>
                          </p:stCondLst>
                          <p:childTnLst>
                            <p:par>
                              <p:cTn id="447" fill="hold">
                                <p:stCondLst>
                                  <p:cond delay="0"/>
                                </p:stCondLst>
                                <p:childTnLst>
                                  <p:par>
                                    <p:cTn id="448" presetID="10" presetClass="entr" presetSubtype="0" fill="hold" grpId="0" nodeType="withEffect">
                                      <p:stCondLst>
                                        <p:cond delay="0"/>
                                      </p:stCondLst>
                                      <p:childTnLst>
                                        <p:set>
                                          <p:cBhvr>
                                            <p:cTn id="449" dur="1" fill="hold">
                                              <p:stCondLst>
                                                <p:cond delay="0"/>
                                              </p:stCondLst>
                                            </p:cTn>
                                            <p:tgtEl>
                                              <p:spTgt spid="57"/>
                                            </p:tgtEl>
                                            <p:attrNameLst>
                                              <p:attrName>style.visibility</p:attrName>
                                            </p:attrNameLst>
                                          </p:cBhvr>
                                          <p:to>
                                            <p:strVal val="visible"/>
                                          </p:to>
                                        </p:set>
                                        <p:animEffect transition="in" filter="fade">
                                          <p:cBhvr>
                                            <p:cTn id="450" dur="200"/>
                                            <p:tgtEl>
                                              <p:spTgt spid="57"/>
                                            </p:tgtEl>
                                          </p:cBhvr>
                                        </p:animEffect>
                                      </p:childTnLst>
                                    </p:cTn>
                                  </p:par>
                                </p:childTnLst>
                              </p:cTn>
                            </p:par>
                          </p:childTnLst>
                        </p:cTn>
                      </p:par>
                    </p:childTnLst>
                  </p:cTn>
                  <p:nextCondLst>
                    <p:cond evt="onMediaBookmark" delay="0">
                      <p:tgtEl>
                        <p14:bmkTgt spid="31" bmkName="FinancialFunctions1_1_VF10263403400:02:28.8"/>
                      </p:tgtEl>
                    </p:cond>
                  </p:nextCondLst>
                </p:seq>
                <p:seq concurrent="1" nextAc="seek">
                  <p:cTn id="451" restart="whenNotActive" fill="hold" evtFilter="cancelBubble" nodeType="interactiveSeq">
                    <p:stCondLst>
                      <p:cond evt="onMediaBookmark" delay="0">
                        <p:tgtEl>
                          <p14:bmkTgt spid="31" bmkName="FinancialFunctions1_1_VF10263403400:02:38.4"/>
                        </p:tgtEl>
                      </p:cond>
                    </p:stCondLst>
                    <p:endSync evt="end" delay="0">
                      <p:rtn val="all"/>
                    </p:endSync>
                    <p:childTnLst>
                      <p:par>
                        <p:cTn id="452" fill="hold">
                          <p:stCondLst>
                            <p:cond delay="0"/>
                          </p:stCondLst>
                          <p:childTnLst>
                            <p:par>
                              <p:cTn id="453" fill="hold">
                                <p:stCondLst>
                                  <p:cond delay="0"/>
                                </p:stCondLst>
                                <p:childTnLst>
                                  <p:par>
                                    <p:cTn id="454" presetID="10" presetClass="exit" presetSubtype="0" fill="hold" grpId="1" nodeType="withEffect">
                                      <p:stCondLst>
                                        <p:cond delay="0"/>
                                      </p:stCondLst>
                                      <p:childTnLst>
                                        <p:animEffect transition="out" filter="fade">
                                          <p:cBhvr>
                                            <p:cTn id="455" dur="200"/>
                                            <p:tgtEl>
                                              <p:spTgt spid="57"/>
                                            </p:tgtEl>
                                          </p:cBhvr>
                                        </p:animEffect>
                                        <p:set>
                                          <p:cBhvr>
                                            <p:cTn id="456" dur="1" fill="hold">
                                              <p:stCondLst>
                                                <p:cond delay="199"/>
                                              </p:stCondLst>
                                            </p:cTn>
                                            <p:tgtEl>
                                              <p:spTgt spid="57"/>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38.4"/>
                      </p:tgtEl>
                    </p:cond>
                  </p:nextCondLst>
                </p:seq>
                <p:seq concurrent="1" nextAc="seek">
                  <p:cTn id="457" restart="whenNotActive" fill="hold" evtFilter="cancelBubble" nodeType="interactiveSeq">
                    <p:stCondLst>
                      <p:cond evt="onMediaBookmark" delay="0">
                        <p:tgtEl>
                          <p14:bmkTgt spid="31" bmkName="FinancialFunctions1_1_VF10263403400:02:38.5"/>
                        </p:tgtEl>
                      </p:cond>
                    </p:stCondLst>
                    <p:endSync evt="end" delay="0">
                      <p:rtn val="all"/>
                    </p:endSync>
                    <p:childTnLst>
                      <p:par>
                        <p:cTn id="458" fill="hold">
                          <p:stCondLst>
                            <p:cond delay="0"/>
                          </p:stCondLst>
                          <p:childTnLst>
                            <p:par>
                              <p:cTn id="459" fill="hold">
                                <p:stCondLst>
                                  <p:cond delay="0"/>
                                </p:stCondLst>
                                <p:childTnLst>
                                  <p:par>
                                    <p:cTn id="460" presetID="10" presetClass="entr" presetSubtype="0" fill="hold" grpId="0" nodeType="withEffect">
                                      <p:stCondLst>
                                        <p:cond delay="0"/>
                                      </p:stCondLst>
                                      <p:childTnLst>
                                        <p:set>
                                          <p:cBhvr>
                                            <p:cTn id="461" dur="1" fill="hold">
                                              <p:stCondLst>
                                                <p:cond delay="0"/>
                                              </p:stCondLst>
                                            </p:cTn>
                                            <p:tgtEl>
                                              <p:spTgt spid="58"/>
                                            </p:tgtEl>
                                            <p:attrNameLst>
                                              <p:attrName>style.visibility</p:attrName>
                                            </p:attrNameLst>
                                          </p:cBhvr>
                                          <p:to>
                                            <p:strVal val="visible"/>
                                          </p:to>
                                        </p:set>
                                        <p:animEffect transition="in" filter="fade">
                                          <p:cBhvr>
                                            <p:cTn id="462" dur="200"/>
                                            <p:tgtEl>
                                              <p:spTgt spid="58"/>
                                            </p:tgtEl>
                                          </p:cBhvr>
                                        </p:animEffect>
                                      </p:childTnLst>
                                    </p:cTn>
                                  </p:par>
                                </p:childTnLst>
                              </p:cTn>
                            </p:par>
                          </p:childTnLst>
                        </p:cTn>
                      </p:par>
                    </p:childTnLst>
                  </p:cTn>
                  <p:nextCondLst>
                    <p:cond evt="onMediaBookmark" delay="0">
                      <p:tgtEl>
                        <p14:bmkTgt spid="31" bmkName="FinancialFunctions1_1_VF10263403400:02:38.5"/>
                      </p:tgtEl>
                    </p:cond>
                  </p:nextCondLst>
                </p:seq>
                <p:seq concurrent="1" nextAc="seek">
                  <p:cTn id="463" restart="whenNotActive" fill="hold" evtFilter="cancelBubble" nodeType="interactiveSeq">
                    <p:stCondLst>
                      <p:cond evt="onMediaBookmark" delay="0">
                        <p:tgtEl>
                          <p14:bmkTgt spid="31" bmkName="FinancialFunctions1_1_VF10263403400:02:42.7"/>
                        </p:tgtEl>
                      </p:cond>
                    </p:stCondLst>
                    <p:endSync evt="end" delay="0">
                      <p:rtn val="all"/>
                    </p:endSync>
                    <p:childTnLst>
                      <p:par>
                        <p:cTn id="464" fill="hold">
                          <p:stCondLst>
                            <p:cond delay="0"/>
                          </p:stCondLst>
                          <p:childTnLst>
                            <p:par>
                              <p:cTn id="465" fill="hold">
                                <p:stCondLst>
                                  <p:cond delay="0"/>
                                </p:stCondLst>
                                <p:childTnLst>
                                  <p:par>
                                    <p:cTn id="466" presetID="10" presetClass="exit" presetSubtype="0" fill="hold" grpId="1" nodeType="withEffect">
                                      <p:stCondLst>
                                        <p:cond delay="0"/>
                                      </p:stCondLst>
                                      <p:childTnLst>
                                        <p:animEffect transition="out" filter="fade">
                                          <p:cBhvr>
                                            <p:cTn id="467" dur="200"/>
                                            <p:tgtEl>
                                              <p:spTgt spid="58"/>
                                            </p:tgtEl>
                                          </p:cBhvr>
                                        </p:animEffect>
                                        <p:set>
                                          <p:cBhvr>
                                            <p:cTn id="468" dur="1" fill="hold">
                                              <p:stCondLst>
                                                <p:cond delay="199"/>
                                              </p:stCondLst>
                                            </p:cTn>
                                            <p:tgtEl>
                                              <p:spTgt spid="58"/>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42.7"/>
                      </p:tgtEl>
                    </p:cond>
                  </p:nextCondLst>
                </p:seq>
                <p:seq concurrent="1" nextAc="seek">
                  <p:cTn id="469" restart="whenNotActive" fill="hold" evtFilter="cancelBubble" nodeType="interactiveSeq">
                    <p:stCondLst>
                      <p:cond evt="onMediaBookmark" delay="0">
                        <p:tgtEl>
                          <p14:bmkTgt spid="31" bmkName="FinancialFunctions1_1_VF10263403400:02:42.8"/>
                        </p:tgtEl>
                      </p:cond>
                    </p:stCondLst>
                    <p:endSync evt="end" delay="0">
                      <p:rtn val="all"/>
                    </p:endSync>
                    <p:childTnLst>
                      <p:par>
                        <p:cTn id="470" fill="hold">
                          <p:stCondLst>
                            <p:cond delay="0"/>
                          </p:stCondLst>
                          <p:childTnLst>
                            <p:par>
                              <p:cTn id="471" fill="hold">
                                <p:stCondLst>
                                  <p:cond delay="0"/>
                                </p:stCondLst>
                                <p:childTnLst>
                                  <p:par>
                                    <p:cTn id="472" presetID="10" presetClass="entr" presetSubtype="0" fill="hold" grpId="0" nodeType="withEffect">
                                      <p:stCondLst>
                                        <p:cond delay="0"/>
                                      </p:stCondLst>
                                      <p:childTnLst>
                                        <p:set>
                                          <p:cBhvr>
                                            <p:cTn id="473" dur="1" fill="hold">
                                              <p:stCondLst>
                                                <p:cond delay="0"/>
                                              </p:stCondLst>
                                            </p:cTn>
                                            <p:tgtEl>
                                              <p:spTgt spid="59"/>
                                            </p:tgtEl>
                                            <p:attrNameLst>
                                              <p:attrName>style.visibility</p:attrName>
                                            </p:attrNameLst>
                                          </p:cBhvr>
                                          <p:to>
                                            <p:strVal val="visible"/>
                                          </p:to>
                                        </p:set>
                                        <p:animEffect transition="in" filter="fade">
                                          <p:cBhvr>
                                            <p:cTn id="474" dur="200"/>
                                            <p:tgtEl>
                                              <p:spTgt spid="59"/>
                                            </p:tgtEl>
                                          </p:cBhvr>
                                        </p:animEffect>
                                      </p:childTnLst>
                                    </p:cTn>
                                  </p:par>
                                </p:childTnLst>
                              </p:cTn>
                            </p:par>
                          </p:childTnLst>
                        </p:cTn>
                      </p:par>
                    </p:childTnLst>
                  </p:cTn>
                  <p:nextCondLst>
                    <p:cond evt="onMediaBookmark" delay="0">
                      <p:tgtEl>
                        <p14:bmkTgt spid="31" bmkName="FinancialFunctions1_1_VF10263403400:02:42.8"/>
                      </p:tgtEl>
                    </p:cond>
                  </p:nextCondLst>
                </p:seq>
                <p:seq concurrent="1" nextAc="seek">
                  <p:cTn id="475" restart="whenNotActive" fill="hold" evtFilter="cancelBubble" nodeType="interactiveSeq">
                    <p:stCondLst>
                      <p:cond evt="onMediaBookmark" delay="0">
                        <p:tgtEl>
                          <p14:bmkTgt spid="31" bmkName="FinancialFunctions1_1_VF10263403400:02:53.0"/>
                        </p:tgtEl>
                      </p:cond>
                    </p:stCondLst>
                    <p:endSync evt="end" delay="0">
                      <p:rtn val="all"/>
                    </p:endSync>
                    <p:childTnLst>
                      <p:par>
                        <p:cTn id="476" fill="hold">
                          <p:stCondLst>
                            <p:cond delay="0"/>
                          </p:stCondLst>
                          <p:childTnLst>
                            <p:par>
                              <p:cTn id="477" fill="hold">
                                <p:stCondLst>
                                  <p:cond delay="0"/>
                                </p:stCondLst>
                                <p:childTnLst>
                                  <p:par>
                                    <p:cTn id="478" presetID="10" presetClass="exit" presetSubtype="0" fill="hold" grpId="1" nodeType="withEffect">
                                      <p:stCondLst>
                                        <p:cond delay="0"/>
                                      </p:stCondLst>
                                      <p:childTnLst>
                                        <p:animEffect transition="out" filter="fade">
                                          <p:cBhvr>
                                            <p:cTn id="479" dur="200"/>
                                            <p:tgtEl>
                                              <p:spTgt spid="59"/>
                                            </p:tgtEl>
                                          </p:cBhvr>
                                        </p:animEffect>
                                        <p:set>
                                          <p:cBhvr>
                                            <p:cTn id="480" dur="1" fill="hold">
                                              <p:stCondLst>
                                                <p:cond delay="199"/>
                                              </p:stCondLst>
                                            </p:cTn>
                                            <p:tgtEl>
                                              <p:spTgt spid="59"/>
                                            </p:tgtEl>
                                            <p:attrNameLst>
                                              <p:attrName>style.visibility</p:attrName>
                                            </p:attrNameLst>
                                          </p:cBhvr>
                                          <p:to>
                                            <p:strVal val="hidden"/>
                                          </p:to>
                                        </p:set>
                                      </p:childTnLst>
                                    </p:cTn>
                                  </p:par>
                                </p:childTnLst>
                              </p:cTn>
                            </p:par>
                          </p:childTnLst>
                        </p:cTn>
                      </p:par>
                    </p:childTnLst>
                  </p:cTn>
                  <p:nextCondLst>
                    <p:cond evt="onMediaBookmark" delay="0">
                      <p:tgtEl>
                        <p14:bmkTgt spid="31" bmkName="FinancialFunctions1_1_VF10263403400:02:53.0"/>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200"/>
                                            <p:tgtEl>
                                              <p:spTgt spid="20"/>
                                            </p:tgtEl>
                                          </p:cBhvr>
                                        </p:animEffect>
                                      </p:childTnLst>
                                    </p:cTn>
                                  </p:par>
                                  <p:par>
                                    <p:cTn id="91" presetID="10" presetClass="exit" presetSubtype="0" fill="hold" grpId="1" nodeType="withEffect">
                                      <p:stCondLst>
                                        <p:cond delay="0"/>
                                      </p:stCondLst>
                                      <p:childTnLst>
                                        <p:animEffect transition="out" filter="fade">
                                          <p:cBhvr>
                                            <p:cTn id="92" dur="200"/>
                                            <p:tgtEl>
                                              <p:spTgt spid="20"/>
                                            </p:tgtEl>
                                          </p:cBhvr>
                                        </p:animEffect>
                                        <p:set>
                                          <p:cBhvr>
                                            <p:cTn id="93" dur="1" fill="hold">
                                              <p:stCondLst>
                                                <p:cond delay="199"/>
                                              </p:stCondLst>
                                            </p:cTn>
                                            <p:tgtEl>
                                              <p:spTgt spid="20"/>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200"/>
                                            <p:tgtEl>
                                              <p:spTgt spid="21"/>
                                            </p:tgtEl>
                                          </p:cBhvr>
                                        </p:animEffect>
                                      </p:childTnLst>
                                    </p:cTn>
                                  </p:par>
                                  <p:par>
                                    <p:cTn id="97" presetID="10" presetClass="exit" presetSubtype="0" fill="hold" grpId="1" nodeType="withEffect">
                                      <p:stCondLst>
                                        <p:cond delay="0"/>
                                      </p:stCondLst>
                                      <p:childTnLst>
                                        <p:animEffect transition="out" filter="fade">
                                          <p:cBhvr>
                                            <p:cTn id="98" dur="200"/>
                                            <p:tgtEl>
                                              <p:spTgt spid="21"/>
                                            </p:tgtEl>
                                          </p:cBhvr>
                                        </p:animEffect>
                                        <p:set>
                                          <p:cBhvr>
                                            <p:cTn id="99" dur="1" fill="hold">
                                              <p:stCondLst>
                                                <p:cond delay="199"/>
                                              </p:stCondLst>
                                            </p:cTn>
                                            <p:tgtEl>
                                              <p:spTgt spid="21"/>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200"/>
                                            <p:tgtEl>
                                              <p:spTgt spid="22"/>
                                            </p:tgtEl>
                                          </p:cBhvr>
                                        </p:animEffect>
                                      </p:childTnLst>
                                    </p:cTn>
                                  </p:par>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par>
                                    <p:cTn id="109" presetID="10" presetClass="exit" presetSubtype="0" fill="hold" grpId="1" nodeType="withEffect">
                                      <p:stCondLst>
                                        <p:cond delay="0"/>
                                      </p:stCondLst>
                                      <p:childTnLst>
                                        <p:animEffect transition="out" filter="fade">
                                          <p:cBhvr>
                                            <p:cTn id="110" dur="200"/>
                                            <p:tgtEl>
                                              <p:spTgt spid="23"/>
                                            </p:tgtEl>
                                          </p:cBhvr>
                                        </p:animEffect>
                                        <p:set>
                                          <p:cBhvr>
                                            <p:cTn id="111" dur="1" fill="hold">
                                              <p:stCondLst>
                                                <p:cond delay="199"/>
                                              </p:stCondLst>
                                            </p:cTn>
                                            <p:tgtEl>
                                              <p:spTgt spid="23"/>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
                                            <p:tgtEl>
                                              <p:spTgt spid="24"/>
                                            </p:tgtEl>
                                          </p:cBhvr>
                                        </p:animEffect>
                                      </p:childTnLst>
                                    </p:cTn>
                                  </p:par>
                                  <p:par>
                                    <p:cTn id="115" presetID="10" presetClass="exit" presetSubtype="0" fill="hold" grpId="1" nodeType="withEffect">
                                      <p:stCondLst>
                                        <p:cond delay="0"/>
                                      </p:stCondLst>
                                      <p:childTnLst>
                                        <p:animEffect transition="out" filter="fade">
                                          <p:cBhvr>
                                            <p:cTn id="116" dur="200"/>
                                            <p:tgtEl>
                                              <p:spTgt spid="24"/>
                                            </p:tgtEl>
                                          </p:cBhvr>
                                        </p:animEffect>
                                        <p:set>
                                          <p:cBhvr>
                                            <p:cTn id="117" dur="1" fill="hold">
                                              <p:stCondLst>
                                                <p:cond delay="199"/>
                                              </p:stCondLst>
                                            </p:cTn>
                                            <p:tgtEl>
                                              <p:spTgt spid="24"/>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200"/>
                                            <p:tgtEl>
                                              <p:spTgt spid="25"/>
                                            </p:tgtEl>
                                          </p:cBhvr>
                                        </p:animEffect>
                                      </p:childTnLst>
                                    </p:cTn>
                                  </p:par>
                                  <p:par>
                                    <p:cTn id="121" presetID="10" presetClass="exit" presetSubtype="0" fill="hold" grpId="1" nodeType="withEffect">
                                      <p:stCondLst>
                                        <p:cond delay="0"/>
                                      </p:stCondLst>
                                      <p:childTnLst>
                                        <p:animEffect transition="out" filter="fade">
                                          <p:cBhvr>
                                            <p:cTn id="122" dur="200"/>
                                            <p:tgtEl>
                                              <p:spTgt spid="25"/>
                                            </p:tgtEl>
                                          </p:cBhvr>
                                        </p:animEffect>
                                        <p:set>
                                          <p:cBhvr>
                                            <p:cTn id="123" dur="1" fill="hold">
                                              <p:stCondLst>
                                                <p:cond delay="199"/>
                                              </p:stCondLst>
                                            </p:cTn>
                                            <p:tgtEl>
                                              <p:spTgt spid="25"/>
                                            </p:tgtEl>
                                            <p:attrNameLst>
                                              <p:attrName>style.visibility</p:attrName>
                                            </p:attrNameLst>
                                          </p:cBhvr>
                                          <p:to>
                                            <p:strVal val="hidden"/>
                                          </p:to>
                                        </p:set>
                                      </p:childTnLst>
                                    </p:cTn>
                                  </p:par>
                                  <p:par>
                                    <p:cTn id="124" presetID="10" presetClass="entr" presetSubtype="0" fill="hold" grpId="0"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200"/>
                                            <p:tgtEl>
                                              <p:spTgt spid="26"/>
                                            </p:tgtEl>
                                          </p:cBhvr>
                                        </p:animEffect>
                                      </p:childTnLst>
                                    </p:cTn>
                                  </p:par>
                                  <p:par>
                                    <p:cTn id="127" presetID="10" presetClass="exit" presetSubtype="0" fill="hold" grpId="1" nodeType="withEffect">
                                      <p:stCondLst>
                                        <p:cond delay="0"/>
                                      </p:stCondLst>
                                      <p:childTnLst>
                                        <p:animEffect transition="out" filter="fade">
                                          <p:cBhvr>
                                            <p:cTn id="128" dur="200"/>
                                            <p:tgtEl>
                                              <p:spTgt spid="26"/>
                                            </p:tgtEl>
                                          </p:cBhvr>
                                        </p:animEffect>
                                        <p:set>
                                          <p:cBhvr>
                                            <p:cTn id="129" dur="1" fill="hold">
                                              <p:stCondLst>
                                                <p:cond delay="199"/>
                                              </p:stCondLst>
                                            </p:cTn>
                                            <p:tgtEl>
                                              <p:spTgt spid="26"/>
                                            </p:tgtEl>
                                            <p:attrNameLst>
                                              <p:attrName>style.visibility</p:attrName>
                                            </p:attrNameLst>
                                          </p:cBhvr>
                                          <p:to>
                                            <p:strVal val="hidden"/>
                                          </p:to>
                                        </p:set>
                                      </p:childTnLst>
                                    </p:cTn>
                                  </p:par>
                                  <p:par>
                                    <p:cTn id="130" presetID="10"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200"/>
                                            <p:tgtEl>
                                              <p:spTgt spid="27"/>
                                            </p:tgtEl>
                                          </p:cBhvr>
                                        </p:animEffect>
                                      </p:childTnLst>
                                    </p:cTn>
                                  </p:par>
                                  <p:par>
                                    <p:cTn id="133" presetID="10" presetClass="exit" presetSubtype="0" fill="hold" grpId="1" nodeType="withEffect">
                                      <p:stCondLst>
                                        <p:cond delay="0"/>
                                      </p:stCondLst>
                                      <p:childTnLst>
                                        <p:animEffect transition="out" filter="fade">
                                          <p:cBhvr>
                                            <p:cTn id="134" dur="200"/>
                                            <p:tgtEl>
                                              <p:spTgt spid="27"/>
                                            </p:tgtEl>
                                          </p:cBhvr>
                                        </p:animEffect>
                                        <p:set>
                                          <p:cBhvr>
                                            <p:cTn id="135" dur="1" fill="hold">
                                              <p:stCondLst>
                                                <p:cond delay="199"/>
                                              </p:stCondLst>
                                            </p:cTn>
                                            <p:tgtEl>
                                              <p:spTgt spid="27"/>
                                            </p:tgtEl>
                                            <p:attrNameLst>
                                              <p:attrName>style.visibility</p:attrName>
                                            </p:attrNameLst>
                                          </p:cBhvr>
                                          <p:to>
                                            <p:strVal val="hidden"/>
                                          </p:to>
                                        </p:set>
                                      </p:childTnLst>
                                    </p:cTn>
                                  </p:par>
                                  <p:par>
                                    <p:cTn id="136" presetID="10" presetClass="entr" presetSubtype="0" fill="hold" grpId="0" nodeType="withEffect">
                                      <p:stCondLst>
                                        <p:cond delay="0"/>
                                      </p:stCondLst>
                                      <p:childTnLst>
                                        <p:set>
                                          <p:cBhvr>
                                            <p:cTn id="137" dur="1" fill="hold">
                                              <p:stCondLst>
                                                <p:cond delay="0"/>
                                              </p:stCondLst>
                                            </p:cTn>
                                            <p:tgtEl>
                                              <p:spTgt spid="28"/>
                                            </p:tgtEl>
                                            <p:attrNameLst>
                                              <p:attrName>style.visibility</p:attrName>
                                            </p:attrNameLst>
                                          </p:cBhvr>
                                          <p:to>
                                            <p:strVal val="visible"/>
                                          </p:to>
                                        </p:set>
                                        <p:animEffect transition="in" filter="fade">
                                          <p:cBhvr>
                                            <p:cTn id="138" dur="200"/>
                                            <p:tgtEl>
                                              <p:spTgt spid="28"/>
                                            </p:tgtEl>
                                          </p:cBhvr>
                                        </p:animEffect>
                                      </p:childTnLst>
                                    </p:cTn>
                                  </p:par>
                                  <p:par>
                                    <p:cTn id="139" presetID="10" presetClass="exit" presetSubtype="0" fill="hold" grpId="1" nodeType="withEffect">
                                      <p:stCondLst>
                                        <p:cond delay="0"/>
                                      </p:stCondLst>
                                      <p:childTnLst>
                                        <p:animEffect transition="out" filter="fade">
                                          <p:cBhvr>
                                            <p:cTn id="140" dur="200"/>
                                            <p:tgtEl>
                                              <p:spTgt spid="28"/>
                                            </p:tgtEl>
                                          </p:cBhvr>
                                        </p:animEffect>
                                        <p:set>
                                          <p:cBhvr>
                                            <p:cTn id="141" dur="1" fill="hold">
                                              <p:stCondLst>
                                                <p:cond delay="199"/>
                                              </p:stCondLst>
                                            </p:cTn>
                                            <p:tgtEl>
                                              <p:spTgt spid="28"/>
                                            </p:tgtEl>
                                            <p:attrNameLst>
                                              <p:attrName>style.visibility</p:attrName>
                                            </p:attrNameLst>
                                          </p:cBhvr>
                                          <p:to>
                                            <p:strVal val="hidden"/>
                                          </p:to>
                                        </p:set>
                                      </p:childTnLst>
                                    </p:cTn>
                                  </p:par>
                                  <p:par>
                                    <p:cTn id="142" presetID="10" presetClass="entr" presetSubtype="0" fill="hold" grpId="0" nodeType="withEffect">
                                      <p:stCondLst>
                                        <p:cond delay="0"/>
                                      </p:stCondLst>
                                      <p:childTnLst>
                                        <p:set>
                                          <p:cBhvr>
                                            <p:cTn id="143" dur="1" fill="hold">
                                              <p:stCondLst>
                                                <p:cond delay="0"/>
                                              </p:stCondLst>
                                            </p:cTn>
                                            <p:tgtEl>
                                              <p:spTgt spid="29"/>
                                            </p:tgtEl>
                                            <p:attrNameLst>
                                              <p:attrName>style.visibility</p:attrName>
                                            </p:attrNameLst>
                                          </p:cBhvr>
                                          <p:to>
                                            <p:strVal val="visible"/>
                                          </p:to>
                                        </p:set>
                                        <p:animEffect transition="in" filter="fade">
                                          <p:cBhvr>
                                            <p:cTn id="144" dur="200"/>
                                            <p:tgtEl>
                                              <p:spTgt spid="29"/>
                                            </p:tgtEl>
                                          </p:cBhvr>
                                        </p:animEffect>
                                      </p:childTnLst>
                                    </p:cTn>
                                  </p:par>
                                  <p:par>
                                    <p:cTn id="145" presetID="10" presetClass="exit" presetSubtype="0" fill="hold" grpId="1" nodeType="withEffect">
                                      <p:stCondLst>
                                        <p:cond delay="0"/>
                                      </p:stCondLst>
                                      <p:childTnLst>
                                        <p:animEffect transition="out" filter="fade">
                                          <p:cBhvr>
                                            <p:cTn id="146" dur="200"/>
                                            <p:tgtEl>
                                              <p:spTgt spid="29"/>
                                            </p:tgtEl>
                                          </p:cBhvr>
                                        </p:animEffect>
                                        <p:set>
                                          <p:cBhvr>
                                            <p:cTn id="147" dur="1" fill="hold">
                                              <p:stCondLst>
                                                <p:cond delay="199"/>
                                              </p:stCondLst>
                                            </p:cTn>
                                            <p:tgtEl>
                                              <p:spTgt spid="29"/>
                                            </p:tgtEl>
                                            <p:attrNameLst>
                                              <p:attrName>style.visibility</p:attrName>
                                            </p:attrNameLst>
                                          </p:cBhvr>
                                          <p:to>
                                            <p:strVal val="hidden"/>
                                          </p:to>
                                        </p:set>
                                      </p:childTnLst>
                                    </p:cTn>
                                  </p:par>
                                  <p:par>
                                    <p:cTn id="148" presetID="10" presetClass="entr" presetSubtype="0" fill="hold" grpId="0" nodeType="withEffect">
                                      <p:stCondLst>
                                        <p:cond delay="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200"/>
                                            <p:tgtEl>
                                              <p:spTgt spid="30"/>
                                            </p:tgtEl>
                                          </p:cBhvr>
                                        </p:animEffect>
                                      </p:childTnLst>
                                    </p:cTn>
                                  </p:par>
                                  <p:par>
                                    <p:cTn id="151" presetID="10" presetClass="exit" presetSubtype="0" fill="hold" grpId="1" nodeType="withEffect">
                                      <p:stCondLst>
                                        <p:cond delay="0"/>
                                      </p:stCondLst>
                                      <p:childTnLst>
                                        <p:animEffect transition="out" filter="fade">
                                          <p:cBhvr>
                                            <p:cTn id="152" dur="200"/>
                                            <p:tgtEl>
                                              <p:spTgt spid="30"/>
                                            </p:tgtEl>
                                          </p:cBhvr>
                                        </p:animEffect>
                                        <p:set>
                                          <p:cBhvr>
                                            <p:cTn id="153" dur="1" fill="hold">
                                              <p:stCondLst>
                                                <p:cond delay="1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4" restart="whenNotActive" fill="hold" evtFilter="cancelBubble" nodeType="interactiveSeq">
                    <p:stCondLst>
                      <p:cond evt="onClick" delay="0">
                        <p:tgtEl>
                          <p:spTgt spid="31"/>
                        </p:tgtEl>
                      </p:cond>
                    </p:stCondLst>
                    <p:endSync evt="end" delay="0">
                      <p:rtn val="all"/>
                    </p:endSync>
                    <p:childTnLst>
                      <p:par>
                        <p:cTn id="155" fill="hold">
                          <p:stCondLst>
                            <p:cond delay="0"/>
                          </p:stCondLst>
                          <p:childTnLst>
                            <p:par>
                              <p:cTn id="156" fill="hold">
                                <p:stCondLst>
                                  <p:cond delay="0"/>
                                </p:stCondLst>
                                <p:childTnLst>
                                  <p:par>
                                    <p:cTn id="157" presetID="2" presetClass="mediacall" presetSubtype="0" fill="hold" nodeType="clickEffect">
                                      <p:stCondLst>
                                        <p:cond delay="0"/>
                                      </p:stCondLst>
                                      <p:childTnLst>
                                        <p:cmd type="call" cmd="togglePause">
                                          <p:cBhvr>
                                            <p:cTn id="158" dur="1" fill="hold"/>
                                            <p:tgtEl>
                                              <p:spTgt spid="31"/>
                                            </p:tgtEl>
                                          </p:cBhvr>
                                        </p:cmd>
                                      </p:childTnLst>
                                    </p:cTn>
                                  </p:par>
                                </p:childTnLst>
                              </p:cTn>
                            </p:par>
                          </p:childTnLst>
                        </p:cTn>
                      </p:par>
                    </p:childTnLst>
                  </p:cTn>
                  <p:nextCondLst>
                    <p:cond evt="onClick" delay="0">
                      <p:tgtEl>
                        <p:spTgt spid="31"/>
                      </p:tgtEl>
                    </p:cond>
                  </p:nextCondLst>
                </p:seq>
                <p:video>
                  <p:cMediaNode vol="80000">
                    <p:cTn id="159" fill="hold" display="0">
                      <p:stCondLst>
                        <p:cond delay="indefinite"/>
                      </p:stCondLst>
                    </p:cTn>
                    <p:tgtEl>
                      <p:spTgt spid="31"/>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defTabSz="914400">
              <a:spcBef>
                <a:spcPts val="0"/>
              </a:spcBef>
              <a:buNone/>
            </a:pPr>
            <a:r>
              <a:rPr lang="ru-RU" sz="2900" b="0" i="0" noProof="0" dirty="0" smtClean="0">
                <a:latin typeface="Segoe Light"/>
                <a:ea typeface="+mj-ea"/>
                <a:cs typeface="+mj-cs"/>
              </a:rPr>
              <a:t>Определение платежей по ипотечному кредиту </a:t>
            </a:r>
            <a:r>
              <a:rPr lang="ru-RU" sz="2900" b="0" i="0" noProof="0" dirty="0" smtClean="0">
                <a:latin typeface="Segoe Light"/>
                <a:ea typeface="+mj-ea"/>
                <a:cs typeface="+mj-cs"/>
              </a:rPr>
              <a:t>(</a:t>
            </a:r>
            <a:r>
              <a:rPr lang="cs-CZ" sz="2900" b="0" i="0" noProof="0" dirty="0" smtClean="0">
                <a:latin typeface="Segoe Light"/>
                <a:ea typeface="+mj-ea"/>
                <a:cs typeface="+mj-cs"/>
              </a:rPr>
              <a:t>3</a:t>
            </a:r>
            <a:r>
              <a:rPr lang="ru-RU" sz="2900" b="0" i="0" noProof="0" dirty="0" smtClean="0">
                <a:latin typeface="Segoe Light"/>
                <a:ea typeface="+mj-ea"/>
                <a:cs typeface="+mj-cs"/>
              </a:rPr>
              <a:t>:</a:t>
            </a:r>
            <a:r>
              <a:rPr lang="cs-CZ" sz="2900" b="0" i="0" noProof="0" dirty="0" smtClean="0">
                <a:latin typeface="Segoe Light"/>
                <a:ea typeface="+mj-ea"/>
                <a:cs typeface="+mj-cs"/>
              </a:rPr>
              <a:t>01</a:t>
            </a:r>
            <a:r>
              <a:rPr lang="ru-RU" sz="2900" b="0" i="0" noProof="0" dirty="0" smtClean="0">
                <a:latin typeface="Segoe Light"/>
                <a:ea typeface="+mj-ea"/>
                <a:cs typeface="+mj-cs"/>
              </a:rPr>
              <a:t>)</a:t>
            </a:r>
            <a:endParaRPr lang="ru-RU" sz="29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dirty="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dirty="0" smtClean="0"/>
          </a:p>
        </p:txBody>
      </p:sp>
      <p:sp>
        <p:nvSpPr>
          <p:cNvPr id="6" name="FinancialFunctions1_2Saythat00:00:00.0-00:00:05.3"/>
          <p:cNvSpPr txBox="1"/>
          <p:nvPr>
            <p:custDataLst>
              <p:tags r:id="rId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Say that you’ve looked at $180,000 house at 5% annual interest</a:t>
            </a:r>
          </a:p>
        </p:txBody>
      </p:sp>
      <p:sp>
        <p:nvSpPr>
          <p:cNvPr id="8" name="FinancialFunctions1_2andyou00:00:05.4-00:00:10.6"/>
          <p:cNvSpPr txBox="1"/>
          <p:nvPr>
            <p:custDataLst>
              <p:tags r:id="rId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you wonder what the monthly payment, minus insurance and taxes, would be.</a:t>
            </a:r>
          </a:p>
        </p:txBody>
      </p:sp>
      <p:sp>
        <p:nvSpPr>
          <p:cNvPr id="9" name="FinancialFunctions1_2Youcould00:00:10.7-00:00:15.3"/>
          <p:cNvSpPr txBox="1"/>
          <p:nvPr>
            <p:custDataLst>
              <p:tags r:id="rId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could use the PMT function to figure out the monthly payments.</a:t>
            </a:r>
          </a:p>
        </p:txBody>
      </p:sp>
      <p:sp>
        <p:nvSpPr>
          <p:cNvPr id="10" name="FinancialFunctions1_2Thistime00:00:15.4-00:00:19.4"/>
          <p:cNvSpPr txBox="1"/>
          <p:nvPr>
            <p:custDataLst>
              <p:tags r:id="rId4"/>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This time I’ll type the formula directly into the spreadsheet.</a:t>
            </a:r>
          </a:p>
        </p:txBody>
      </p:sp>
      <p:sp>
        <p:nvSpPr>
          <p:cNvPr id="11" name="FinancialFunctions1_2I’lltype00:00:19.5-00:00:24.7"/>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my equals sign to start the formula and then start to type PMT.</a:t>
            </a:r>
          </a:p>
        </p:txBody>
      </p:sp>
      <p:sp>
        <p:nvSpPr>
          <p:cNvPr id="12" name="FinancialFunctions1_2FormulaAutoComplete00:00:24.8-00:00:31.7"/>
          <p:cNvSpPr txBox="1"/>
          <p:nvPr>
            <p:custDataLst>
              <p:tags r:id="rId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Formula AutoComplete lists the function. I’ll double-click the function to get it into the formula.</a:t>
            </a:r>
          </a:p>
        </p:txBody>
      </p:sp>
      <p:sp>
        <p:nvSpPr>
          <p:cNvPr id="13" name="FinancialFunctions1_2Thishelps00:00:31.8-00:00:35.7"/>
          <p:cNvSpPr txBox="1"/>
          <p:nvPr>
            <p:custDataLst>
              <p:tags r:id="rId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This helps prevent any misspellings of function names</a:t>
            </a:r>
          </a:p>
        </p:txBody>
      </p:sp>
      <p:sp>
        <p:nvSpPr>
          <p:cNvPr id="14" name="FinancialFunctions1_2andenters00:00:35.8-00:00:39.6"/>
          <p:cNvSpPr txBox="1"/>
          <p:nvPr>
            <p:custDataLst>
              <p:tags r:id="rId8"/>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enters the opening parenthesis of the formula for you.</a:t>
            </a:r>
          </a:p>
        </p:txBody>
      </p:sp>
      <p:sp>
        <p:nvSpPr>
          <p:cNvPr id="15" name="FinancialFunctions1_2TheScreenTip00:00:39.7-00:00:44.4"/>
          <p:cNvSpPr txBox="1"/>
          <p:nvPr>
            <p:custDataLst>
              <p:tags r:id="rId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ScreenTip here tells me all the arguments for the formula.</a:t>
            </a:r>
          </a:p>
        </p:txBody>
      </p:sp>
      <p:sp>
        <p:nvSpPr>
          <p:cNvPr id="16" name="FinancialFunctions1_2Noticethe00:00:44.5-00:00:52.8"/>
          <p:cNvSpPr txBox="1"/>
          <p:nvPr>
            <p:custDataLst>
              <p:tags r:id="rId1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Notice the arguments in brackets, FV and type. The brackets indicate that these are optional arguments.</a:t>
            </a:r>
          </a:p>
        </p:txBody>
      </p:sp>
      <p:sp>
        <p:nvSpPr>
          <p:cNvPr id="17" name="FinancialFunctions1_2Thefirst00:00:52.9-00:01:00.1"/>
          <p:cNvSpPr txBox="1"/>
          <p:nvPr>
            <p:custDataLst>
              <p:tags r:id="rId1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first argument is Rate, which is 5%/12, the number of months in a year.</a:t>
            </a:r>
          </a:p>
        </p:txBody>
      </p:sp>
      <p:sp>
        <p:nvSpPr>
          <p:cNvPr id="18" name="FinancialFunctions1_2I’lltype00:01:00.2-00:01:09.0"/>
          <p:cNvSpPr txBox="1"/>
          <p:nvPr>
            <p:custDataLst>
              <p:tags r:id="rId12"/>
            </p:custDataLst>
          </p:nvPr>
        </p:nvSpPr>
        <p:spPr>
          <a:xfrm>
            <a:off x="1524000" y="4626928"/>
            <a:ext cx="5943600" cy="82296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a comma to separate the rate argument from the next which is Nper, the total number of payments for the loan.</a:t>
            </a:r>
          </a:p>
        </p:txBody>
      </p:sp>
      <p:sp>
        <p:nvSpPr>
          <p:cNvPr id="19" name="FinancialFunctions1_2I’llenter00:01:09.1-00:01:16.9"/>
          <p:cNvSpPr txBox="1"/>
          <p:nvPr>
            <p:custDataLst>
              <p:tags r:id="rId1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30, for a 30 year loan, multiplied by twelve because there will be twelve monthly payments per year.</a:t>
            </a:r>
          </a:p>
        </p:txBody>
      </p:sp>
      <p:sp>
        <p:nvSpPr>
          <p:cNvPr id="20" name="FinancialFunctions1_2I’llenter00:01:17.0-00:01:23.2"/>
          <p:cNvSpPr txBox="1"/>
          <p:nvPr>
            <p:custDataLst>
              <p:tags r:id="rId1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a comma to separate the arguments and the final argument I’ll enter is Pv,</a:t>
            </a:r>
          </a:p>
        </p:txBody>
      </p:sp>
      <p:sp>
        <p:nvSpPr>
          <p:cNvPr id="21" name="FinancialFunctions1_2$180,000;the00:01:23.3-00:01:27.0"/>
          <p:cNvSpPr txBox="1"/>
          <p:nvPr>
            <p:custDataLst>
              <p:tags r:id="rId15"/>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$180,000; the present value of the home.</a:t>
            </a:r>
          </a:p>
        </p:txBody>
      </p:sp>
      <p:sp>
        <p:nvSpPr>
          <p:cNvPr id="22" name="FinancialFunctions1_2Finally,I’ll00:01:27.1-00:01:37.4"/>
          <p:cNvSpPr txBox="1"/>
          <p:nvPr>
            <p:custDataLst>
              <p:tags r:id="rId1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Finally, I’ll enter my closing parenthesis. The monthly payment would be $966.28.</a:t>
            </a:r>
          </a:p>
        </p:txBody>
      </p:sp>
      <p:sp>
        <p:nvSpPr>
          <p:cNvPr id="23" name="FinancialFunctions1_2Nowlet’s00:01:37.5-00:01:45.6"/>
          <p:cNvSpPr txBox="1"/>
          <p:nvPr>
            <p:custDataLst>
              <p:tags r:id="rId1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Now let’s look at this differently by finding the value of the house based on what you can afford to pay each month.</a:t>
            </a:r>
          </a:p>
        </p:txBody>
      </p:sp>
      <p:sp>
        <p:nvSpPr>
          <p:cNvPr id="24" name="FinancialFunctions1_2Tofind00:01:45.7-00:01:54.1"/>
          <p:cNvSpPr txBox="1"/>
          <p:nvPr>
            <p:custDataLst>
              <p:tags r:id="rId1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To find the function to use I’ll click the Formulas tab on the Ribbon and then click Insert Function.</a:t>
            </a:r>
          </a:p>
        </p:txBody>
      </p:sp>
      <p:sp>
        <p:nvSpPr>
          <p:cNvPr id="25" name="FinancialFunctions1_2Inthe00:01:54.2-00:02:01.1"/>
          <p:cNvSpPr txBox="1"/>
          <p:nvPr>
            <p:custDataLst>
              <p:tags r:id="rId1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In the Search for a function box I’ll type monthly payments and then click Go.</a:t>
            </a:r>
          </a:p>
        </p:txBody>
      </p:sp>
      <p:sp>
        <p:nvSpPr>
          <p:cNvPr id="26" name="FinancialFunctions1_2I’llclick00:02:01.2-00:02:07.8"/>
          <p:cNvSpPr txBox="1"/>
          <p:nvPr>
            <p:custDataLst>
              <p:tags r:id="rId2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click PV, the first function in the list which returns the present value of an investment.</a:t>
            </a:r>
          </a:p>
        </p:txBody>
      </p:sp>
      <p:sp>
        <p:nvSpPr>
          <p:cNvPr id="27" name="FinancialFunctions1_2ThenI’ll00:02:07.9-00:02:10.5"/>
          <p:cNvSpPr txBox="1"/>
          <p:nvPr>
            <p:custDataLst>
              <p:tags r:id="rId2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Then I’ll click OK.</a:t>
            </a:r>
          </a:p>
        </p:txBody>
      </p:sp>
      <p:sp>
        <p:nvSpPr>
          <p:cNvPr id="28" name="FinancialFunctions1_2Inthe00:02:10.6-00:02:21.1"/>
          <p:cNvSpPr txBox="1"/>
          <p:nvPr>
            <p:custDataLst>
              <p:tags r:id="rId2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In the Rate box I’ll type 5%/12, in the number of payments box, Nper, I’ll type 30*12.</a:t>
            </a:r>
          </a:p>
        </p:txBody>
      </p:sp>
      <p:sp>
        <p:nvSpPr>
          <p:cNvPr id="29" name="FinancialFunctions1_2Andin00:02:21.2-00:02:28.3"/>
          <p:cNvSpPr txBox="1"/>
          <p:nvPr>
            <p:custDataLst>
              <p:tags r:id="rId2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in the payment box I’ll type the mortgage payment I can afford to pay each month, less insurance and taxes.</a:t>
            </a:r>
          </a:p>
        </p:txBody>
      </p:sp>
      <p:sp>
        <p:nvSpPr>
          <p:cNvPr id="30" name="FinancialFunctions1_2Sincethis00:02:28.4-00:02:34.7"/>
          <p:cNvSpPr txBox="1"/>
          <p:nvPr>
            <p:custDataLst>
              <p:tags r:id="rId2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Since this is a payment, I’ll put a negative sign in front of the 800, then I’ll click OK.</a:t>
            </a:r>
          </a:p>
        </p:txBody>
      </p:sp>
      <p:sp>
        <p:nvSpPr>
          <p:cNvPr id="31" name="FinancialFunctions1_2Thehouse00:02:34.8-00:02:40.7"/>
          <p:cNvSpPr txBox="1"/>
          <p:nvPr>
            <p:custDataLst>
              <p:tags r:id="rId25"/>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house I can afford to buy costs just a little over $149,000.</a:t>
            </a:r>
          </a:p>
        </p:txBody>
      </p:sp>
      <p:pic>
        <p:nvPicPr>
          <p:cNvPr id="32" name="FinancialFunctions1_2_VF102634038.wmv">
            <a:hlinkClick r:id="" action="ppaction://media"/>
          </p:cNvPr>
          <p:cNvPicPr>
            <a:picLocks noGrp="1" noChangeAspect="1"/>
          </p:cNvPicPr>
          <p:nvPr>
            <p:ph idx="1"/>
            <a:videoFile r:link="rId27"/>
            <p:custDataLst>
              <p:tags r:id="rId28"/>
            </p:custDataLst>
            <p:extLst>
              <p:ext uri="{DAA4B4D4-6D71-4841-9C94-3DE7FCFB9230}">
                <p14:media xmlns:p14="http://schemas.microsoft.com/office/powerpoint/2010/main" r:embed="rId26">
                  <p14:bmkLst>
                    <p14:bmk name="FinancialFunctions1_2_VF10263403800:00:00.0" time="0"/>
                    <p14:bmk name="FinancialFunctions1_2_VF10263403800:00:00.1" time="100"/>
                    <p14:bmk name="FinancialFunctions1_2_VF10263403800:00:07.2" time="7233"/>
                    <p14:bmk name="FinancialFunctions1_2_VF10263403800:00:07.3" time="7333"/>
                    <p14:bmk name="FinancialFunctions1_2_VF10263403800:00:13.3" time="13333"/>
                    <p14:bmk name="FinancialFunctions1_2_VF10263403800:00:13.4" time="13433"/>
                    <p14:bmk name="FinancialFunctions1_2_VF10263403800:00:18.3" time="18367"/>
                    <p14:bmk name="FinancialFunctions1_2_VF10263403800:00:18.4" time="18467"/>
                    <p14:bmk name="FinancialFunctions1_2_VF10263403800:00:21.8" time="21833"/>
                    <p14:bmk name="FinancialFunctions1_2_VF10263403800:00:21.9" time="21933"/>
                    <p14:bmk name="FinancialFunctions1_2_VF10263403800:00:27.6" time="27633"/>
                    <p14:bmk name="FinancialFunctions1_2_VF10263403800:00:27.7" time="27733"/>
                    <p14:bmk name="FinancialFunctions1_2_VF10263403800:00:35.6" time="35633"/>
                    <p14:bmk name="FinancialFunctions1_2_VF10263403800:00:35.7" time="35733"/>
                    <p14:bmk name="FinancialFunctions1_2_VF10263403800:00:39.2" time="39267"/>
                    <p14:bmk name="FinancialFunctions1_2_VF10263403800:00:39.3" time="39367"/>
                    <p14:bmk name="FinancialFunctions1_2_VF10263403800:00:42.3" time="42333"/>
                    <p14:bmk name="FinancialFunctions1_2_VF10263403800:00:42.4" time="42433"/>
                    <p14:bmk name="FinancialFunctions1_2_VF10263403800:00:46.0" time="46000"/>
                    <p14:bmk name="FinancialFunctions1_2_VF10263403800:00:46.1" time="46100"/>
                    <p14:bmk name="FinancialFunctions1_2_VF10263403800:00:53.6" time="53633"/>
                    <p14:bmk name="FinancialFunctions1_2_VF10263403800:00:53.7" time="53733"/>
                    <p14:bmk name="FinancialFunctions1_2_VF10263403800:00:58.6" time="58600"/>
                    <p14:bmk name="FinancialFunctions1_2_VF10263403800:00:58.7" time="58700"/>
                    <p14:bmk name="FinancialFunctions1_2_VF10263403800:01:06.0" time="66000"/>
                    <p14:bmk name="FinancialFunctions1_2_VF10263403800:01:06.1" time="66100"/>
                    <p14:bmk name="FinancialFunctions1_2_VF10263403800:01:14.4" time="74400"/>
                    <p14:bmk name="FinancialFunctions1_2_VF10263403800:01:14.5" time="74500"/>
                    <p14:bmk name="FinancialFunctions1_2_VF10263403800:01:22.4" time="82400"/>
                    <p14:bmk name="FinancialFunctions1_2_VF10263403800:01:22.5" time="82500"/>
                    <p14:bmk name="FinancialFunctions1_2_VF10263403800:01:28.4" time="88433"/>
                    <p14:bmk name="FinancialFunctions1_2_VF10263403800:01:28.5" time="88533"/>
                    <p14:bmk name="FinancialFunctions1_2_VF10263403800:01:32.2" time="92233"/>
                    <p14:bmk name="FinancialFunctions1_2_VF10263403800:01:32.3" time="92333"/>
                    <p14:bmk name="FinancialFunctions1_2_VF10263403800:01:45.0" time="105067"/>
                    <p14:bmk name="FinancialFunctions1_2_VF10263403800:01:45.1" time="105167"/>
                    <p14:bmk name="FinancialFunctions1_2_VF10263403800:01:50.5" time="110567"/>
                    <p14:bmk name="FinancialFunctions1_2_VF10263403800:01:50.6" time="110667"/>
                    <p14:bmk name="FinancialFunctions1_2_VF10263403800:01:55.3" time="115300"/>
                    <p14:bmk name="FinancialFunctions1_2_VF10263403800:01:55.4" time="115400"/>
                    <p14:bmk name="FinancialFunctions1_2_VF10263403800:02:02.6" time="122633"/>
                    <p14:bmk name="FinancialFunctions1_2_VF10263403800:02:02.7" time="122733"/>
                    <p14:bmk name="FinancialFunctions1_2_VF10263403800:02:09.8" time="129833"/>
                    <p14:bmk name="FinancialFunctions1_2_VF10263403800:02:09.9" time="129933"/>
                    <p14:bmk name="FinancialFunctions1_2_VF10263403800:02:17.2" time="137200"/>
                    <p14:bmk name="FinancialFunctions1_2_VF10263403800:02:17.3" time="137300"/>
                    <p14:bmk name="FinancialFunctions1_2_VF10263403800:02:19.5" time="139567"/>
                    <p14:bmk name="FinancialFunctions1_2_VF10263403800:02:19.6" time="139667"/>
                    <p14:bmk name="FinancialFunctions1_2_VF10263403800:02:31.0" time="151000"/>
                    <p14:bmk name="FinancialFunctions1_2_VF10263403800:02:31.1" time="151100"/>
                    <p14:bmk name="FinancialFunctions1_2_VF10263403800:02:39.8" time="159833"/>
                    <p14:bmk name="FinancialFunctions1_2_VF10263403800:02:39.9" time="159933"/>
                    <p14:bmk name="FinancialFunctions1_2_VF10263403800:02:47.0" time="167067"/>
                    <p14:bmk name="FinancialFunctions1_2_VF10263403800:02:47.1" time="167167"/>
                    <p14:bmk name="FinancialFunctions1_2_VF10263403800:02:56.0" time="176000"/>
                  </p14:bmkLst>
                </p14:media>
              </p:ext>
            </p:extLst>
          </p:nvPr>
        </p:nvPicPr>
        <p:blipFill>
          <a:blip r:embed="rId59"/>
          <a:stretch>
            <a:fillRect/>
          </a:stretch>
        </p:blipFill>
        <p:spPr>
          <a:xfrm>
            <a:off x="1524000" y="992188"/>
            <a:ext cx="5943600" cy="4457700"/>
          </a:xfrm>
        </p:spPr>
      </p:pic>
      <p:sp>
        <p:nvSpPr>
          <p:cNvPr id="34" name="FinancialFunctions1_2_VF10263403800:00:00.0-00:00:00.1"/>
          <p:cNvSpPr txBox="1"/>
          <p:nvPr>
            <p:custDataLst>
              <p:tags r:id="rId2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35" name="FinancialFunctions1_2_VF102634038Предположим,вы00:00:00.0-00:00:07.2"/>
          <p:cNvSpPr txBox="1"/>
          <p:nvPr>
            <p:custDataLst>
              <p:tags r:id="rId3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Предположим, вы собираетесь приобрести дом за 1 800 000 рублей в кредит по ставке 5 % годовых</a:t>
            </a:r>
            <a:endParaRPr lang="ru-RU">
              <a:solidFill>
                <a:srgbClr val="FFFFFF"/>
              </a:solidFill>
              <a:latin typeface="Calibri"/>
            </a:endParaRPr>
          </a:p>
        </p:txBody>
      </p:sp>
      <p:sp>
        <p:nvSpPr>
          <p:cNvPr id="36" name="FinancialFunctions1_2_VF102634038ихотите00:00:07.3-00:00:13.3"/>
          <p:cNvSpPr txBox="1"/>
          <p:nvPr>
            <p:custDataLst>
              <p:tags r:id="rId3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 хотите узнать сумму ежемесячного платежа за вычетом страховки и налогов.</a:t>
            </a:r>
            <a:endParaRPr lang="ru-RU">
              <a:solidFill>
                <a:srgbClr val="FFFFFF"/>
              </a:solidFill>
              <a:latin typeface="Calibri"/>
            </a:endParaRPr>
          </a:p>
        </p:txBody>
      </p:sp>
      <p:sp>
        <p:nvSpPr>
          <p:cNvPr id="37" name="FinancialFunctions1_2_VF102634038Ежемесячныеплатежи00:00:13.4-00:00:18.3"/>
          <p:cNvSpPr txBox="1"/>
          <p:nvPr>
            <p:custDataLst>
              <p:tags r:id="rId3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Ежемесячные платежи можно рассчитать с помощью функции ПЛТ.</a:t>
            </a:r>
            <a:endParaRPr lang="ru-RU">
              <a:solidFill>
                <a:srgbClr val="FFFFFF"/>
              </a:solidFill>
              <a:latin typeface="Calibri"/>
            </a:endParaRPr>
          </a:p>
        </p:txBody>
      </p:sp>
      <p:sp>
        <p:nvSpPr>
          <p:cNvPr id="38" name="FinancialFunctions1_2_VF102634038Вэтот00:00:18.4-00:00:21.8"/>
          <p:cNvSpPr txBox="1"/>
          <p:nvPr>
            <p:custDataLst>
              <p:tags r:id="rId3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этот раз я введу формулу прямо на листе.</a:t>
            </a:r>
            <a:endParaRPr lang="ru-RU">
              <a:solidFill>
                <a:srgbClr val="FFFFFF"/>
              </a:solidFill>
              <a:latin typeface="Calibri"/>
            </a:endParaRPr>
          </a:p>
        </p:txBody>
      </p:sp>
      <p:sp>
        <p:nvSpPr>
          <p:cNvPr id="39" name="FinancialFunctions1_2_VF102634038Яввожу00:00:21.9-00:00:27.6"/>
          <p:cNvSpPr txBox="1"/>
          <p:nvPr>
            <p:custDataLst>
              <p:tags r:id="rId3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знак равенства и начинаю вводить имя функции ПЛТ.</a:t>
            </a:r>
            <a:endParaRPr lang="ru-RU">
              <a:solidFill>
                <a:srgbClr val="FFFFFF"/>
              </a:solidFill>
              <a:latin typeface="Calibri"/>
            </a:endParaRPr>
          </a:p>
        </p:txBody>
      </p:sp>
      <p:sp>
        <p:nvSpPr>
          <p:cNvPr id="40" name="FinancialFunctions1_2_VF102634038Всписке00:00:27.7-00:00:35.6"/>
          <p:cNvSpPr txBox="1"/>
          <p:nvPr>
            <p:custDataLst>
              <p:tags r:id="rId3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списке автозавершения появляется нужная функция. Я дважды щелкаю ее, чтобы вставить в формулу.</a:t>
            </a:r>
            <a:endParaRPr lang="ru-RU">
              <a:solidFill>
                <a:srgbClr val="FFFFFF"/>
              </a:solidFill>
              <a:latin typeface="Calibri"/>
            </a:endParaRPr>
          </a:p>
        </p:txBody>
      </p:sp>
      <p:sp>
        <p:nvSpPr>
          <p:cNvPr id="41" name="FinancialFunctions1_2_VF102634038Этотспособ00:00:35.7-00:00:39.2"/>
          <p:cNvSpPr txBox="1"/>
          <p:nvPr>
            <p:custDataLst>
              <p:tags r:id="rId3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Этот способ позволяет избежать ошибок в имени функции</a:t>
            </a:r>
            <a:endParaRPr lang="ru-RU">
              <a:solidFill>
                <a:srgbClr val="FFFFFF"/>
              </a:solidFill>
              <a:latin typeface="Calibri"/>
            </a:endParaRPr>
          </a:p>
        </p:txBody>
      </p:sp>
      <p:sp>
        <p:nvSpPr>
          <p:cNvPr id="42" name="FinancialFunctions1_2_VF102634038иавтоматически00:00:39.3-00:00:42.3"/>
          <p:cNvSpPr txBox="1"/>
          <p:nvPr>
            <p:custDataLst>
              <p:tags r:id="rId3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 автоматически ввести открывающую скобку.</a:t>
            </a:r>
            <a:endParaRPr lang="ru-RU">
              <a:solidFill>
                <a:srgbClr val="FFFFFF"/>
              </a:solidFill>
              <a:latin typeface="Calibri"/>
            </a:endParaRPr>
          </a:p>
        </p:txBody>
      </p:sp>
      <p:sp>
        <p:nvSpPr>
          <p:cNvPr id="43" name="FinancialFunctions1_2_VF102634038Вовсплывающей00:00:42.4-00:00:46.0"/>
          <p:cNvSpPr txBox="1"/>
          <p:nvPr>
            <p:custDataLst>
              <p:tags r:id="rId3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Во всплывающей подсказке показаны все аргументы функции.</a:t>
            </a:r>
            <a:endParaRPr lang="ru-RU">
              <a:solidFill>
                <a:srgbClr val="FFFFFF"/>
              </a:solidFill>
              <a:latin typeface="Calibri"/>
            </a:endParaRPr>
          </a:p>
        </p:txBody>
      </p:sp>
      <p:sp>
        <p:nvSpPr>
          <p:cNvPr id="44" name="FinancialFunctions1_2_VF102634038Обратитевнимание00:00:46.1-00:00:53.6"/>
          <p:cNvSpPr txBox="1"/>
          <p:nvPr>
            <p:custDataLst>
              <p:tags r:id="rId3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Обратите внимание на аргументы в квадратных скобках, «бс» и «тип». Квадратные скобки</a:t>
            </a:r>
            <a:endParaRPr lang="ru-RU">
              <a:solidFill>
                <a:srgbClr val="FFFFFF"/>
              </a:solidFill>
              <a:latin typeface="Calibri"/>
            </a:endParaRPr>
          </a:p>
        </p:txBody>
      </p:sp>
      <p:sp>
        <p:nvSpPr>
          <p:cNvPr id="45" name="FinancialFunctions1_2_VF102634038указываютна00:00:53.7-00:00:58.6"/>
          <p:cNvSpPr txBox="1"/>
          <p:nvPr>
            <p:custDataLst>
              <p:tags r:id="rId4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указывают на то, что эти аргументы не являются обязательными.</a:t>
            </a:r>
            <a:endParaRPr lang="ru-RU">
              <a:solidFill>
                <a:srgbClr val="FFFFFF"/>
              </a:solidFill>
              <a:latin typeface="Calibri"/>
            </a:endParaRPr>
          </a:p>
        </p:txBody>
      </p:sp>
      <p:sp>
        <p:nvSpPr>
          <p:cNvPr id="46" name="FinancialFunctions1_2_VF102634038Первыйаргумент —00:00:58.7-00:01:06.0"/>
          <p:cNvSpPr txBox="1"/>
          <p:nvPr>
            <p:custDataLst>
              <p:tags r:id="rId4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Первый аргумент — это «ставка», которая составляет 5%/12, число месяцев в году.</a:t>
            </a:r>
            <a:endParaRPr lang="ru-RU">
              <a:solidFill>
                <a:srgbClr val="FFFFFF"/>
              </a:solidFill>
              <a:latin typeface="Calibri"/>
            </a:endParaRPr>
          </a:p>
        </p:txBody>
      </p:sp>
      <p:sp>
        <p:nvSpPr>
          <p:cNvPr id="47" name="FinancialFunctions1_2_VF102634038Яввожу00:01:06.1-00:01:14.4"/>
          <p:cNvSpPr txBox="1"/>
          <p:nvPr>
            <p:custDataLst>
              <p:tags r:id="rId42"/>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точку с запятой, чтобы отделить ставку от следующего аргумента – «кпер», общего числа платежей по кредиту.</a:t>
            </a:r>
            <a:endParaRPr lang="ru-RU">
              <a:solidFill>
                <a:srgbClr val="FFFFFF"/>
              </a:solidFill>
              <a:latin typeface="Calibri"/>
            </a:endParaRPr>
          </a:p>
        </p:txBody>
      </p:sp>
      <p:sp>
        <p:nvSpPr>
          <p:cNvPr id="48" name="FinancialFunctions1_2_VF102634038Яввожу00:01:14.5-00:01:22.4"/>
          <p:cNvSpPr txBox="1"/>
          <p:nvPr>
            <p:custDataLst>
              <p:tags r:id="rId4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значение 30 для кредита на 30 лет, умноженное на 12, потому что в году 12 месячных выплат.</a:t>
            </a:r>
            <a:endParaRPr lang="ru-RU">
              <a:solidFill>
                <a:srgbClr val="FFFFFF"/>
              </a:solidFill>
              <a:latin typeface="Calibri"/>
            </a:endParaRPr>
          </a:p>
        </p:txBody>
      </p:sp>
      <p:sp>
        <p:nvSpPr>
          <p:cNvPr id="49" name="FinancialFunctions1_2_VF102634038Затемввожу00:01:22.5-00:01:28.4"/>
          <p:cNvSpPr txBox="1"/>
          <p:nvPr>
            <p:custDataLst>
              <p:tags r:id="rId4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Затем ввожу точку с запятой, чтобы разделить аргументы, и последний аргумент, «пс»,</a:t>
            </a:r>
            <a:endParaRPr lang="ru-RU">
              <a:solidFill>
                <a:srgbClr val="FFFFFF"/>
              </a:solidFill>
              <a:latin typeface="Calibri"/>
            </a:endParaRPr>
          </a:p>
        </p:txBody>
      </p:sp>
      <p:sp>
        <p:nvSpPr>
          <p:cNvPr id="50" name="FinancialFunctions1_2_VF102634038которыйравен00:01:28.5-00:01:32.2"/>
          <p:cNvSpPr txBox="1"/>
          <p:nvPr>
            <p:custDataLst>
              <p:tags r:id="rId4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который равен 1 800 000 рублей. Это текущая стоимость дома.</a:t>
            </a:r>
            <a:endParaRPr lang="ru-RU">
              <a:solidFill>
                <a:srgbClr val="FFFFFF"/>
              </a:solidFill>
              <a:latin typeface="Calibri"/>
            </a:endParaRPr>
          </a:p>
        </p:txBody>
      </p:sp>
      <p:sp>
        <p:nvSpPr>
          <p:cNvPr id="51" name="FinancialFunctions1_2_VF102634038Наконец,я00:01:32.3-00:01:45.0"/>
          <p:cNvSpPr txBox="1"/>
          <p:nvPr>
            <p:custDataLst>
              <p:tags r:id="rId4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Наконец, я ввожу закрывающую скобку. Ежемесячный платеж составит 9662 руб. 79 коп.</a:t>
            </a:r>
            <a:endParaRPr lang="ru-RU">
              <a:solidFill>
                <a:srgbClr val="FFFFFF"/>
              </a:solidFill>
              <a:latin typeface="Calibri"/>
            </a:endParaRPr>
          </a:p>
        </p:txBody>
      </p:sp>
      <p:sp>
        <p:nvSpPr>
          <p:cNvPr id="52" name="FinancialFunctions1_2_VF102634038Теперьвыполним00:01:45.1-00:01:50.5"/>
          <p:cNvSpPr txBox="1"/>
          <p:nvPr>
            <p:custDataLst>
              <p:tags r:id="rId4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Теперь выполним другой расчет, чтобы узнать, сколько должен</a:t>
            </a:r>
            <a:endParaRPr lang="ru-RU">
              <a:solidFill>
                <a:srgbClr val="FFFFFF"/>
              </a:solidFill>
              <a:latin typeface="Calibri"/>
            </a:endParaRPr>
          </a:p>
        </p:txBody>
      </p:sp>
      <p:sp>
        <p:nvSpPr>
          <p:cNvPr id="53" name="FinancialFunctions1_2_VF102634038стоитьдом00:01:50.6-00:01:55.3"/>
          <p:cNvSpPr txBox="1"/>
          <p:nvPr>
            <p:custDataLst>
              <p:tags r:id="rId4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стоить дом с учетом того, какую сумму вы сможете выплачивать ежемесячно.</a:t>
            </a:r>
            <a:endParaRPr lang="ru-RU">
              <a:solidFill>
                <a:srgbClr val="FFFFFF"/>
              </a:solidFill>
              <a:latin typeface="Calibri"/>
            </a:endParaRPr>
          </a:p>
        </p:txBody>
      </p:sp>
      <p:sp>
        <p:nvSpPr>
          <p:cNvPr id="54" name="FinancialFunctions1_2_VF102634038Чтобынайти00:01:55.4-00:02:02.6"/>
          <p:cNvSpPr txBox="1"/>
          <p:nvPr>
            <p:custDataLst>
              <p:tags r:id="rId49"/>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Чтобы найти нужную функцию, я открываю на ленте вкладку «Формулы» и нажимаю кнопку «Вставить функцию».</a:t>
            </a:r>
            <a:endParaRPr lang="ru-RU">
              <a:solidFill>
                <a:srgbClr val="FFFFFF"/>
              </a:solidFill>
              <a:latin typeface="Calibri"/>
            </a:endParaRPr>
          </a:p>
        </p:txBody>
      </p:sp>
      <p:sp>
        <p:nvSpPr>
          <p:cNvPr id="55" name="FinancialFunctions1_2_VF102634038Яввожу00:02:02.7-00:02:09.8"/>
          <p:cNvSpPr txBox="1"/>
          <p:nvPr>
            <p:custDataLst>
              <p:tags r:id="rId5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в поле «Поиск функции» запрос «ежемесячный платеж» и нажимаю кнопку «Найти».</a:t>
            </a:r>
            <a:endParaRPr lang="ru-RU">
              <a:solidFill>
                <a:srgbClr val="FFFFFF"/>
              </a:solidFill>
              <a:latin typeface="Calibri"/>
            </a:endParaRPr>
          </a:p>
        </p:txBody>
      </p:sp>
      <p:sp>
        <p:nvSpPr>
          <p:cNvPr id="56" name="FinancialFunctions1_2_VF102634038Явыбираю00:02:09.9-00:02:17.2"/>
          <p:cNvSpPr txBox="1"/>
          <p:nvPr>
            <p:custDataLst>
              <p:tags r:id="rId5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выбираю ПС, которая возвращает приведенную стоимость инвестиции,</a:t>
            </a:r>
            <a:endParaRPr lang="ru-RU">
              <a:solidFill>
                <a:srgbClr val="FFFFFF"/>
              </a:solidFill>
              <a:latin typeface="Calibri"/>
            </a:endParaRPr>
          </a:p>
        </p:txBody>
      </p:sp>
      <p:sp>
        <p:nvSpPr>
          <p:cNvPr id="57" name="FinancialFunctions1_2_VF102634038инажимаю00:02:17.3-00:02:19.5"/>
          <p:cNvSpPr txBox="1"/>
          <p:nvPr>
            <p:custDataLst>
              <p:tags r:id="rId52"/>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 нажимаю кнопку «ОК».</a:t>
            </a:r>
            <a:endParaRPr lang="ru-RU">
              <a:solidFill>
                <a:srgbClr val="FFFFFF"/>
              </a:solidFill>
              <a:latin typeface="Calibri"/>
            </a:endParaRPr>
          </a:p>
        </p:txBody>
      </p:sp>
      <p:sp>
        <p:nvSpPr>
          <p:cNvPr id="58" name="FinancialFunctions1_2_VF102634038Вполе00:02:19.6-00:02:31.0"/>
          <p:cNvSpPr txBox="1"/>
          <p:nvPr>
            <p:custDataLst>
              <p:tags r:id="rId5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поле «Ставка» я ввожу 5%/12, а в поле «Кпер» (число платежей) — 30*12.</a:t>
            </a:r>
            <a:endParaRPr lang="ru-RU">
              <a:solidFill>
                <a:srgbClr val="FFFFFF"/>
              </a:solidFill>
              <a:latin typeface="Calibri"/>
            </a:endParaRPr>
          </a:p>
        </p:txBody>
      </p:sp>
      <p:sp>
        <p:nvSpPr>
          <p:cNvPr id="59" name="FinancialFunctions1_2_VF102634038Вполе00:02:31.1-00:02:39.8"/>
          <p:cNvSpPr txBox="1"/>
          <p:nvPr>
            <p:custDataLst>
              <p:tags r:id="rId54"/>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поле «Плт» я ввожу сумму, которую могу позволить себе выплачивать ежемесячно, за вычетом страховки и налогов.</a:t>
            </a:r>
            <a:endParaRPr lang="ru-RU">
              <a:solidFill>
                <a:srgbClr val="FFFFFF"/>
              </a:solidFill>
              <a:latin typeface="Calibri"/>
            </a:endParaRPr>
          </a:p>
        </p:txBody>
      </p:sp>
      <p:sp>
        <p:nvSpPr>
          <p:cNvPr id="60" name="FinancialFunctions1_2_VF102634038Посколькуэто00:02:39.9-00:02:47.0"/>
          <p:cNvSpPr txBox="1"/>
          <p:nvPr>
            <p:custDataLst>
              <p:tags r:id="rId5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Поскольку это платеж, я ввожу перед числом 8000 знак «минус» , а затем нажимаю кнопку «ОК».</a:t>
            </a:r>
            <a:endParaRPr lang="ru-RU">
              <a:solidFill>
                <a:srgbClr val="FFFFFF"/>
              </a:solidFill>
              <a:latin typeface="Calibri"/>
            </a:endParaRPr>
          </a:p>
        </p:txBody>
      </p:sp>
      <p:sp>
        <p:nvSpPr>
          <p:cNvPr id="61" name="FinancialFunctions1_2_VF102634038Итак,дом,00:02:47.1-00:02:56.0"/>
          <p:cNvSpPr txBox="1"/>
          <p:nvPr>
            <p:custDataLst>
              <p:tags r:id="rId5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dirty="0" smtClean="0">
                <a:solidFill>
                  <a:srgbClr val="FFFFFF"/>
                </a:solidFill>
                <a:latin typeface="Calibri"/>
              </a:rPr>
              <a:t> Итак, дом, который я могу себе позволить, стоит немного больше 1 млн. 490 тыс. рублей.</a:t>
            </a:r>
            <a:endParaRPr lang="ru-RU" dirty="0">
              <a:solidFill>
                <a:srgbClr val="FFFFFF"/>
              </a:solidFill>
              <a:latin typeface="Calibri"/>
            </a:endParaRPr>
          </a:p>
        </p:txBody>
      </p:sp>
    </p:spTree>
    <p:extLst>
      <p:ext uri="{BB962C8B-B14F-4D97-AF65-F5344CB8AC3E}">
        <p14:creationId xmlns:p14="http://schemas.microsoft.com/office/powerpoint/2010/main" val="45034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200"/>
                                            <p:tgtEl>
                                              <p:spTgt spid="20"/>
                                            </p:tgtEl>
                                          </p:cBhvr>
                                        </p:animEffect>
                                      </p:childTnLst>
                                    </p:cTn>
                                  </p:par>
                                  <p:par>
                                    <p:cTn id="91" presetID="10" presetClass="exit" presetSubtype="0" fill="hold" grpId="1" nodeType="withEffect">
                                      <p:stCondLst>
                                        <p:cond delay="0"/>
                                      </p:stCondLst>
                                      <p:childTnLst>
                                        <p:animEffect transition="out" filter="fade">
                                          <p:cBhvr>
                                            <p:cTn id="92" dur="200"/>
                                            <p:tgtEl>
                                              <p:spTgt spid="20"/>
                                            </p:tgtEl>
                                          </p:cBhvr>
                                        </p:animEffect>
                                        <p:set>
                                          <p:cBhvr>
                                            <p:cTn id="93" dur="1" fill="hold">
                                              <p:stCondLst>
                                                <p:cond delay="199"/>
                                              </p:stCondLst>
                                            </p:cTn>
                                            <p:tgtEl>
                                              <p:spTgt spid="20"/>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200"/>
                                            <p:tgtEl>
                                              <p:spTgt spid="21"/>
                                            </p:tgtEl>
                                          </p:cBhvr>
                                        </p:animEffect>
                                      </p:childTnLst>
                                    </p:cTn>
                                  </p:par>
                                  <p:par>
                                    <p:cTn id="97" presetID="10" presetClass="exit" presetSubtype="0" fill="hold" grpId="1" nodeType="withEffect">
                                      <p:stCondLst>
                                        <p:cond delay="0"/>
                                      </p:stCondLst>
                                      <p:childTnLst>
                                        <p:animEffect transition="out" filter="fade">
                                          <p:cBhvr>
                                            <p:cTn id="98" dur="200"/>
                                            <p:tgtEl>
                                              <p:spTgt spid="21"/>
                                            </p:tgtEl>
                                          </p:cBhvr>
                                        </p:animEffect>
                                        <p:set>
                                          <p:cBhvr>
                                            <p:cTn id="99" dur="1" fill="hold">
                                              <p:stCondLst>
                                                <p:cond delay="199"/>
                                              </p:stCondLst>
                                            </p:cTn>
                                            <p:tgtEl>
                                              <p:spTgt spid="21"/>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200"/>
                                            <p:tgtEl>
                                              <p:spTgt spid="22"/>
                                            </p:tgtEl>
                                          </p:cBhvr>
                                        </p:animEffect>
                                      </p:childTnLst>
                                    </p:cTn>
                                  </p:par>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par>
                                    <p:cTn id="109" presetID="10" presetClass="exit" presetSubtype="0" fill="hold" grpId="1" nodeType="withEffect">
                                      <p:stCondLst>
                                        <p:cond delay="0"/>
                                      </p:stCondLst>
                                      <p:childTnLst>
                                        <p:animEffect transition="out" filter="fade">
                                          <p:cBhvr>
                                            <p:cTn id="110" dur="200"/>
                                            <p:tgtEl>
                                              <p:spTgt spid="23"/>
                                            </p:tgtEl>
                                          </p:cBhvr>
                                        </p:animEffect>
                                        <p:set>
                                          <p:cBhvr>
                                            <p:cTn id="111" dur="1" fill="hold">
                                              <p:stCondLst>
                                                <p:cond delay="199"/>
                                              </p:stCondLst>
                                            </p:cTn>
                                            <p:tgtEl>
                                              <p:spTgt spid="23"/>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
                                            <p:tgtEl>
                                              <p:spTgt spid="24"/>
                                            </p:tgtEl>
                                          </p:cBhvr>
                                        </p:animEffect>
                                      </p:childTnLst>
                                    </p:cTn>
                                  </p:par>
                                  <p:par>
                                    <p:cTn id="115" presetID="10" presetClass="exit" presetSubtype="0" fill="hold" grpId="1" nodeType="withEffect">
                                      <p:stCondLst>
                                        <p:cond delay="0"/>
                                      </p:stCondLst>
                                      <p:childTnLst>
                                        <p:animEffect transition="out" filter="fade">
                                          <p:cBhvr>
                                            <p:cTn id="116" dur="200"/>
                                            <p:tgtEl>
                                              <p:spTgt spid="24"/>
                                            </p:tgtEl>
                                          </p:cBhvr>
                                        </p:animEffect>
                                        <p:set>
                                          <p:cBhvr>
                                            <p:cTn id="117" dur="1" fill="hold">
                                              <p:stCondLst>
                                                <p:cond delay="199"/>
                                              </p:stCondLst>
                                            </p:cTn>
                                            <p:tgtEl>
                                              <p:spTgt spid="24"/>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200"/>
                                            <p:tgtEl>
                                              <p:spTgt spid="25"/>
                                            </p:tgtEl>
                                          </p:cBhvr>
                                        </p:animEffect>
                                      </p:childTnLst>
                                    </p:cTn>
                                  </p:par>
                                  <p:par>
                                    <p:cTn id="121" presetID="10" presetClass="exit" presetSubtype="0" fill="hold" grpId="1" nodeType="withEffect">
                                      <p:stCondLst>
                                        <p:cond delay="0"/>
                                      </p:stCondLst>
                                      <p:childTnLst>
                                        <p:animEffect transition="out" filter="fade">
                                          <p:cBhvr>
                                            <p:cTn id="122" dur="200"/>
                                            <p:tgtEl>
                                              <p:spTgt spid="25"/>
                                            </p:tgtEl>
                                          </p:cBhvr>
                                        </p:animEffect>
                                        <p:set>
                                          <p:cBhvr>
                                            <p:cTn id="123" dur="1" fill="hold">
                                              <p:stCondLst>
                                                <p:cond delay="199"/>
                                              </p:stCondLst>
                                            </p:cTn>
                                            <p:tgtEl>
                                              <p:spTgt spid="25"/>
                                            </p:tgtEl>
                                            <p:attrNameLst>
                                              <p:attrName>style.visibility</p:attrName>
                                            </p:attrNameLst>
                                          </p:cBhvr>
                                          <p:to>
                                            <p:strVal val="hidden"/>
                                          </p:to>
                                        </p:set>
                                      </p:childTnLst>
                                    </p:cTn>
                                  </p:par>
                                  <p:par>
                                    <p:cTn id="124" presetID="10" presetClass="entr" presetSubtype="0" fill="hold" grpId="0"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200"/>
                                            <p:tgtEl>
                                              <p:spTgt spid="26"/>
                                            </p:tgtEl>
                                          </p:cBhvr>
                                        </p:animEffect>
                                      </p:childTnLst>
                                    </p:cTn>
                                  </p:par>
                                  <p:par>
                                    <p:cTn id="127" presetID="10" presetClass="exit" presetSubtype="0" fill="hold" grpId="1" nodeType="withEffect">
                                      <p:stCondLst>
                                        <p:cond delay="0"/>
                                      </p:stCondLst>
                                      <p:childTnLst>
                                        <p:animEffect transition="out" filter="fade">
                                          <p:cBhvr>
                                            <p:cTn id="128" dur="200"/>
                                            <p:tgtEl>
                                              <p:spTgt spid="26"/>
                                            </p:tgtEl>
                                          </p:cBhvr>
                                        </p:animEffect>
                                        <p:set>
                                          <p:cBhvr>
                                            <p:cTn id="129" dur="1" fill="hold">
                                              <p:stCondLst>
                                                <p:cond delay="199"/>
                                              </p:stCondLst>
                                            </p:cTn>
                                            <p:tgtEl>
                                              <p:spTgt spid="26"/>
                                            </p:tgtEl>
                                            <p:attrNameLst>
                                              <p:attrName>style.visibility</p:attrName>
                                            </p:attrNameLst>
                                          </p:cBhvr>
                                          <p:to>
                                            <p:strVal val="hidden"/>
                                          </p:to>
                                        </p:set>
                                      </p:childTnLst>
                                    </p:cTn>
                                  </p:par>
                                  <p:par>
                                    <p:cTn id="130" presetID="10"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200"/>
                                            <p:tgtEl>
                                              <p:spTgt spid="27"/>
                                            </p:tgtEl>
                                          </p:cBhvr>
                                        </p:animEffect>
                                      </p:childTnLst>
                                    </p:cTn>
                                  </p:par>
                                  <p:par>
                                    <p:cTn id="133" presetID="10" presetClass="exit" presetSubtype="0" fill="hold" grpId="1" nodeType="withEffect">
                                      <p:stCondLst>
                                        <p:cond delay="0"/>
                                      </p:stCondLst>
                                      <p:childTnLst>
                                        <p:animEffect transition="out" filter="fade">
                                          <p:cBhvr>
                                            <p:cTn id="134" dur="200"/>
                                            <p:tgtEl>
                                              <p:spTgt spid="27"/>
                                            </p:tgtEl>
                                          </p:cBhvr>
                                        </p:animEffect>
                                        <p:set>
                                          <p:cBhvr>
                                            <p:cTn id="135" dur="1" fill="hold">
                                              <p:stCondLst>
                                                <p:cond delay="199"/>
                                              </p:stCondLst>
                                            </p:cTn>
                                            <p:tgtEl>
                                              <p:spTgt spid="27"/>
                                            </p:tgtEl>
                                            <p:attrNameLst>
                                              <p:attrName>style.visibility</p:attrName>
                                            </p:attrNameLst>
                                          </p:cBhvr>
                                          <p:to>
                                            <p:strVal val="hidden"/>
                                          </p:to>
                                        </p:set>
                                      </p:childTnLst>
                                    </p:cTn>
                                  </p:par>
                                  <p:par>
                                    <p:cTn id="136" presetID="10" presetClass="entr" presetSubtype="0" fill="hold" grpId="0" nodeType="withEffect">
                                      <p:stCondLst>
                                        <p:cond delay="0"/>
                                      </p:stCondLst>
                                      <p:childTnLst>
                                        <p:set>
                                          <p:cBhvr>
                                            <p:cTn id="137" dur="1" fill="hold">
                                              <p:stCondLst>
                                                <p:cond delay="0"/>
                                              </p:stCondLst>
                                            </p:cTn>
                                            <p:tgtEl>
                                              <p:spTgt spid="28"/>
                                            </p:tgtEl>
                                            <p:attrNameLst>
                                              <p:attrName>style.visibility</p:attrName>
                                            </p:attrNameLst>
                                          </p:cBhvr>
                                          <p:to>
                                            <p:strVal val="visible"/>
                                          </p:to>
                                        </p:set>
                                        <p:animEffect transition="in" filter="fade">
                                          <p:cBhvr>
                                            <p:cTn id="138" dur="200"/>
                                            <p:tgtEl>
                                              <p:spTgt spid="28"/>
                                            </p:tgtEl>
                                          </p:cBhvr>
                                        </p:animEffect>
                                      </p:childTnLst>
                                    </p:cTn>
                                  </p:par>
                                  <p:par>
                                    <p:cTn id="139" presetID="10" presetClass="exit" presetSubtype="0" fill="hold" grpId="1" nodeType="withEffect">
                                      <p:stCondLst>
                                        <p:cond delay="0"/>
                                      </p:stCondLst>
                                      <p:childTnLst>
                                        <p:animEffect transition="out" filter="fade">
                                          <p:cBhvr>
                                            <p:cTn id="140" dur="200"/>
                                            <p:tgtEl>
                                              <p:spTgt spid="28"/>
                                            </p:tgtEl>
                                          </p:cBhvr>
                                        </p:animEffect>
                                        <p:set>
                                          <p:cBhvr>
                                            <p:cTn id="141" dur="1" fill="hold">
                                              <p:stCondLst>
                                                <p:cond delay="199"/>
                                              </p:stCondLst>
                                            </p:cTn>
                                            <p:tgtEl>
                                              <p:spTgt spid="28"/>
                                            </p:tgtEl>
                                            <p:attrNameLst>
                                              <p:attrName>style.visibility</p:attrName>
                                            </p:attrNameLst>
                                          </p:cBhvr>
                                          <p:to>
                                            <p:strVal val="hidden"/>
                                          </p:to>
                                        </p:set>
                                      </p:childTnLst>
                                    </p:cTn>
                                  </p:par>
                                  <p:par>
                                    <p:cTn id="142" presetID="10" presetClass="entr" presetSubtype="0" fill="hold" grpId="0" nodeType="withEffect">
                                      <p:stCondLst>
                                        <p:cond delay="0"/>
                                      </p:stCondLst>
                                      <p:childTnLst>
                                        <p:set>
                                          <p:cBhvr>
                                            <p:cTn id="143" dur="1" fill="hold">
                                              <p:stCondLst>
                                                <p:cond delay="0"/>
                                              </p:stCondLst>
                                            </p:cTn>
                                            <p:tgtEl>
                                              <p:spTgt spid="29"/>
                                            </p:tgtEl>
                                            <p:attrNameLst>
                                              <p:attrName>style.visibility</p:attrName>
                                            </p:attrNameLst>
                                          </p:cBhvr>
                                          <p:to>
                                            <p:strVal val="visible"/>
                                          </p:to>
                                        </p:set>
                                        <p:animEffect transition="in" filter="fade">
                                          <p:cBhvr>
                                            <p:cTn id="144" dur="200"/>
                                            <p:tgtEl>
                                              <p:spTgt spid="29"/>
                                            </p:tgtEl>
                                          </p:cBhvr>
                                        </p:animEffect>
                                      </p:childTnLst>
                                    </p:cTn>
                                  </p:par>
                                  <p:par>
                                    <p:cTn id="145" presetID="10" presetClass="exit" presetSubtype="0" fill="hold" grpId="1" nodeType="withEffect">
                                      <p:stCondLst>
                                        <p:cond delay="0"/>
                                      </p:stCondLst>
                                      <p:childTnLst>
                                        <p:animEffect transition="out" filter="fade">
                                          <p:cBhvr>
                                            <p:cTn id="146" dur="200"/>
                                            <p:tgtEl>
                                              <p:spTgt spid="29"/>
                                            </p:tgtEl>
                                          </p:cBhvr>
                                        </p:animEffect>
                                        <p:set>
                                          <p:cBhvr>
                                            <p:cTn id="147" dur="1" fill="hold">
                                              <p:stCondLst>
                                                <p:cond delay="199"/>
                                              </p:stCondLst>
                                            </p:cTn>
                                            <p:tgtEl>
                                              <p:spTgt spid="29"/>
                                            </p:tgtEl>
                                            <p:attrNameLst>
                                              <p:attrName>style.visibility</p:attrName>
                                            </p:attrNameLst>
                                          </p:cBhvr>
                                          <p:to>
                                            <p:strVal val="hidden"/>
                                          </p:to>
                                        </p:set>
                                      </p:childTnLst>
                                    </p:cTn>
                                  </p:par>
                                  <p:par>
                                    <p:cTn id="148" presetID="10" presetClass="entr" presetSubtype="0" fill="hold" grpId="0" nodeType="withEffect">
                                      <p:stCondLst>
                                        <p:cond delay="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200"/>
                                            <p:tgtEl>
                                              <p:spTgt spid="30"/>
                                            </p:tgtEl>
                                          </p:cBhvr>
                                        </p:animEffect>
                                      </p:childTnLst>
                                    </p:cTn>
                                  </p:par>
                                  <p:par>
                                    <p:cTn id="151" presetID="10" presetClass="exit" presetSubtype="0" fill="hold" grpId="1" nodeType="withEffect">
                                      <p:stCondLst>
                                        <p:cond delay="0"/>
                                      </p:stCondLst>
                                      <p:childTnLst>
                                        <p:animEffect transition="out" filter="fade">
                                          <p:cBhvr>
                                            <p:cTn id="152" dur="200"/>
                                            <p:tgtEl>
                                              <p:spTgt spid="30"/>
                                            </p:tgtEl>
                                          </p:cBhvr>
                                        </p:animEffect>
                                        <p:set>
                                          <p:cBhvr>
                                            <p:cTn id="153" dur="1" fill="hold">
                                              <p:stCondLst>
                                                <p:cond delay="199"/>
                                              </p:stCondLst>
                                            </p:cTn>
                                            <p:tgtEl>
                                              <p:spTgt spid="30"/>
                                            </p:tgtEl>
                                            <p:attrNameLst>
                                              <p:attrName>style.visibility</p:attrName>
                                            </p:attrNameLst>
                                          </p:cBhvr>
                                          <p:to>
                                            <p:strVal val="hidden"/>
                                          </p:to>
                                        </p:set>
                                      </p:childTnLst>
                                    </p:cTn>
                                  </p:par>
                                  <p:par>
                                    <p:cTn id="154" presetID="10" presetClass="entr" presetSubtype="0"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Effect transition="in" filter="fade">
                                          <p:cBhvr>
                                            <p:cTn id="156" dur="200"/>
                                            <p:tgtEl>
                                              <p:spTgt spid="31"/>
                                            </p:tgtEl>
                                          </p:cBhvr>
                                        </p:animEffect>
                                      </p:childTnLst>
                                    </p:cTn>
                                  </p:par>
                                  <p:par>
                                    <p:cTn id="157" presetID="10" presetClass="exit" presetSubtype="0" fill="hold" grpId="1" nodeType="withEffect">
                                      <p:stCondLst>
                                        <p:cond delay="0"/>
                                      </p:stCondLst>
                                      <p:childTnLst>
                                        <p:animEffect transition="out" filter="fade">
                                          <p:cBhvr>
                                            <p:cTn id="158" dur="200"/>
                                            <p:tgtEl>
                                              <p:spTgt spid="31"/>
                                            </p:tgtEl>
                                          </p:cBhvr>
                                        </p:animEffect>
                                        <p:set>
                                          <p:cBhvr>
                                            <p:cTn id="159" dur="1" fill="hold">
                                              <p:stCondLst>
                                                <p:cond delay="1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0" restart="whenNotActive" fill="hold" evtFilter="cancelBubble" nodeType="interactiveSeq">
                    <p:stCondLst>
                      <p:cond evt="onClick" delay="0">
                        <p:tgtEl>
                          <p:spTgt spid="32"/>
                        </p:tgtEl>
                      </p:cond>
                    </p:stCondLst>
                    <p:endSync evt="end" delay="0">
                      <p:rtn val="all"/>
                    </p:endSync>
                    <p:childTnLst>
                      <p:par>
                        <p:cTn id="161" fill="hold">
                          <p:stCondLst>
                            <p:cond delay="0"/>
                          </p:stCondLst>
                          <p:childTnLst>
                            <p:par>
                              <p:cTn id="162" fill="hold">
                                <p:stCondLst>
                                  <p:cond delay="0"/>
                                </p:stCondLst>
                                <p:childTnLst>
                                  <p:par>
                                    <p:cTn id="163" presetID="2" presetClass="mediacall" presetSubtype="0" fill="hold" nodeType="clickEffect">
                                      <p:stCondLst>
                                        <p:cond delay="0"/>
                                      </p:stCondLst>
                                      <p:childTnLst>
                                        <p:cmd type="call" cmd="togglePause">
                                          <p:cBhvr>
                                            <p:cTn id="164" dur="1" fill="hold"/>
                                            <p:tgtEl>
                                              <p:spTgt spid="32"/>
                                            </p:tgtEl>
                                          </p:cBhvr>
                                        </p:cmd>
                                      </p:childTnLst>
                                    </p:cTn>
                                  </p:par>
                                </p:childTnLst>
                              </p:cTn>
                            </p:par>
                          </p:childTnLst>
                        </p:cTn>
                      </p:par>
                    </p:childTnLst>
                  </p:cTn>
                  <p:nextCondLst>
                    <p:cond evt="onClick" delay="0">
                      <p:tgtEl>
                        <p:spTgt spid="32"/>
                      </p:tgtEl>
                    </p:cond>
                  </p:nextCondLst>
                </p:seq>
                <p:video>
                  <p:cMediaNode vol="80000">
                    <p:cTn id="165" fill="hold" display="0">
                      <p:stCondLst>
                        <p:cond delay="indefinite"/>
                      </p:stCondLst>
                    </p:cTn>
                    <p:tgtEl>
                      <p:spTgt spid="32"/>
                    </p:tgtEl>
                  </p:cMediaNode>
                </p:video>
                <p:seq concurrent="1" nextAc="seek">
                  <p:cTn id="166" restart="whenNotActive" fill="hold" evtFilter="cancelBubble" nodeType="interactiveSeq">
                    <p:stCondLst>
                      <p:cond evt="onMediaBookmark" delay="0">
                        <p:tgtEl>
                          <p14:bmkTgt spid="32" bmkName="FinancialFunctions1_2_VF10263403800:00:00.0"/>
                        </p:tgtEl>
                      </p:cond>
                    </p:stCondLst>
                    <p:endSync evt="end" delay="0">
                      <p:rtn val="all"/>
                    </p:endSync>
                    <p:childTnLst>
                      <p:par>
                        <p:cTn id="167" fill="hold">
                          <p:stCondLst>
                            <p:cond delay="0"/>
                          </p:stCondLst>
                          <p:childTnLst>
                            <p:par>
                              <p:cTn id="168" fill="hold">
                                <p:stCondLst>
                                  <p:cond delay="0"/>
                                </p:stCondLst>
                                <p:childTnLst>
                                  <p:par>
                                    <p:cTn id="169" presetID="10" presetClass="entr" presetSubtype="0" fill="hold" grpId="0" nodeType="withEffect">
                                      <p:stCondLst>
                                        <p:cond delay="0"/>
                                      </p:stCondLst>
                                      <p:childTnLst>
                                        <p:set>
                                          <p:cBhvr>
                                            <p:cTn id="170" dur="1" fill="hold">
                                              <p:stCondLst>
                                                <p:cond delay="0"/>
                                              </p:stCondLst>
                                            </p:cTn>
                                            <p:tgtEl>
                                              <p:spTgt spid="34"/>
                                            </p:tgtEl>
                                            <p:attrNameLst>
                                              <p:attrName>style.visibility</p:attrName>
                                            </p:attrNameLst>
                                          </p:cBhvr>
                                          <p:to>
                                            <p:strVal val="visible"/>
                                          </p:to>
                                        </p:set>
                                        <p:animEffect transition="in" filter="fade">
                                          <p:cBhvr>
                                            <p:cTn id="171" dur="200"/>
                                            <p:tgtEl>
                                              <p:spTgt spid="34"/>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5"/>
                                            </p:tgtEl>
                                            <p:attrNameLst>
                                              <p:attrName>style.visibility</p:attrName>
                                            </p:attrNameLst>
                                          </p:cBhvr>
                                          <p:to>
                                            <p:strVal val="visible"/>
                                          </p:to>
                                        </p:set>
                                        <p:animEffect transition="in" filter="fade">
                                          <p:cBhvr>
                                            <p:cTn id="174" dur="200"/>
                                            <p:tgtEl>
                                              <p:spTgt spid="35"/>
                                            </p:tgtEl>
                                          </p:cBhvr>
                                        </p:animEffect>
                                      </p:childTnLst>
                                    </p:cTn>
                                  </p:par>
                                </p:childTnLst>
                              </p:cTn>
                            </p:par>
                          </p:childTnLst>
                        </p:cTn>
                      </p:par>
                    </p:childTnLst>
                  </p:cTn>
                  <p:nextCondLst>
                    <p:cond evt="onMediaBookmark" delay="0">
                      <p:tgtEl>
                        <p14:bmkTgt spid="32" bmkName="FinancialFunctions1_2_VF10263403800:00:00.0"/>
                      </p:tgtEl>
                    </p:cond>
                  </p:nextCondLst>
                </p:seq>
                <p:seq concurrent="1" nextAc="seek">
                  <p:cTn id="175" restart="whenNotActive" fill="hold" evtFilter="cancelBubble" nodeType="interactiveSeq">
                    <p:stCondLst>
                      <p:cond evt="onMediaBookmark" delay="0">
                        <p:tgtEl>
                          <p14:bmkTgt spid="32" bmkName="FinancialFunctions1_2_VF10263403800:00:00.1"/>
                        </p:tgtEl>
                      </p:cond>
                    </p:stCondLst>
                    <p:endSync evt="end" delay="0">
                      <p:rtn val="all"/>
                    </p:endSync>
                    <p:childTnLst>
                      <p:par>
                        <p:cTn id="176" fill="hold">
                          <p:stCondLst>
                            <p:cond delay="0"/>
                          </p:stCondLst>
                          <p:childTnLst>
                            <p:par>
                              <p:cTn id="177" fill="hold">
                                <p:stCondLst>
                                  <p:cond delay="0"/>
                                </p:stCondLst>
                                <p:childTnLst>
                                  <p:par>
                                    <p:cTn id="178" presetID="10" presetClass="exit" presetSubtype="0" fill="hold" grpId="1" nodeType="withEffect">
                                      <p:stCondLst>
                                        <p:cond delay="0"/>
                                      </p:stCondLst>
                                      <p:childTnLst>
                                        <p:animEffect transition="out" filter="fade">
                                          <p:cBhvr>
                                            <p:cTn id="179" dur="200"/>
                                            <p:tgtEl>
                                              <p:spTgt spid="34"/>
                                            </p:tgtEl>
                                          </p:cBhvr>
                                        </p:animEffect>
                                        <p:set>
                                          <p:cBhvr>
                                            <p:cTn id="180" dur="1" fill="hold">
                                              <p:stCondLst>
                                                <p:cond delay="199"/>
                                              </p:stCondLst>
                                            </p:cTn>
                                            <p:tgtEl>
                                              <p:spTgt spid="34"/>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00.1"/>
                      </p:tgtEl>
                    </p:cond>
                  </p:nextCondLst>
                </p:seq>
                <p:seq concurrent="1" nextAc="seek">
                  <p:cTn id="181" restart="whenNotActive" fill="hold" evtFilter="cancelBubble" nodeType="interactiveSeq">
                    <p:stCondLst>
                      <p:cond evt="onMediaBookmark" delay="0">
                        <p:tgtEl>
                          <p14:bmkTgt spid="32" bmkName="FinancialFunctions1_2_VF10263403800:00:07.2"/>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1" nodeType="withEffect">
                                      <p:stCondLst>
                                        <p:cond delay="0"/>
                                      </p:stCondLst>
                                      <p:childTnLst>
                                        <p:animEffect transition="out" filter="fade">
                                          <p:cBhvr>
                                            <p:cTn id="185" dur="200"/>
                                            <p:tgtEl>
                                              <p:spTgt spid="35"/>
                                            </p:tgtEl>
                                          </p:cBhvr>
                                        </p:animEffect>
                                        <p:set>
                                          <p:cBhvr>
                                            <p:cTn id="186" dur="1" fill="hold">
                                              <p:stCondLst>
                                                <p:cond delay="199"/>
                                              </p:stCondLst>
                                            </p:cTn>
                                            <p:tgtEl>
                                              <p:spTgt spid="35"/>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07.2"/>
                      </p:tgtEl>
                    </p:cond>
                  </p:nextCondLst>
                </p:seq>
                <p:seq concurrent="1" nextAc="seek">
                  <p:cTn id="187" restart="whenNotActive" fill="hold" evtFilter="cancelBubble" nodeType="interactiveSeq">
                    <p:stCondLst>
                      <p:cond evt="onMediaBookmark" delay="0">
                        <p:tgtEl>
                          <p14:bmkTgt spid="32" bmkName="FinancialFunctions1_2_VF10263403800:00:07.3"/>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grpId="0" nodeType="withEffect">
                                      <p:stCondLst>
                                        <p:cond delay="0"/>
                                      </p:stCondLst>
                                      <p:childTnLst>
                                        <p:set>
                                          <p:cBhvr>
                                            <p:cTn id="191" dur="1" fill="hold">
                                              <p:stCondLst>
                                                <p:cond delay="0"/>
                                              </p:stCondLst>
                                            </p:cTn>
                                            <p:tgtEl>
                                              <p:spTgt spid="36"/>
                                            </p:tgtEl>
                                            <p:attrNameLst>
                                              <p:attrName>style.visibility</p:attrName>
                                            </p:attrNameLst>
                                          </p:cBhvr>
                                          <p:to>
                                            <p:strVal val="visible"/>
                                          </p:to>
                                        </p:set>
                                        <p:animEffect transition="in" filter="fade">
                                          <p:cBhvr>
                                            <p:cTn id="192" dur="200"/>
                                            <p:tgtEl>
                                              <p:spTgt spid="36"/>
                                            </p:tgtEl>
                                          </p:cBhvr>
                                        </p:animEffect>
                                      </p:childTnLst>
                                    </p:cTn>
                                  </p:par>
                                </p:childTnLst>
                              </p:cTn>
                            </p:par>
                          </p:childTnLst>
                        </p:cTn>
                      </p:par>
                    </p:childTnLst>
                  </p:cTn>
                  <p:nextCondLst>
                    <p:cond evt="onMediaBookmark" delay="0">
                      <p:tgtEl>
                        <p14:bmkTgt spid="32" bmkName="FinancialFunctions1_2_VF10263403800:00:07.3"/>
                      </p:tgtEl>
                    </p:cond>
                  </p:nextCondLst>
                </p:seq>
                <p:seq concurrent="1" nextAc="seek">
                  <p:cTn id="193" restart="whenNotActive" fill="hold" evtFilter="cancelBubble" nodeType="interactiveSeq">
                    <p:stCondLst>
                      <p:cond evt="onMediaBookmark" delay="0">
                        <p:tgtEl>
                          <p14:bmkTgt spid="32" bmkName="FinancialFunctions1_2_VF10263403800:00:13.3"/>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grpId="1" nodeType="withEffect">
                                      <p:stCondLst>
                                        <p:cond delay="0"/>
                                      </p:stCondLst>
                                      <p:childTnLst>
                                        <p:animEffect transition="out" filter="fade">
                                          <p:cBhvr>
                                            <p:cTn id="197" dur="200"/>
                                            <p:tgtEl>
                                              <p:spTgt spid="36"/>
                                            </p:tgtEl>
                                          </p:cBhvr>
                                        </p:animEffect>
                                        <p:set>
                                          <p:cBhvr>
                                            <p:cTn id="198" dur="1" fill="hold">
                                              <p:stCondLst>
                                                <p:cond delay="199"/>
                                              </p:stCondLst>
                                            </p:cTn>
                                            <p:tgtEl>
                                              <p:spTgt spid="36"/>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13.3"/>
                      </p:tgtEl>
                    </p:cond>
                  </p:nextCondLst>
                </p:seq>
                <p:seq concurrent="1" nextAc="seek">
                  <p:cTn id="199" restart="whenNotActive" fill="hold" evtFilter="cancelBubble" nodeType="interactiveSeq">
                    <p:stCondLst>
                      <p:cond evt="onMediaBookmark" delay="0">
                        <p:tgtEl>
                          <p14:bmkTgt spid="32" bmkName="FinancialFunctions1_2_VF10263403800:00:13.4"/>
                        </p:tgtEl>
                      </p:cond>
                    </p:stCondLst>
                    <p:endSync evt="end" delay="0">
                      <p:rtn val="all"/>
                    </p:endSync>
                    <p:childTnLst>
                      <p:par>
                        <p:cTn id="200" fill="hold">
                          <p:stCondLst>
                            <p:cond delay="0"/>
                          </p:stCondLst>
                          <p:childTnLst>
                            <p:par>
                              <p:cTn id="201" fill="hold">
                                <p:stCondLst>
                                  <p:cond delay="0"/>
                                </p:stCondLst>
                                <p:childTnLst>
                                  <p:par>
                                    <p:cTn id="202" presetID="10" presetClass="entr" presetSubtype="0" fill="hold" grpId="0" nodeType="withEffect">
                                      <p:stCondLst>
                                        <p:cond delay="0"/>
                                      </p:stCondLst>
                                      <p:childTnLst>
                                        <p:set>
                                          <p:cBhvr>
                                            <p:cTn id="203" dur="1" fill="hold">
                                              <p:stCondLst>
                                                <p:cond delay="0"/>
                                              </p:stCondLst>
                                            </p:cTn>
                                            <p:tgtEl>
                                              <p:spTgt spid="37"/>
                                            </p:tgtEl>
                                            <p:attrNameLst>
                                              <p:attrName>style.visibility</p:attrName>
                                            </p:attrNameLst>
                                          </p:cBhvr>
                                          <p:to>
                                            <p:strVal val="visible"/>
                                          </p:to>
                                        </p:set>
                                        <p:animEffect transition="in" filter="fade">
                                          <p:cBhvr>
                                            <p:cTn id="204" dur="200"/>
                                            <p:tgtEl>
                                              <p:spTgt spid="37"/>
                                            </p:tgtEl>
                                          </p:cBhvr>
                                        </p:animEffect>
                                      </p:childTnLst>
                                    </p:cTn>
                                  </p:par>
                                </p:childTnLst>
                              </p:cTn>
                            </p:par>
                          </p:childTnLst>
                        </p:cTn>
                      </p:par>
                    </p:childTnLst>
                  </p:cTn>
                  <p:nextCondLst>
                    <p:cond evt="onMediaBookmark" delay="0">
                      <p:tgtEl>
                        <p14:bmkTgt spid="32" bmkName="FinancialFunctions1_2_VF10263403800:00:13.4"/>
                      </p:tgtEl>
                    </p:cond>
                  </p:nextCondLst>
                </p:seq>
                <p:seq concurrent="1" nextAc="seek">
                  <p:cTn id="205" restart="whenNotActive" fill="hold" evtFilter="cancelBubble" nodeType="interactiveSeq">
                    <p:stCondLst>
                      <p:cond evt="onMediaBookmark" delay="0">
                        <p:tgtEl>
                          <p14:bmkTgt spid="32" bmkName="FinancialFunctions1_2_VF10263403800:00:18.3"/>
                        </p:tgtEl>
                      </p:cond>
                    </p:stCondLst>
                    <p:endSync evt="end" delay="0">
                      <p:rtn val="all"/>
                    </p:endSync>
                    <p:childTnLst>
                      <p:par>
                        <p:cTn id="206" fill="hold">
                          <p:stCondLst>
                            <p:cond delay="0"/>
                          </p:stCondLst>
                          <p:childTnLst>
                            <p:par>
                              <p:cTn id="207" fill="hold">
                                <p:stCondLst>
                                  <p:cond delay="0"/>
                                </p:stCondLst>
                                <p:childTnLst>
                                  <p:par>
                                    <p:cTn id="208" presetID="10" presetClass="exit" presetSubtype="0" fill="hold" grpId="1" nodeType="withEffect">
                                      <p:stCondLst>
                                        <p:cond delay="0"/>
                                      </p:stCondLst>
                                      <p:childTnLst>
                                        <p:animEffect transition="out" filter="fade">
                                          <p:cBhvr>
                                            <p:cTn id="209" dur="200"/>
                                            <p:tgtEl>
                                              <p:spTgt spid="37"/>
                                            </p:tgtEl>
                                          </p:cBhvr>
                                        </p:animEffect>
                                        <p:set>
                                          <p:cBhvr>
                                            <p:cTn id="210" dur="1" fill="hold">
                                              <p:stCondLst>
                                                <p:cond delay="199"/>
                                              </p:stCondLst>
                                            </p:cTn>
                                            <p:tgtEl>
                                              <p:spTgt spid="37"/>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18.3"/>
                      </p:tgtEl>
                    </p:cond>
                  </p:nextCondLst>
                </p:seq>
                <p:seq concurrent="1" nextAc="seek">
                  <p:cTn id="211" restart="whenNotActive" fill="hold" evtFilter="cancelBubble" nodeType="interactiveSeq">
                    <p:stCondLst>
                      <p:cond evt="onMediaBookmark" delay="0">
                        <p:tgtEl>
                          <p14:bmkTgt spid="32" bmkName="FinancialFunctions1_2_VF10263403800:00:18.4"/>
                        </p:tgtEl>
                      </p:cond>
                    </p:stCondLst>
                    <p:endSync evt="end" delay="0">
                      <p:rtn val="all"/>
                    </p:endSync>
                    <p:childTnLst>
                      <p:par>
                        <p:cTn id="212" fill="hold">
                          <p:stCondLst>
                            <p:cond delay="0"/>
                          </p:stCondLst>
                          <p:childTnLst>
                            <p:par>
                              <p:cTn id="213" fill="hold">
                                <p:stCondLst>
                                  <p:cond delay="0"/>
                                </p:stCondLst>
                                <p:childTnLst>
                                  <p:par>
                                    <p:cTn id="214" presetID="10" presetClass="entr" presetSubtype="0" fill="hold" grpId="0" nodeType="withEffect">
                                      <p:stCondLst>
                                        <p:cond delay="0"/>
                                      </p:stCondLst>
                                      <p:childTnLst>
                                        <p:set>
                                          <p:cBhvr>
                                            <p:cTn id="215" dur="1" fill="hold">
                                              <p:stCondLst>
                                                <p:cond delay="0"/>
                                              </p:stCondLst>
                                            </p:cTn>
                                            <p:tgtEl>
                                              <p:spTgt spid="38"/>
                                            </p:tgtEl>
                                            <p:attrNameLst>
                                              <p:attrName>style.visibility</p:attrName>
                                            </p:attrNameLst>
                                          </p:cBhvr>
                                          <p:to>
                                            <p:strVal val="visible"/>
                                          </p:to>
                                        </p:set>
                                        <p:animEffect transition="in" filter="fade">
                                          <p:cBhvr>
                                            <p:cTn id="216" dur="200"/>
                                            <p:tgtEl>
                                              <p:spTgt spid="38"/>
                                            </p:tgtEl>
                                          </p:cBhvr>
                                        </p:animEffect>
                                      </p:childTnLst>
                                    </p:cTn>
                                  </p:par>
                                </p:childTnLst>
                              </p:cTn>
                            </p:par>
                          </p:childTnLst>
                        </p:cTn>
                      </p:par>
                    </p:childTnLst>
                  </p:cTn>
                  <p:nextCondLst>
                    <p:cond evt="onMediaBookmark" delay="0">
                      <p:tgtEl>
                        <p14:bmkTgt spid="32" bmkName="FinancialFunctions1_2_VF10263403800:00:18.4"/>
                      </p:tgtEl>
                    </p:cond>
                  </p:nextCondLst>
                </p:seq>
                <p:seq concurrent="1" nextAc="seek">
                  <p:cTn id="217" restart="whenNotActive" fill="hold" evtFilter="cancelBubble" nodeType="interactiveSeq">
                    <p:stCondLst>
                      <p:cond evt="onMediaBookmark" delay="0">
                        <p:tgtEl>
                          <p14:bmkTgt spid="32" bmkName="FinancialFunctions1_2_VF10263403800:00:21.8"/>
                        </p:tgtEl>
                      </p:cond>
                    </p:stCondLst>
                    <p:endSync evt="end" delay="0">
                      <p:rtn val="all"/>
                    </p:endSync>
                    <p:childTnLst>
                      <p:par>
                        <p:cTn id="218" fill="hold">
                          <p:stCondLst>
                            <p:cond delay="0"/>
                          </p:stCondLst>
                          <p:childTnLst>
                            <p:par>
                              <p:cTn id="219" fill="hold">
                                <p:stCondLst>
                                  <p:cond delay="0"/>
                                </p:stCondLst>
                                <p:childTnLst>
                                  <p:par>
                                    <p:cTn id="220" presetID="10" presetClass="exit" presetSubtype="0" fill="hold" grpId="1" nodeType="withEffect">
                                      <p:stCondLst>
                                        <p:cond delay="0"/>
                                      </p:stCondLst>
                                      <p:childTnLst>
                                        <p:animEffect transition="out" filter="fade">
                                          <p:cBhvr>
                                            <p:cTn id="221" dur="200"/>
                                            <p:tgtEl>
                                              <p:spTgt spid="38"/>
                                            </p:tgtEl>
                                          </p:cBhvr>
                                        </p:animEffect>
                                        <p:set>
                                          <p:cBhvr>
                                            <p:cTn id="222" dur="1" fill="hold">
                                              <p:stCondLst>
                                                <p:cond delay="199"/>
                                              </p:stCondLst>
                                            </p:cTn>
                                            <p:tgtEl>
                                              <p:spTgt spid="38"/>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21.8"/>
                      </p:tgtEl>
                    </p:cond>
                  </p:nextCondLst>
                </p:seq>
                <p:seq concurrent="1" nextAc="seek">
                  <p:cTn id="223" restart="whenNotActive" fill="hold" evtFilter="cancelBubble" nodeType="interactiveSeq">
                    <p:stCondLst>
                      <p:cond evt="onMediaBookmark" delay="0">
                        <p:tgtEl>
                          <p14:bmkTgt spid="32" bmkName="FinancialFunctions1_2_VF10263403800:00:21.9"/>
                        </p:tgtEl>
                      </p:cond>
                    </p:stCondLst>
                    <p:endSync evt="end" delay="0">
                      <p:rtn val="all"/>
                    </p:endSync>
                    <p:childTnLst>
                      <p:par>
                        <p:cTn id="224" fill="hold">
                          <p:stCondLst>
                            <p:cond delay="0"/>
                          </p:stCondLst>
                          <p:childTnLst>
                            <p:par>
                              <p:cTn id="225" fill="hold">
                                <p:stCondLst>
                                  <p:cond delay="0"/>
                                </p:stCondLst>
                                <p:childTnLst>
                                  <p:par>
                                    <p:cTn id="226" presetID="10" presetClass="entr" presetSubtype="0" fill="hold" grpId="0" nodeType="withEffect">
                                      <p:stCondLst>
                                        <p:cond delay="0"/>
                                      </p:stCondLst>
                                      <p:childTnLst>
                                        <p:set>
                                          <p:cBhvr>
                                            <p:cTn id="227" dur="1" fill="hold">
                                              <p:stCondLst>
                                                <p:cond delay="0"/>
                                              </p:stCondLst>
                                            </p:cTn>
                                            <p:tgtEl>
                                              <p:spTgt spid="39"/>
                                            </p:tgtEl>
                                            <p:attrNameLst>
                                              <p:attrName>style.visibility</p:attrName>
                                            </p:attrNameLst>
                                          </p:cBhvr>
                                          <p:to>
                                            <p:strVal val="visible"/>
                                          </p:to>
                                        </p:set>
                                        <p:animEffect transition="in" filter="fade">
                                          <p:cBhvr>
                                            <p:cTn id="228" dur="200"/>
                                            <p:tgtEl>
                                              <p:spTgt spid="39"/>
                                            </p:tgtEl>
                                          </p:cBhvr>
                                        </p:animEffect>
                                      </p:childTnLst>
                                    </p:cTn>
                                  </p:par>
                                </p:childTnLst>
                              </p:cTn>
                            </p:par>
                          </p:childTnLst>
                        </p:cTn>
                      </p:par>
                    </p:childTnLst>
                  </p:cTn>
                  <p:nextCondLst>
                    <p:cond evt="onMediaBookmark" delay="0">
                      <p:tgtEl>
                        <p14:bmkTgt spid="32" bmkName="FinancialFunctions1_2_VF10263403800:00:21.9"/>
                      </p:tgtEl>
                    </p:cond>
                  </p:nextCondLst>
                </p:seq>
                <p:seq concurrent="1" nextAc="seek">
                  <p:cTn id="229" restart="whenNotActive" fill="hold" evtFilter="cancelBubble" nodeType="interactiveSeq">
                    <p:stCondLst>
                      <p:cond evt="onMediaBookmark" delay="0">
                        <p:tgtEl>
                          <p14:bmkTgt spid="32" bmkName="FinancialFunctions1_2_VF10263403800:00:27.6"/>
                        </p:tgtEl>
                      </p:cond>
                    </p:stCondLst>
                    <p:endSync evt="end" delay="0">
                      <p:rtn val="all"/>
                    </p:endSync>
                    <p:childTnLst>
                      <p:par>
                        <p:cTn id="230" fill="hold">
                          <p:stCondLst>
                            <p:cond delay="0"/>
                          </p:stCondLst>
                          <p:childTnLst>
                            <p:par>
                              <p:cTn id="231" fill="hold">
                                <p:stCondLst>
                                  <p:cond delay="0"/>
                                </p:stCondLst>
                                <p:childTnLst>
                                  <p:par>
                                    <p:cTn id="232" presetID="10" presetClass="exit" presetSubtype="0" fill="hold" grpId="1" nodeType="withEffect">
                                      <p:stCondLst>
                                        <p:cond delay="0"/>
                                      </p:stCondLst>
                                      <p:childTnLst>
                                        <p:animEffect transition="out" filter="fade">
                                          <p:cBhvr>
                                            <p:cTn id="233" dur="200"/>
                                            <p:tgtEl>
                                              <p:spTgt spid="39"/>
                                            </p:tgtEl>
                                          </p:cBhvr>
                                        </p:animEffect>
                                        <p:set>
                                          <p:cBhvr>
                                            <p:cTn id="234" dur="1" fill="hold">
                                              <p:stCondLst>
                                                <p:cond delay="199"/>
                                              </p:stCondLst>
                                            </p:cTn>
                                            <p:tgtEl>
                                              <p:spTgt spid="39"/>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27.6"/>
                      </p:tgtEl>
                    </p:cond>
                  </p:nextCondLst>
                </p:seq>
                <p:seq concurrent="1" nextAc="seek">
                  <p:cTn id="235" restart="whenNotActive" fill="hold" evtFilter="cancelBubble" nodeType="interactiveSeq">
                    <p:stCondLst>
                      <p:cond evt="onMediaBookmark" delay="0">
                        <p:tgtEl>
                          <p14:bmkTgt spid="32" bmkName="FinancialFunctions1_2_VF10263403800:00:27.7"/>
                        </p:tgtEl>
                      </p:cond>
                    </p:stCondLst>
                    <p:endSync evt="end" delay="0">
                      <p:rtn val="all"/>
                    </p:endSync>
                    <p:childTnLst>
                      <p:par>
                        <p:cTn id="236" fill="hold">
                          <p:stCondLst>
                            <p:cond delay="0"/>
                          </p:stCondLst>
                          <p:childTnLst>
                            <p:par>
                              <p:cTn id="237" fill="hold">
                                <p:stCondLst>
                                  <p:cond delay="0"/>
                                </p:stCondLst>
                                <p:childTnLst>
                                  <p:par>
                                    <p:cTn id="238" presetID="10" presetClass="entr" presetSubtype="0" fill="hold" grpId="0" nodeType="withEffect">
                                      <p:stCondLst>
                                        <p:cond delay="0"/>
                                      </p:stCondLst>
                                      <p:childTnLst>
                                        <p:set>
                                          <p:cBhvr>
                                            <p:cTn id="239" dur="1" fill="hold">
                                              <p:stCondLst>
                                                <p:cond delay="0"/>
                                              </p:stCondLst>
                                            </p:cTn>
                                            <p:tgtEl>
                                              <p:spTgt spid="40"/>
                                            </p:tgtEl>
                                            <p:attrNameLst>
                                              <p:attrName>style.visibility</p:attrName>
                                            </p:attrNameLst>
                                          </p:cBhvr>
                                          <p:to>
                                            <p:strVal val="visible"/>
                                          </p:to>
                                        </p:set>
                                        <p:animEffect transition="in" filter="fade">
                                          <p:cBhvr>
                                            <p:cTn id="240" dur="200"/>
                                            <p:tgtEl>
                                              <p:spTgt spid="40"/>
                                            </p:tgtEl>
                                          </p:cBhvr>
                                        </p:animEffect>
                                      </p:childTnLst>
                                    </p:cTn>
                                  </p:par>
                                </p:childTnLst>
                              </p:cTn>
                            </p:par>
                          </p:childTnLst>
                        </p:cTn>
                      </p:par>
                    </p:childTnLst>
                  </p:cTn>
                  <p:nextCondLst>
                    <p:cond evt="onMediaBookmark" delay="0">
                      <p:tgtEl>
                        <p14:bmkTgt spid="32" bmkName="FinancialFunctions1_2_VF10263403800:00:27.7"/>
                      </p:tgtEl>
                    </p:cond>
                  </p:nextCondLst>
                </p:seq>
                <p:seq concurrent="1" nextAc="seek">
                  <p:cTn id="241" restart="whenNotActive" fill="hold" evtFilter="cancelBubble" nodeType="interactiveSeq">
                    <p:stCondLst>
                      <p:cond evt="onMediaBookmark" delay="0">
                        <p:tgtEl>
                          <p14:bmkTgt spid="32" bmkName="FinancialFunctions1_2_VF10263403800:00:35.6"/>
                        </p:tgtEl>
                      </p:cond>
                    </p:stCondLst>
                    <p:endSync evt="end" delay="0">
                      <p:rtn val="all"/>
                    </p:endSync>
                    <p:childTnLst>
                      <p:par>
                        <p:cTn id="242" fill="hold">
                          <p:stCondLst>
                            <p:cond delay="0"/>
                          </p:stCondLst>
                          <p:childTnLst>
                            <p:par>
                              <p:cTn id="243" fill="hold">
                                <p:stCondLst>
                                  <p:cond delay="0"/>
                                </p:stCondLst>
                                <p:childTnLst>
                                  <p:par>
                                    <p:cTn id="244" presetID="10" presetClass="exit" presetSubtype="0" fill="hold" grpId="1" nodeType="withEffect">
                                      <p:stCondLst>
                                        <p:cond delay="0"/>
                                      </p:stCondLst>
                                      <p:childTnLst>
                                        <p:animEffect transition="out" filter="fade">
                                          <p:cBhvr>
                                            <p:cTn id="245" dur="200"/>
                                            <p:tgtEl>
                                              <p:spTgt spid="40"/>
                                            </p:tgtEl>
                                          </p:cBhvr>
                                        </p:animEffect>
                                        <p:set>
                                          <p:cBhvr>
                                            <p:cTn id="246" dur="1" fill="hold">
                                              <p:stCondLst>
                                                <p:cond delay="199"/>
                                              </p:stCondLst>
                                            </p:cTn>
                                            <p:tgtEl>
                                              <p:spTgt spid="40"/>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35.6"/>
                      </p:tgtEl>
                    </p:cond>
                  </p:nextCondLst>
                </p:seq>
                <p:seq concurrent="1" nextAc="seek">
                  <p:cTn id="247" restart="whenNotActive" fill="hold" evtFilter="cancelBubble" nodeType="interactiveSeq">
                    <p:stCondLst>
                      <p:cond evt="onMediaBookmark" delay="0">
                        <p:tgtEl>
                          <p14:bmkTgt spid="32" bmkName="FinancialFunctions1_2_VF10263403800:00:35.7"/>
                        </p:tgtEl>
                      </p:cond>
                    </p:stCondLst>
                    <p:endSync evt="end" delay="0">
                      <p:rtn val="all"/>
                    </p:endSync>
                    <p:childTnLst>
                      <p:par>
                        <p:cTn id="248" fill="hold">
                          <p:stCondLst>
                            <p:cond delay="0"/>
                          </p:stCondLst>
                          <p:childTnLst>
                            <p:par>
                              <p:cTn id="249" fill="hold">
                                <p:stCondLst>
                                  <p:cond delay="0"/>
                                </p:stCondLst>
                                <p:childTnLst>
                                  <p:par>
                                    <p:cTn id="250" presetID="10" presetClass="entr" presetSubtype="0" fill="hold" grpId="0" nodeType="withEffect">
                                      <p:stCondLst>
                                        <p:cond delay="0"/>
                                      </p:stCondLst>
                                      <p:childTnLst>
                                        <p:set>
                                          <p:cBhvr>
                                            <p:cTn id="251" dur="1" fill="hold">
                                              <p:stCondLst>
                                                <p:cond delay="0"/>
                                              </p:stCondLst>
                                            </p:cTn>
                                            <p:tgtEl>
                                              <p:spTgt spid="41"/>
                                            </p:tgtEl>
                                            <p:attrNameLst>
                                              <p:attrName>style.visibility</p:attrName>
                                            </p:attrNameLst>
                                          </p:cBhvr>
                                          <p:to>
                                            <p:strVal val="visible"/>
                                          </p:to>
                                        </p:set>
                                        <p:animEffect transition="in" filter="fade">
                                          <p:cBhvr>
                                            <p:cTn id="252" dur="200"/>
                                            <p:tgtEl>
                                              <p:spTgt spid="41"/>
                                            </p:tgtEl>
                                          </p:cBhvr>
                                        </p:animEffect>
                                      </p:childTnLst>
                                    </p:cTn>
                                  </p:par>
                                </p:childTnLst>
                              </p:cTn>
                            </p:par>
                          </p:childTnLst>
                        </p:cTn>
                      </p:par>
                    </p:childTnLst>
                  </p:cTn>
                  <p:nextCondLst>
                    <p:cond evt="onMediaBookmark" delay="0">
                      <p:tgtEl>
                        <p14:bmkTgt spid="32" bmkName="FinancialFunctions1_2_VF10263403800:00:35.7"/>
                      </p:tgtEl>
                    </p:cond>
                  </p:nextCondLst>
                </p:seq>
                <p:seq concurrent="1" nextAc="seek">
                  <p:cTn id="253" restart="whenNotActive" fill="hold" evtFilter="cancelBubble" nodeType="interactiveSeq">
                    <p:stCondLst>
                      <p:cond evt="onMediaBookmark" delay="0">
                        <p:tgtEl>
                          <p14:bmkTgt spid="32" bmkName="FinancialFunctions1_2_VF10263403800:00:39.2"/>
                        </p:tgtEl>
                      </p:cond>
                    </p:stCondLst>
                    <p:endSync evt="end" delay="0">
                      <p:rtn val="all"/>
                    </p:endSync>
                    <p:childTnLst>
                      <p:par>
                        <p:cTn id="254" fill="hold">
                          <p:stCondLst>
                            <p:cond delay="0"/>
                          </p:stCondLst>
                          <p:childTnLst>
                            <p:par>
                              <p:cTn id="255" fill="hold">
                                <p:stCondLst>
                                  <p:cond delay="0"/>
                                </p:stCondLst>
                                <p:childTnLst>
                                  <p:par>
                                    <p:cTn id="256" presetID="10" presetClass="exit" presetSubtype="0" fill="hold" grpId="1" nodeType="withEffect">
                                      <p:stCondLst>
                                        <p:cond delay="0"/>
                                      </p:stCondLst>
                                      <p:childTnLst>
                                        <p:animEffect transition="out" filter="fade">
                                          <p:cBhvr>
                                            <p:cTn id="257" dur="200"/>
                                            <p:tgtEl>
                                              <p:spTgt spid="41"/>
                                            </p:tgtEl>
                                          </p:cBhvr>
                                        </p:animEffect>
                                        <p:set>
                                          <p:cBhvr>
                                            <p:cTn id="258" dur="1" fill="hold">
                                              <p:stCondLst>
                                                <p:cond delay="199"/>
                                              </p:stCondLst>
                                            </p:cTn>
                                            <p:tgtEl>
                                              <p:spTgt spid="41"/>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39.2"/>
                      </p:tgtEl>
                    </p:cond>
                  </p:nextCondLst>
                </p:seq>
                <p:seq concurrent="1" nextAc="seek">
                  <p:cTn id="259" restart="whenNotActive" fill="hold" evtFilter="cancelBubble" nodeType="interactiveSeq">
                    <p:stCondLst>
                      <p:cond evt="onMediaBookmark" delay="0">
                        <p:tgtEl>
                          <p14:bmkTgt spid="32" bmkName="FinancialFunctions1_2_VF10263403800:00:39.3"/>
                        </p:tgtEl>
                      </p:cond>
                    </p:stCondLst>
                    <p:endSync evt="end" delay="0">
                      <p:rtn val="all"/>
                    </p:endSync>
                    <p:childTnLst>
                      <p:par>
                        <p:cTn id="260" fill="hold">
                          <p:stCondLst>
                            <p:cond delay="0"/>
                          </p:stCondLst>
                          <p:childTnLst>
                            <p:par>
                              <p:cTn id="261" fill="hold">
                                <p:stCondLst>
                                  <p:cond delay="0"/>
                                </p:stCondLst>
                                <p:childTnLst>
                                  <p:par>
                                    <p:cTn id="262" presetID="10" presetClass="entr" presetSubtype="0" fill="hold" grpId="0" nodeType="withEffect">
                                      <p:stCondLst>
                                        <p:cond delay="0"/>
                                      </p:stCondLst>
                                      <p:childTnLst>
                                        <p:set>
                                          <p:cBhvr>
                                            <p:cTn id="263" dur="1" fill="hold">
                                              <p:stCondLst>
                                                <p:cond delay="0"/>
                                              </p:stCondLst>
                                            </p:cTn>
                                            <p:tgtEl>
                                              <p:spTgt spid="42"/>
                                            </p:tgtEl>
                                            <p:attrNameLst>
                                              <p:attrName>style.visibility</p:attrName>
                                            </p:attrNameLst>
                                          </p:cBhvr>
                                          <p:to>
                                            <p:strVal val="visible"/>
                                          </p:to>
                                        </p:set>
                                        <p:animEffect transition="in" filter="fade">
                                          <p:cBhvr>
                                            <p:cTn id="264" dur="200"/>
                                            <p:tgtEl>
                                              <p:spTgt spid="42"/>
                                            </p:tgtEl>
                                          </p:cBhvr>
                                        </p:animEffect>
                                      </p:childTnLst>
                                    </p:cTn>
                                  </p:par>
                                </p:childTnLst>
                              </p:cTn>
                            </p:par>
                          </p:childTnLst>
                        </p:cTn>
                      </p:par>
                    </p:childTnLst>
                  </p:cTn>
                  <p:nextCondLst>
                    <p:cond evt="onMediaBookmark" delay="0">
                      <p:tgtEl>
                        <p14:bmkTgt spid="32" bmkName="FinancialFunctions1_2_VF10263403800:00:39.3"/>
                      </p:tgtEl>
                    </p:cond>
                  </p:nextCondLst>
                </p:seq>
                <p:seq concurrent="1" nextAc="seek">
                  <p:cTn id="265" restart="whenNotActive" fill="hold" evtFilter="cancelBubble" nodeType="interactiveSeq">
                    <p:stCondLst>
                      <p:cond evt="onMediaBookmark" delay="0">
                        <p:tgtEl>
                          <p14:bmkTgt spid="32" bmkName="FinancialFunctions1_2_VF10263403800:00:42.3"/>
                        </p:tgtEl>
                      </p:cond>
                    </p:stCondLst>
                    <p:endSync evt="end" delay="0">
                      <p:rtn val="all"/>
                    </p:endSync>
                    <p:childTnLst>
                      <p:par>
                        <p:cTn id="266" fill="hold">
                          <p:stCondLst>
                            <p:cond delay="0"/>
                          </p:stCondLst>
                          <p:childTnLst>
                            <p:par>
                              <p:cTn id="267" fill="hold">
                                <p:stCondLst>
                                  <p:cond delay="0"/>
                                </p:stCondLst>
                                <p:childTnLst>
                                  <p:par>
                                    <p:cTn id="268" presetID="10" presetClass="exit" presetSubtype="0" fill="hold" grpId="1" nodeType="withEffect">
                                      <p:stCondLst>
                                        <p:cond delay="0"/>
                                      </p:stCondLst>
                                      <p:childTnLst>
                                        <p:animEffect transition="out" filter="fade">
                                          <p:cBhvr>
                                            <p:cTn id="269" dur="200"/>
                                            <p:tgtEl>
                                              <p:spTgt spid="42"/>
                                            </p:tgtEl>
                                          </p:cBhvr>
                                        </p:animEffect>
                                        <p:set>
                                          <p:cBhvr>
                                            <p:cTn id="270" dur="1" fill="hold">
                                              <p:stCondLst>
                                                <p:cond delay="199"/>
                                              </p:stCondLst>
                                            </p:cTn>
                                            <p:tgtEl>
                                              <p:spTgt spid="42"/>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42.3"/>
                      </p:tgtEl>
                    </p:cond>
                  </p:nextCondLst>
                </p:seq>
                <p:seq concurrent="1" nextAc="seek">
                  <p:cTn id="271" restart="whenNotActive" fill="hold" evtFilter="cancelBubble" nodeType="interactiveSeq">
                    <p:stCondLst>
                      <p:cond evt="onMediaBookmark" delay="0">
                        <p:tgtEl>
                          <p14:bmkTgt spid="32" bmkName="FinancialFunctions1_2_VF10263403800:00:42.4"/>
                        </p:tgtEl>
                      </p:cond>
                    </p:stCondLst>
                    <p:endSync evt="end" delay="0">
                      <p:rtn val="all"/>
                    </p:endSync>
                    <p:childTnLst>
                      <p:par>
                        <p:cTn id="272" fill="hold">
                          <p:stCondLst>
                            <p:cond delay="0"/>
                          </p:stCondLst>
                          <p:childTnLst>
                            <p:par>
                              <p:cTn id="273" fill="hold">
                                <p:stCondLst>
                                  <p:cond delay="0"/>
                                </p:stCondLst>
                                <p:childTnLst>
                                  <p:par>
                                    <p:cTn id="274" presetID="10" presetClass="entr" presetSubtype="0" fill="hold" grpId="0" nodeType="withEffect">
                                      <p:stCondLst>
                                        <p:cond delay="0"/>
                                      </p:stCondLst>
                                      <p:childTnLst>
                                        <p:set>
                                          <p:cBhvr>
                                            <p:cTn id="275" dur="1" fill="hold">
                                              <p:stCondLst>
                                                <p:cond delay="0"/>
                                              </p:stCondLst>
                                            </p:cTn>
                                            <p:tgtEl>
                                              <p:spTgt spid="43"/>
                                            </p:tgtEl>
                                            <p:attrNameLst>
                                              <p:attrName>style.visibility</p:attrName>
                                            </p:attrNameLst>
                                          </p:cBhvr>
                                          <p:to>
                                            <p:strVal val="visible"/>
                                          </p:to>
                                        </p:set>
                                        <p:animEffect transition="in" filter="fade">
                                          <p:cBhvr>
                                            <p:cTn id="276" dur="200"/>
                                            <p:tgtEl>
                                              <p:spTgt spid="43"/>
                                            </p:tgtEl>
                                          </p:cBhvr>
                                        </p:animEffect>
                                      </p:childTnLst>
                                    </p:cTn>
                                  </p:par>
                                </p:childTnLst>
                              </p:cTn>
                            </p:par>
                          </p:childTnLst>
                        </p:cTn>
                      </p:par>
                    </p:childTnLst>
                  </p:cTn>
                  <p:nextCondLst>
                    <p:cond evt="onMediaBookmark" delay="0">
                      <p:tgtEl>
                        <p14:bmkTgt spid="32" bmkName="FinancialFunctions1_2_VF10263403800:00:42.4"/>
                      </p:tgtEl>
                    </p:cond>
                  </p:nextCondLst>
                </p:seq>
                <p:seq concurrent="1" nextAc="seek">
                  <p:cTn id="277" restart="whenNotActive" fill="hold" evtFilter="cancelBubble" nodeType="interactiveSeq">
                    <p:stCondLst>
                      <p:cond evt="onMediaBookmark" delay="0">
                        <p:tgtEl>
                          <p14:bmkTgt spid="32" bmkName="FinancialFunctions1_2_VF10263403800:00:46.0"/>
                        </p:tgtEl>
                      </p:cond>
                    </p:stCondLst>
                    <p:endSync evt="end" delay="0">
                      <p:rtn val="all"/>
                    </p:endSync>
                    <p:childTnLst>
                      <p:par>
                        <p:cTn id="278" fill="hold">
                          <p:stCondLst>
                            <p:cond delay="0"/>
                          </p:stCondLst>
                          <p:childTnLst>
                            <p:par>
                              <p:cTn id="279" fill="hold">
                                <p:stCondLst>
                                  <p:cond delay="0"/>
                                </p:stCondLst>
                                <p:childTnLst>
                                  <p:par>
                                    <p:cTn id="280" presetID="10" presetClass="exit" presetSubtype="0" fill="hold" grpId="1" nodeType="withEffect">
                                      <p:stCondLst>
                                        <p:cond delay="0"/>
                                      </p:stCondLst>
                                      <p:childTnLst>
                                        <p:animEffect transition="out" filter="fade">
                                          <p:cBhvr>
                                            <p:cTn id="281" dur="200"/>
                                            <p:tgtEl>
                                              <p:spTgt spid="43"/>
                                            </p:tgtEl>
                                          </p:cBhvr>
                                        </p:animEffect>
                                        <p:set>
                                          <p:cBhvr>
                                            <p:cTn id="282" dur="1" fill="hold">
                                              <p:stCondLst>
                                                <p:cond delay="199"/>
                                              </p:stCondLst>
                                            </p:cTn>
                                            <p:tgtEl>
                                              <p:spTgt spid="43"/>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46.0"/>
                      </p:tgtEl>
                    </p:cond>
                  </p:nextCondLst>
                </p:seq>
                <p:seq concurrent="1" nextAc="seek">
                  <p:cTn id="283" restart="whenNotActive" fill="hold" evtFilter="cancelBubble" nodeType="interactiveSeq">
                    <p:stCondLst>
                      <p:cond evt="onMediaBookmark" delay="0">
                        <p:tgtEl>
                          <p14:bmkTgt spid="32" bmkName="FinancialFunctions1_2_VF10263403800:00:46.1"/>
                        </p:tgtEl>
                      </p:cond>
                    </p:stCondLst>
                    <p:endSync evt="end" delay="0">
                      <p:rtn val="all"/>
                    </p:endSync>
                    <p:childTnLst>
                      <p:par>
                        <p:cTn id="284" fill="hold">
                          <p:stCondLst>
                            <p:cond delay="0"/>
                          </p:stCondLst>
                          <p:childTnLst>
                            <p:par>
                              <p:cTn id="285" fill="hold">
                                <p:stCondLst>
                                  <p:cond delay="0"/>
                                </p:stCondLst>
                                <p:childTnLst>
                                  <p:par>
                                    <p:cTn id="286" presetID="10" presetClass="entr" presetSubtype="0" fill="hold" grpId="0" nodeType="withEffect">
                                      <p:stCondLst>
                                        <p:cond delay="0"/>
                                      </p:stCondLst>
                                      <p:childTnLst>
                                        <p:set>
                                          <p:cBhvr>
                                            <p:cTn id="287" dur="1" fill="hold">
                                              <p:stCondLst>
                                                <p:cond delay="0"/>
                                              </p:stCondLst>
                                            </p:cTn>
                                            <p:tgtEl>
                                              <p:spTgt spid="44"/>
                                            </p:tgtEl>
                                            <p:attrNameLst>
                                              <p:attrName>style.visibility</p:attrName>
                                            </p:attrNameLst>
                                          </p:cBhvr>
                                          <p:to>
                                            <p:strVal val="visible"/>
                                          </p:to>
                                        </p:set>
                                        <p:animEffect transition="in" filter="fade">
                                          <p:cBhvr>
                                            <p:cTn id="288" dur="200"/>
                                            <p:tgtEl>
                                              <p:spTgt spid="44"/>
                                            </p:tgtEl>
                                          </p:cBhvr>
                                        </p:animEffect>
                                      </p:childTnLst>
                                    </p:cTn>
                                  </p:par>
                                </p:childTnLst>
                              </p:cTn>
                            </p:par>
                          </p:childTnLst>
                        </p:cTn>
                      </p:par>
                    </p:childTnLst>
                  </p:cTn>
                  <p:nextCondLst>
                    <p:cond evt="onMediaBookmark" delay="0">
                      <p:tgtEl>
                        <p14:bmkTgt spid="32" bmkName="FinancialFunctions1_2_VF10263403800:00:46.1"/>
                      </p:tgtEl>
                    </p:cond>
                  </p:nextCondLst>
                </p:seq>
                <p:seq concurrent="1" nextAc="seek">
                  <p:cTn id="289" restart="whenNotActive" fill="hold" evtFilter="cancelBubble" nodeType="interactiveSeq">
                    <p:stCondLst>
                      <p:cond evt="onMediaBookmark" delay="0">
                        <p:tgtEl>
                          <p14:bmkTgt spid="32" bmkName="FinancialFunctions1_2_VF10263403800:00:53.6"/>
                        </p:tgtEl>
                      </p:cond>
                    </p:stCondLst>
                    <p:endSync evt="end" delay="0">
                      <p:rtn val="all"/>
                    </p:endSync>
                    <p:childTnLst>
                      <p:par>
                        <p:cTn id="290" fill="hold">
                          <p:stCondLst>
                            <p:cond delay="0"/>
                          </p:stCondLst>
                          <p:childTnLst>
                            <p:par>
                              <p:cTn id="291" fill="hold">
                                <p:stCondLst>
                                  <p:cond delay="0"/>
                                </p:stCondLst>
                                <p:childTnLst>
                                  <p:par>
                                    <p:cTn id="292" presetID="10" presetClass="exit" presetSubtype="0" fill="hold" grpId="1" nodeType="withEffect">
                                      <p:stCondLst>
                                        <p:cond delay="0"/>
                                      </p:stCondLst>
                                      <p:childTnLst>
                                        <p:animEffect transition="out" filter="fade">
                                          <p:cBhvr>
                                            <p:cTn id="293" dur="200"/>
                                            <p:tgtEl>
                                              <p:spTgt spid="44"/>
                                            </p:tgtEl>
                                          </p:cBhvr>
                                        </p:animEffect>
                                        <p:set>
                                          <p:cBhvr>
                                            <p:cTn id="294" dur="1" fill="hold">
                                              <p:stCondLst>
                                                <p:cond delay="199"/>
                                              </p:stCondLst>
                                            </p:cTn>
                                            <p:tgtEl>
                                              <p:spTgt spid="44"/>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53.6"/>
                      </p:tgtEl>
                    </p:cond>
                  </p:nextCondLst>
                </p:seq>
                <p:seq concurrent="1" nextAc="seek">
                  <p:cTn id="295" restart="whenNotActive" fill="hold" evtFilter="cancelBubble" nodeType="interactiveSeq">
                    <p:stCondLst>
                      <p:cond evt="onMediaBookmark" delay="0">
                        <p:tgtEl>
                          <p14:bmkTgt spid="32" bmkName="FinancialFunctions1_2_VF10263403800:00:53.7"/>
                        </p:tgtEl>
                      </p:cond>
                    </p:stCondLst>
                    <p:endSync evt="end" delay="0">
                      <p:rtn val="all"/>
                    </p:endSync>
                    <p:childTnLst>
                      <p:par>
                        <p:cTn id="296" fill="hold">
                          <p:stCondLst>
                            <p:cond delay="0"/>
                          </p:stCondLst>
                          <p:childTnLst>
                            <p:par>
                              <p:cTn id="297" fill="hold">
                                <p:stCondLst>
                                  <p:cond delay="0"/>
                                </p:stCondLst>
                                <p:childTnLst>
                                  <p:par>
                                    <p:cTn id="298" presetID="10" presetClass="entr" presetSubtype="0" fill="hold" grpId="0" nodeType="withEffect">
                                      <p:stCondLst>
                                        <p:cond delay="0"/>
                                      </p:stCondLst>
                                      <p:childTnLst>
                                        <p:set>
                                          <p:cBhvr>
                                            <p:cTn id="299" dur="1" fill="hold">
                                              <p:stCondLst>
                                                <p:cond delay="0"/>
                                              </p:stCondLst>
                                            </p:cTn>
                                            <p:tgtEl>
                                              <p:spTgt spid="45"/>
                                            </p:tgtEl>
                                            <p:attrNameLst>
                                              <p:attrName>style.visibility</p:attrName>
                                            </p:attrNameLst>
                                          </p:cBhvr>
                                          <p:to>
                                            <p:strVal val="visible"/>
                                          </p:to>
                                        </p:set>
                                        <p:animEffect transition="in" filter="fade">
                                          <p:cBhvr>
                                            <p:cTn id="300" dur="200"/>
                                            <p:tgtEl>
                                              <p:spTgt spid="45"/>
                                            </p:tgtEl>
                                          </p:cBhvr>
                                        </p:animEffect>
                                      </p:childTnLst>
                                    </p:cTn>
                                  </p:par>
                                </p:childTnLst>
                              </p:cTn>
                            </p:par>
                          </p:childTnLst>
                        </p:cTn>
                      </p:par>
                    </p:childTnLst>
                  </p:cTn>
                  <p:nextCondLst>
                    <p:cond evt="onMediaBookmark" delay="0">
                      <p:tgtEl>
                        <p14:bmkTgt spid="32" bmkName="FinancialFunctions1_2_VF10263403800:00:53.7"/>
                      </p:tgtEl>
                    </p:cond>
                  </p:nextCondLst>
                </p:seq>
                <p:seq concurrent="1" nextAc="seek">
                  <p:cTn id="301" restart="whenNotActive" fill="hold" evtFilter="cancelBubble" nodeType="interactiveSeq">
                    <p:stCondLst>
                      <p:cond evt="onMediaBookmark" delay="0">
                        <p:tgtEl>
                          <p14:bmkTgt spid="32" bmkName="FinancialFunctions1_2_VF10263403800:00:58.6"/>
                        </p:tgtEl>
                      </p:cond>
                    </p:stCondLst>
                    <p:endSync evt="end" delay="0">
                      <p:rtn val="all"/>
                    </p:endSync>
                    <p:childTnLst>
                      <p:par>
                        <p:cTn id="302" fill="hold">
                          <p:stCondLst>
                            <p:cond delay="0"/>
                          </p:stCondLst>
                          <p:childTnLst>
                            <p:par>
                              <p:cTn id="303" fill="hold">
                                <p:stCondLst>
                                  <p:cond delay="0"/>
                                </p:stCondLst>
                                <p:childTnLst>
                                  <p:par>
                                    <p:cTn id="304" presetID="10" presetClass="exit" presetSubtype="0" fill="hold" grpId="1" nodeType="withEffect">
                                      <p:stCondLst>
                                        <p:cond delay="0"/>
                                      </p:stCondLst>
                                      <p:childTnLst>
                                        <p:animEffect transition="out" filter="fade">
                                          <p:cBhvr>
                                            <p:cTn id="305" dur="200"/>
                                            <p:tgtEl>
                                              <p:spTgt spid="45"/>
                                            </p:tgtEl>
                                          </p:cBhvr>
                                        </p:animEffect>
                                        <p:set>
                                          <p:cBhvr>
                                            <p:cTn id="306" dur="1" fill="hold">
                                              <p:stCondLst>
                                                <p:cond delay="199"/>
                                              </p:stCondLst>
                                            </p:cTn>
                                            <p:tgtEl>
                                              <p:spTgt spid="45"/>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0:58.6"/>
                      </p:tgtEl>
                    </p:cond>
                  </p:nextCondLst>
                </p:seq>
                <p:seq concurrent="1" nextAc="seek">
                  <p:cTn id="307" restart="whenNotActive" fill="hold" evtFilter="cancelBubble" nodeType="interactiveSeq">
                    <p:stCondLst>
                      <p:cond evt="onMediaBookmark" delay="0">
                        <p:tgtEl>
                          <p14:bmkTgt spid="32" bmkName="FinancialFunctions1_2_VF10263403800:00:58.7"/>
                        </p:tgtEl>
                      </p:cond>
                    </p:stCondLst>
                    <p:endSync evt="end" delay="0">
                      <p:rtn val="all"/>
                    </p:endSync>
                    <p:childTnLst>
                      <p:par>
                        <p:cTn id="308" fill="hold">
                          <p:stCondLst>
                            <p:cond delay="0"/>
                          </p:stCondLst>
                          <p:childTnLst>
                            <p:par>
                              <p:cTn id="309" fill="hold">
                                <p:stCondLst>
                                  <p:cond delay="0"/>
                                </p:stCondLst>
                                <p:childTnLst>
                                  <p:par>
                                    <p:cTn id="310" presetID="10" presetClass="entr" presetSubtype="0" fill="hold" grpId="0" nodeType="withEffect">
                                      <p:stCondLst>
                                        <p:cond delay="0"/>
                                      </p:stCondLst>
                                      <p:childTnLst>
                                        <p:set>
                                          <p:cBhvr>
                                            <p:cTn id="311" dur="1" fill="hold">
                                              <p:stCondLst>
                                                <p:cond delay="0"/>
                                              </p:stCondLst>
                                            </p:cTn>
                                            <p:tgtEl>
                                              <p:spTgt spid="46"/>
                                            </p:tgtEl>
                                            <p:attrNameLst>
                                              <p:attrName>style.visibility</p:attrName>
                                            </p:attrNameLst>
                                          </p:cBhvr>
                                          <p:to>
                                            <p:strVal val="visible"/>
                                          </p:to>
                                        </p:set>
                                        <p:animEffect transition="in" filter="fade">
                                          <p:cBhvr>
                                            <p:cTn id="312" dur="200"/>
                                            <p:tgtEl>
                                              <p:spTgt spid="46"/>
                                            </p:tgtEl>
                                          </p:cBhvr>
                                        </p:animEffect>
                                      </p:childTnLst>
                                    </p:cTn>
                                  </p:par>
                                </p:childTnLst>
                              </p:cTn>
                            </p:par>
                          </p:childTnLst>
                        </p:cTn>
                      </p:par>
                    </p:childTnLst>
                  </p:cTn>
                  <p:nextCondLst>
                    <p:cond evt="onMediaBookmark" delay="0">
                      <p:tgtEl>
                        <p14:bmkTgt spid="32" bmkName="FinancialFunctions1_2_VF10263403800:00:58.7"/>
                      </p:tgtEl>
                    </p:cond>
                  </p:nextCondLst>
                </p:seq>
                <p:seq concurrent="1" nextAc="seek">
                  <p:cTn id="313" restart="whenNotActive" fill="hold" evtFilter="cancelBubble" nodeType="interactiveSeq">
                    <p:stCondLst>
                      <p:cond evt="onMediaBookmark" delay="0">
                        <p:tgtEl>
                          <p14:bmkTgt spid="32" bmkName="FinancialFunctions1_2_VF10263403800:01:06.0"/>
                        </p:tgtEl>
                      </p:cond>
                    </p:stCondLst>
                    <p:endSync evt="end" delay="0">
                      <p:rtn val="all"/>
                    </p:endSync>
                    <p:childTnLst>
                      <p:par>
                        <p:cTn id="314" fill="hold">
                          <p:stCondLst>
                            <p:cond delay="0"/>
                          </p:stCondLst>
                          <p:childTnLst>
                            <p:par>
                              <p:cTn id="315" fill="hold">
                                <p:stCondLst>
                                  <p:cond delay="0"/>
                                </p:stCondLst>
                                <p:childTnLst>
                                  <p:par>
                                    <p:cTn id="316" presetID="10" presetClass="exit" presetSubtype="0" fill="hold" grpId="1" nodeType="withEffect">
                                      <p:stCondLst>
                                        <p:cond delay="0"/>
                                      </p:stCondLst>
                                      <p:childTnLst>
                                        <p:animEffect transition="out" filter="fade">
                                          <p:cBhvr>
                                            <p:cTn id="317" dur="200"/>
                                            <p:tgtEl>
                                              <p:spTgt spid="46"/>
                                            </p:tgtEl>
                                          </p:cBhvr>
                                        </p:animEffect>
                                        <p:set>
                                          <p:cBhvr>
                                            <p:cTn id="318" dur="1" fill="hold">
                                              <p:stCondLst>
                                                <p:cond delay="199"/>
                                              </p:stCondLst>
                                            </p:cTn>
                                            <p:tgtEl>
                                              <p:spTgt spid="46"/>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06.0"/>
                      </p:tgtEl>
                    </p:cond>
                  </p:nextCondLst>
                </p:seq>
                <p:seq concurrent="1" nextAc="seek">
                  <p:cTn id="319" restart="whenNotActive" fill="hold" evtFilter="cancelBubble" nodeType="interactiveSeq">
                    <p:stCondLst>
                      <p:cond evt="onMediaBookmark" delay="0">
                        <p:tgtEl>
                          <p14:bmkTgt spid="32" bmkName="FinancialFunctions1_2_VF10263403800:01:06.1"/>
                        </p:tgtEl>
                      </p:cond>
                    </p:stCondLst>
                    <p:endSync evt="end" delay="0">
                      <p:rtn val="all"/>
                    </p:endSync>
                    <p:childTnLst>
                      <p:par>
                        <p:cTn id="320" fill="hold">
                          <p:stCondLst>
                            <p:cond delay="0"/>
                          </p:stCondLst>
                          <p:childTnLst>
                            <p:par>
                              <p:cTn id="321" fill="hold">
                                <p:stCondLst>
                                  <p:cond delay="0"/>
                                </p:stCondLst>
                                <p:childTnLst>
                                  <p:par>
                                    <p:cTn id="322" presetID="10" presetClass="entr" presetSubtype="0" fill="hold" grpId="0" nodeType="withEffect">
                                      <p:stCondLst>
                                        <p:cond delay="0"/>
                                      </p:stCondLst>
                                      <p:childTnLst>
                                        <p:set>
                                          <p:cBhvr>
                                            <p:cTn id="323" dur="1" fill="hold">
                                              <p:stCondLst>
                                                <p:cond delay="0"/>
                                              </p:stCondLst>
                                            </p:cTn>
                                            <p:tgtEl>
                                              <p:spTgt spid="47"/>
                                            </p:tgtEl>
                                            <p:attrNameLst>
                                              <p:attrName>style.visibility</p:attrName>
                                            </p:attrNameLst>
                                          </p:cBhvr>
                                          <p:to>
                                            <p:strVal val="visible"/>
                                          </p:to>
                                        </p:set>
                                        <p:animEffect transition="in" filter="fade">
                                          <p:cBhvr>
                                            <p:cTn id="324" dur="200"/>
                                            <p:tgtEl>
                                              <p:spTgt spid="47"/>
                                            </p:tgtEl>
                                          </p:cBhvr>
                                        </p:animEffect>
                                      </p:childTnLst>
                                    </p:cTn>
                                  </p:par>
                                </p:childTnLst>
                              </p:cTn>
                            </p:par>
                          </p:childTnLst>
                        </p:cTn>
                      </p:par>
                    </p:childTnLst>
                  </p:cTn>
                  <p:nextCondLst>
                    <p:cond evt="onMediaBookmark" delay="0">
                      <p:tgtEl>
                        <p14:bmkTgt spid="32" bmkName="FinancialFunctions1_2_VF10263403800:01:06.1"/>
                      </p:tgtEl>
                    </p:cond>
                  </p:nextCondLst>
                </p:seq>
                <p:seq concurrent="1" nextAc="seek">
                  <p:cTn id="325" restart="whenNotActive" fill="hold" evtFilter="cancelBubble" nodeType="interactiveSeq">
                    <p:stCondLst>
                      <p:cond evt="onMediaBookmark" delay="0">
                        <p:tgtEl>
                          <p14:bmkTgt spid="32" bmkName="FinancialFunctions1_2_VF10263403800:01:14.4"/>
                        </p:tgtEl>
                      </p:cond>
                    </p:stCondLst>
                    <p:endSync evt="end" delay="0">
                      <p:rtn val="all"/>
                    </p:endSync>
                    <p:childTnLst>
                      <p:par>
                        <p:cTn id="326" fill="hold">
                          <p:stCondLst>
                            <p:cond delay="0"/>
                          </p:stCondLst>
                          <p:childTnLst>
                            <p:par>
                              <p:cTn id="327" fill="hold">
                                <p:stCondLst>
                                  <p:cond delay="0"/>
                                </p:stCondLst>
                                <p:childTnLst>
                                  <p:par>
                                    <p:cTn id="328" presetID="10" presetClass="exit" presetSubtype="0" fill="hold" grpId="1" nodeType="withEffect">
                                      <p:stCondLst>
                                        <p:cond delay="0"/>
                                      </p:stCondLst>
                                      <p:childTnLst>
                                        <p:animEffect transition="out" filter="fade">
                                          <p:cBhvr>
                                            <p:cTn id="329" dur="200"/>
                                            <p:tgtEl>
                                              <p:spTgt spid="47"/>
                                            </p:tgtEl>
                                          </p:cBhvr>
                                        </p:animEffect>
                                        <p:set>
                                          <p:cBhvr>
                                            <p:cTn id="330" dur="1" fill="hold">
                                              <p:stCondLst>
                                                <p:cond delay="199"/>
                                              </p:stCondLst>
                                            </p:cTn>
                                            <p:tgtEl>
                                              <p:spTgt spid="47"/>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14.4"/>
                      </p:tgtEl>
                    </p:cond>
                  </p:nextCondLst>
                </p:seq>
                <p:seq concurrent="1" nextAc="seek">
                  <p:cTn id="331" restart="whenNotActive" fill="hold" evtFilter="cancelBubble" nodeType="interactiveSeq">
                    <p:stCondLst>
                      <p:cond evt="onMediaBookmark" delay="0">
                        <p:tgtEl>
                          <p14:bmkTgt spid="32" bmkName="FinancialFunctions1_2_VF10263403800:01:14.5"/>
                        </p:tgtEl>
                      </p:cond>
                    </p:stCondLst>
                    <p:endSync evt="end" delay="0">
                      <p:rtn val="all"/>
                    </p:endSync>
                    <p:childTnLst>
                      <p:par>
                        <p:cTn id="332" fill="hold">
                          <p:stCondLst>
                            <p:cond delay="0"/>
                          </p:stCondLst>
                          <p:childTnLst>
                            <p:par>
                              <p:cTn id="333" fill="hold">
                                <p:stCondLst>
                                  <p:cond delay="0"/>
                                </p:stCondLst>
                                <p:childTnLst>
                                  <p:par>
                                    <p:cTn id="334" presetID="10" presetClass="entr" presetSubtype="0" fill="hold" grpId="0" nodeType="withEffect">
                                      <p:stCondLst>
                                        <p:cond delay="0"/>
                                      </p:stCondLst>
                                      <p:childTnLst>
                                        <p:set>
                                          <p:cBhvr>
                                            <p:cTn id="335" dur="1" fill="hold">
                                              <p:stCondLst>
                                                <p:cond delay="0"/>
                                              </p:stCondLst>
                                            </p:cTn>
                                            <p:tgtEl>
                                              <p:spTgt spid="48"/>
                                            </p:tgtEl>
                                            <p:attrNameLst>
                                              <p:attrName>style.visibility</p:attrName>
                                            </p:attrNameLst>
                                          </p:cBhvr>
                                          <p:to>
                                            <p:strVal val="visible"/>
                                          </p:to>
                                        </p:set>
                                        <p:animEffect transition="in" filter="fade">
                                          <p:cBhvr>
                                            <p:cTn id="336" dur="200"/>
                                            <p:tgtEl>
                                              <p:spTgt spid="48"/>
                                            </p:tgtEl>
                                          </p:cBhvr>
                                        </p:animEffect>
                                      </p:childTnLst>
                                    </p:cTn>
                                  </p:par>
                                </p:childTnLst>
                              </p:cTn>
                            </p:par>
                          </p:childTnLst>
                        </p:cTn>
                      </p:par>
                    </p:childTnLst>
                  </p:cTn>
                  <p:nextCondLst>
                    <p:cond evt="onMediaBookmark" delay="0">
                      <p:tgtEl>
                        <p14:bmkTgt spid="32" bmkName="FinancialFunctions1_2_VF10263403800:01:14.5"/>
                      </p:tgtEl>
                    </p:cond>
                  </p:nextCondLst>
                </p:seq>
                <p:seq concurrent="1" nextAc="seek">
                  <p:cTn id="337" restart="whenNotActive" fill="hold" evtFilter="cancelBubble" nodeType="interactiveSeq">
                    <p:stCondLst>
                      <p:cond evt="onMediaBookmark" delay="0">
                        <p:tgtEl>
                          <p14:bmkTgt spid="32" bmkName="FinancialFunctions1_2_VF10263403800:01:22.4"/>
                        </p:tgtEl>
                      </p:cond>
                    </p:stCondLst>
                    <p:endSync evt="end" delay="0">
                      <p:rtn val="all"/>
                    </p:endSync>
                    <p:childTnLst>
                      <p:par>
                        <p:cTn id="338" fill="hold">
                          <p:stCondLst>
                            <p:cond delay="0"/>
                          </p:stCondLst>
                          <p:childTnLst>
                            <p:par>
                              <p:cTn id="339" fill="hold">
                                <p:stCondLst>
                                  <p:cond delay="0"/>
                                </p:stCondLst>
                                <p:childTnLst>
                                  <p:par>
                                    <p:cTn id="340" presetID="10" presetClass="exit" presetSubtype="0" fill="hold" grpId="1" nodeType="withEffect">
                                      <p:stCondLst>
                                        <p:cond delay="0"/>
                                      </p:stCondLst>
                                      <p:childTnLst>
                                        <p:animEffect transition="out" filter="fade">
                                          <p:cBhvr>
                                            <p:cTn id="341" dur="200"/>
                                            <p:tgtEl>
                                              <p:spTgt spid="48"/>
                                            </p:tgtEl>
                                          </p:cBhvr>
                                        </p:animEffect>
                                        <p:set>
                                          <p:cBhvr>
                                            <p:cTn id="342" dur="1" fill="hold">
                                              <p:stCondLst>
                                                <p:cond delay="199"/>
                                              </p:stCondLst>
                                            </p:cTn>
                                            <p:tgtEl>
                                              <p:spTgt spid="48"/>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22.4"/>
                      </p:tgtEl>
                    </p:cond>
                  </p:nextCondLst>
                </p:seq>
                <p:seq concurrent="1" nextAc="seek">
                  <p:cTn id="343" restart="whenNotActive" fill="hold" evtFilter="cancelBubble" nodeType="interactiveSeq">
                    <p:stCondLst>
                      <p:cond evt="onMediaBookmark" delay="0">
                        <p:tgtEl>
                          <p14:bmkTgt spid="32" bmkName="FinancialFunctions1_2_VF10263403800:01:22.5"/>
                        </p:tgtEl>
                      </p:cond>
                    </p:stCondLst>
                    <p:endSync evt="end" delay="0">
                      <p:rtn val="all"/>
                    </p:endSync>
                    <p:childTnLst>
                      <p:par>
                        <p:cTn id="344" fill="hold">
                          <p:stCondLst>
                            <p:cond delay="0"/>
                          </p:stCondLst>
                          <p:childTnLst>
                            <p:par>
                              <p:cTn id="345" fill="hold">
                                <p:stCondLst>
                                  <p:cond delay="0"/>
                                </p:stCondLst>
                                <p:childTnLst>
                                  <p:par>
                                    <p:cTn id="346" presetID="10" presetClass="entr" presetSubtype="0" fill="hold" grpId="0" nodeType="withEffect">
                                      <p:stCondLst>
                                        <p:cond delay="0"/>
                                      </p:stCondLst>
                                      <p:childTnLst>
                                        <p:set>
                                          <p:cBhvr>
                                            <p:cTn id="347" dur="1" fill="hold">
                                              <p:stCondLst>
                                                <p:cond delay="0"/>
                                              </p:stCondLst>
                                            </p:cTn>
                                            <p:tgtEl>
                                              <p:spTgt spid="49"/>
                                            </p:tgtEl>
                                            <p:attrNameLst>
                                              <p:attrName>style.visibility</p:attrName>
                                            </p:attrNameLst>
                                          </p:cBhvr>
                                          <p:to>
                                            <p:strVal val="visible"/>
                                          </p:to>
                                        </p:set>
                                        <p:animEffect transition="in" filter="fade">
                                          <p:cBhvr>
                                            <p:cTn id="348" dur="200"/>
                                            <p:tgtEl>
                                              <p:spTgt spid="49"/>
                                            </p:tgtEl>
                                          </p:cBhvr>
                                        </p:animEffect>
                                      </p:childTnLst>
                                    </p:cTn>
                                  </p:par>
                                </p:childTnLst>
                              </p:cTn>
                            </p:par>
                          </p:childTnLst>
                        </p:cTn>
                      </p:par>
                    </p:childTnLst>
                  </p:cTn>
                  <p:nextCondLst>
                    <p:cond evt="onMediaBookmark" delay="0">
                      <p:tgtEl>
                        <p14:bmkTgt spid="32" bmkName="FinancialFunctions1_2_VF10263403800:01:22.5"/>
                      </p:tgtEl>
                    </p:cond>
                  </p:nextCondLst>
                </p:seq>
                <p:seq concurrent="1" nextAc="seek">
                  <p:cTn id="349" restart="whenNotActive" fill="hold" evtFilter="cancelBubble" nodeType="interactiveSeq">
                    <p:stCondLst>
                      <p:cond evt="onMediaBookmark" delay="0">
                        <p:tgtEl>
                          <p14:bmkTgt spid="32" bmkName="FinancialFunctions1_2_VF10263403800:01:28.4"/>
                        </p:tgtEl>
                      </p:cond>
                    </p:stCondLst>
                    <p:endSync evt="end" delay="0">
                      <p:rtn val="all"/>
                    </p:endSync>
                    <p:childTnLst>
                      <p:par>
                        <p:cTn id="350" fill="hold">
                          <p:stCondLst>
                            <p:cond delay="0"/>
                          </p:stCondLst>
                          <p:childTnLst>
                            <p:par>
                              <p:cTn id="351" fill="hold">
                                <p:stCondLst>
                                  <p:cond delay="0"/>
                                </p:stCondLst>
                                <p:childTnLst>
                                  <p:par>
                                    <p:cTn id="352" presetID="10" presetClass="exit" presetSubtype="0" fill="hold" grpId="1" nodeType="withEffect">
                                      <p:stCondLst>
                                        <p:cond delay="0"/>
                                      </p:stCondLst>
                                      <p:childTnLst>
                                        <p:animEffect transition="out" filter="fade">
                                          <p:cBhvr>
                                            <p:cTn id="353" dur="200"/>
                                            <p:tgtEl>
                                              <p:spTgt spid="49"/>
                                            </p:tgtEl>
                                          </p:cBhvr>
                                        </p:animEffect>
                                        <p:set>
                                          <p:cBhvr>
                                            <p:cTn id="354" dur="1" fill="hold">
                                              <p:stCondLst>
                                                <p:cond delay="199"/>
                                              </p:stCondLst>
                                            </p:cTn>
                                            <p:tgtEl>
                                              <p:spTgt spid="49"/>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28.4"/>
                      </p:tgtEl>
                    </p:cond>
                  </p:nextCondLst>
                </p:seq>
                <p:seq concurrent="1" nextAc="seek">
                  <p:cTn id="355" restart="whenNotActive" fill="hold" evtFilter="cancelBubble" nodeType="interactiveSeq">
                    <p:stCondLst>
                      <p:cond evt="onMediaBookmark" delay="0">
                        <p:tgtEl>
                          <p14:bmkTgt spid="32" bmkName="FinancialFunctions1_2_VF10263403800:01:28.5"/>
                        </p:tgtEl>
                      </p:cond>
                    </p:stCondLst>
                    <p:endSync evt="end" delay="0">
                      <p:rtn val="all"/>
                    </p:endSync>
                    <p:childTnLst>
                      <p:par>
                        <p:cTn id="356" fill="hold">
                          <p:stCondLst>
                            <p:cond delay="0"/>
                          </p:stCondLst>
                          <p:childTnLst>
                            <p:par>
                              <p:cTn id="357" fill="hold">
                                <p:stCondLst>
                                  <p:cond delay="0"/>
                                </p:stCondLst>
                                <p:childTnLst>
                                  <p:par>
                                    <p:cTn id="358" presetID="10" presetClass="entr" presetSubtype="0" fill="hold" grpId="0" nodeType="withEffect">
                                      <p:stCondLst>
                                        <p:cond delay="0"/>
                                      </p:stCondLst>
                                      <p:childTnLst>
                                        <p:set>
                                          <p:cBhvr>
                                            <p:cTn id="359" dur="1" fill="hold">
                                              <p:stCondLst>
                                                <p:cond delay="0"/>
                                              </p:stCondLst>
                                            </p:cTn>
                                            <p:tgtEl>
                                              <p:spTgt spid="50"/>
                                            </p:tgtEl>
                                            <p:attrNameLst>
                                              <p:attrName>style.visibility</p:attrName>
                                            </p:attrNameLst>
                                          </p:cBhvr>
                                          <p:to>
                                            <p:strVal val="visible"/>
                                          </p:to>
                                        </p:set>
                                        <p:animEffect transition="in" filter="fade">
                                          <p:cBhvr>
                                            <p:cTn id="360" dur="200"/>
                                            <p:tgtEl>
                                              <p:spTgt spid="50"/>
                                            </p:tgtEl>
                                          </p:cBhvr>
                                        </p:animEffect>
                                      </p:childTnLst>
                                    </p:cTn>
                                  </p:par>
                                </p:childTnLst>
                              </p:cTn>
                            </p:par>
                          </p:childTnLst>
                        </p:cTn>
                      </p:par>
                    </p:childTnLst>
                  </p:cTn>
                  <p:nextCondLst>
                    <p:cond evt="onMediaBookmark" delay="0">
                      <p:tgtEl>
                        <p14:bmkTgt spid="32" bmkName="FinancialFunctions1_2_VF10263403800:01:28.5"/>
                      </p:tgtEl>
                    </p:cond>
                  </p:nextCondLst>
                </p:seq>
                <p:seq concurrent="1" nextAc="seek">
                  <p:cTn id="361" restart="whenNotActive" fill="hold" evtFilter="cancelBubble" nodeType="interactiveSeq">
                    <p:stCondLst>
                      <p:cond evt="onMediaBookmark" delay="0">
                        <p:tgtEl>
                          <p14:bmkTgt spid="32" bmkName="FinancialFunctions1_2_VF10263403800:01:32.2"/>
                        </p:tgtEl>
                      </p:cond>
                    </p:stCondLst>
                    <p:endSync evt="end" delay="0">
                      <p:rtn val="all"/>
                    </p:endSync>
                    <p:childTnLst>
                      <p:par>
                        <p:cTn id="362" fill="hold">
                          <p:stCondLst>
                            <p:cond delay="0"/>
                          </p:stCondLst>
                          <p:childTnLst>
                            <p:par>
                              <p:cTn id="363" fill="hold">
                                <p:stCondLst>
                                  <p:cond delay="0"/>
                                </p:stCondLst>
                                <p:childTnLst>
                                  <p:par>
                                    <p:cTn id="364" presetID="10" presetClass="exit" presetSubtype="0" fill="hold" grpId="1" nodeType="withEffect">
                                      <p:stCondLst>
                                        <p:cond delay="0"/>
                                      </p:stCondLst>
                                      <p:childTnLst>
                                        <p:animEffect transition="out" filter="fade">
                                          <p:cBhvr>
                                            <p:cTn id="365" dur="200"/>
                                            <p:tgtEl>
                                              <p:spTgt spid="50"/>
                                            </p:tgtEl>
                                          </p:cBhvr>
                                        </p:animEffect>
                                        <p:set>
                                          <p:cBhvr>
                                            <p:cTn id="366" dur="1" fill="hold">
                                              <p:stCondLst>
                                                <p:cond delay="199"/>
                                              </p:stCondLst>
                                            </p:cTn>
                                            <p:tgtEl>
                                              <p:spTgt spid="50"/>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32.2"/>
                      </p:tgtEl>
                    </p:cond>
                  </p:nextCondLst>
                </p:seq>
                <p:seq concurrent="1" nextAc="seek">
                  <p:cTn id="367" restart="whenNotActive" fill="hold" evtFilter="cancelBubble" nodeType="interactiveSeq">
                    <p:stCondLst>
                      <p:cond evt="onMediaBookmark" delay="0">
                        <p:tgtEl>
                          <p14:bmkTgt spid="32" bmkName="FinancialFunctions1_2_VF10263403800:01:32.3"/>
                        </p:tgtEl>
                      </p:cond>
                    </p:stCondLst>
                    <p:endSync evt="end" delay="0">
                      <p:rtn val="all"/>
                    </p:endSync>
                    <p:childTnLst>
                      <p:par>
                        <p:cTn id="368" fill="hold">
                          <p:stCondLst>
                            <p:cond delay="0"/>
                          </p:stCondLst>
                          <p:childTnLst>
                            <p:par>
                              <p:cTn id="369" fill="hold">
                                <p:stCondLst>
                                  <p:cond delay="0"/>
                                </p:stCondLst>
                                <p:childTnLst>
                                  <p:par>
                                    <p:cTn id="370" presetID="10" presetClass="entr" presetSubtype="0" fill="hold" grpId="0" nodeType="withEffect">
                                      <p:stCondLst>
                                        <p:cond delay="0"/>
                                      </p:stCondLst>
                                      <p:childTnLst>
                                        <p:set>
                                          <p:cBhvr>
                                            <p:cTn id="371" dur="1" fill="hold">
                                              <p:stCondLst>
                                                <p:cond delay="0"/>
                                              </p:stCondLst>
                                            </p:cTn>
                                            <p:tgtEl>
                                              <p:spTgt spid="51"/>
                                            </p:tgtEl>
                                            <p:attrNameLst>
                                              <p:attrName>style.visibility</p:attrName>
                                            </p:attrNameLst>
                                          </p:cBhvr>
                                          <p:to>
                                            <p:strVal val="visible"/>
                                          </p:to>
                                        </p:set>
                                        <p:animEffect transition="in" filter="fade">
                                          <p:cBhvr>
                                            <p:cTn id="372" dur="200"/>
                                            <p:tgtEl>
                                              <p:spTgt spid="51"/>
                                            </p:tgtEl>
                                          </p:cBhvr>
                                        </p:animEffect>
                                      </p:childTnLst>
                                    </p:cTn>
                                  </p:par>
                                </p:childTnLst>
                              </p:cTn>
                            </p:par>
                          </p:childTnLst>
                        </p:cTn>
                      </p:par>
                    </p:childTnLst>
                  </p:cTn>
                  <p:nextCondLst>
                    <p:cond evt="onMediaBookmark" delay="0">
                      <p:tgtEl>
                        <p14:bmkTgt spid="32" bmkName="FinancialFunctions1_2_VF10263403800:01:32.3"/>
                      </p:tgtEl>
                    </p:cond>
                  </p:nextCondLst>
                </p:seq>
                <p:seq concurrent="1" nextAc="seek">
                  <p:cTn id="373" restart="whenNotActive" fill="hold" evtFilter="cancelBubble" nodeType="interactiveSeq">
                    <p:stCondLst>
                      <p:cond evt="onMediaBookmark" delay="0">
                        <p:tgtEl>
                          <p14:bmkTgt spid="32" bmkName="FinancialFunctions1_2_VF10263403800:01:45.0"/>
                        </p:tgtEl>
                      </p:cond>
                    </p:stCondLst>
                    <p:endSync evt="end" delay="0">
                      <p:rtn val="all"/>
                    </p:endSync>
                    <p:childTnLst>
                      <p:par>
                        <p:cTn id="374" fill="hold">
                          <p:stCondLst>
                            <p:cond delay="0"/>
                          </p:stCondLst>
                          <p:childTnLst>
                            <p:par>
                              <p:cTn id="375" fill="hold">
                                <p:stCondLst>
                                  <p:cond delay="0"/>
                                </p:stCondLst>
                                <p:childTnLst>
                                  <p:par>
                                    <p:cTn id="376" presetID="10" presetClass="exit" presetSubtype="0" fill="hold" grpId="1" nodeType="withEffect">
                                      <p:stCondLst>
                                        <p:cond delay="0"/>
                                      </p:stCondLst>
                                      <p:childTnLst>
                                        <p:animEffect transition="out" filter="fade">
                                          <p:cBhvr>
                                            <p:cTn id="377" dur="200"/>
                                            <p:tgtEl>
                                              <p:spTgt spid="51"/>
                                            </p:tgtEl>
                                          </p:cBhvr>
                                        </p:animEffect>
                                        <p:set>
                                          <p:cBhvr>
                                            <p:cTn id="378" dur="1" fill="hold">
                                              <p:stCondLst>
                                                <p:cond delay="199"/>
                                              </p:stCondLst>
                                            </p:cTn>
                                            <p:tgtEl>
                                              <p:spTgt spid="51"/>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45.0"/>
                      </p:tgtEl>
                    </p:cond>
                  </p:nextCondLst>
                </p:seq>
                <p:seq concurrent="1" nextAc="seek">
                  <p:cTn id="379" restart="whenNotActive" fill="hold" evtFilter="cancelBubble" nodeType="interactiveSeq">
                    <p:stCondLst>
                      <p:cond evt="onMediaBookmark" delay="0">
                        <p:tgtEl>
                          <p14:bmkTgt spid="32" bmkName="FinancialFunctions1_2_VF10263403800:01:45.1"/>
                        </p:tgtEl>
                      </p:cond>
                    </p:stCondLst>
                    <p:endSync evt="end" delay="0">
                      <p:rtn val="all"/>
                    </p:endSync>
                    <p:childTnLst>
                      <p:par>
                        <p:cTn id="380" fill="hold">
                          <p:stCondLst>
                            <p:cond delay="0"/>
                          </p:stCondLst>
                          <p:childTnLst>
                            <p:par>
                              <p:cTn id="381" fill="hold">
                                <p:stCondLst>
                                  <p:cond delay="0"/>
                                </p:stCondLst>
                                <p:childTnLst>
                                  <p:par>
                                    <p:cTn id="382" presetID="10" presetClass="entr" presetSubtype="0" fill="hold" grpId="0" nodeType="withEffect">
                                      <p:stCondLst>
                                        <p:cond delay="0"/>
                                      </p:stCondLst>
                                      <p:childTnLst>
                                        <p:set>
                                          <p:cBhvr>
                                            <p:cTn id="383" dur="1" fill="hold">
                                              <p:stCondLst>
                                                <p:cond delay="0"/>
                                              </p:stCondLst>
                                            </p:cTn>
                                            <p:tgtEl>
                                              <p:spTgt spid="52"/>
                                            </p:tgtEl>
                                            <p:attrNameLst>
                                              <p:attrName>style.visibility</p:attrName>
                                            </p:attrNameLst>
                                          </p:cBhvr>
                                          <p:to>
                                            <p:strVal val="visible"/>
                                          </p:to>
                                        </p:set>
                                        <p:animEffect transition="in" filter="fade">
                                          <p:cBhvr>
                                            <p:cTn id="384" dur="200"/>
                                            <p:tgtEl>
                                              <p:spTgt spid="52"/>
                                            </p:tgtEl>
                                          </p:cBhvr>
                                        </p:animEffect>
                                      </p:childTnLst>
                                    </p:cTn>
                                  </p:par>
                                </p:childTnLst>
                              </p:cTn>
                            </p:par>
                          </p:childTnLst>
                        </p:cTn>
                      </p:par>
                    </p:childTnLst>
                  </p:cTn>
                  <p:nextCondLst>
                    <p:cond evt="onMediaBookmark" delay="0">
                      <p:tgtEl>
                        <p14:bmkTgt spid="32" bmkName="FinancialFunctions1_2_VF10263403800:01:45.1"/>
                      </p:tgtEl>
                    </p:cond>
                  </p:nextCondLst>
                </p:seq>
                <p:seq concurrent="1" nextAc="seek">
                  <p:cTn id="385" restart="whenNotActive" fill="hold" evtFilter="cancelBubble" nodeType="interactiveSeq">
                    <p:stCondLst>
                      <p:cond evt="onMediaBookmark" delay="0">
                        <p:tgtEl>
                          <p14:bmkTgt spid="32" bmkName="FinancialFunctions1_2_VF10263403800:01:50.5"/>
                        </p:tgtEl>
                      </p:cond>
                    </p:stCondLst>
                    <p:endSync evt="end" delay="0">
                      <p:rtn val="all"/>
                    </p:endSync>
                    <p:childTnLst>
                      <p:par>
                        <p:cTn id="386" fill="hold">
                          <p:stCondLst>
                            <p:cond delay="0"/>
                          </p:stCondLst>
                          <p:childTnLst>
                            <p:par>
                              <p:cTn id="387" fill="hold">
                                <p:stCondLst>
                                  <p:cond delay="0"/>
                                </p:stCondLst>
                                <p:childTnLst>
                                  <p:par>
                                    <p:cTn id="388" presetID="10" presetClass="exit" presetSubtype="0" fill="hold" grpId="1" nodeType="withEffect">
                                      <p:stCondLst>
                                        <p:cond delay="0"/>
                                      </p:stCondLst>
                                      <p:childTnLst>
                                        <p:animEffect transition="out" filter="fade">
                                          <p:cBhvr>
                                            <p:cTn id="389" dur="200"/>
                                            <p:tgtEl>
                                              <p:spTgt spid="52"/>
                                            </p:tgtEl>
                                          </p:cBhvr>
                                        </p:animEffect>
                                        <p:set>
                                          <p:cBhvr>
                                            <p:cTn id="390" dur="1" fill="hold">
                                              <p:stCondLst>
                                                <p:cond delay="199"/>
                                              </p:stCondLst>
                                            </p:cTn>
                                            <p:tgtEl>
                                              <p:spTgt spid="52"/>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50.5"/>
                      </p:tgtEl>
                    </p:cond>
                  </p:nextCondLst>
                </p:seq>
                <p:seq concurrent="1" nextAc="seek">
                  <p:cTn id="391" restart="whenNotActive" fill="hold" evtFilter="cancelBubble" nodeType="interactiveSeq">
                    <p:stCondLst>
                      <p:cond evt="onMediaBookmark" delay="0">
                        <p:tgtEl>
                          <p14:bmkTgt spid="32" bmkName="FinancialFunctions1_2_VF10263403800:01:50.6"/>
                        </p:tgtEl>
                      </p:cond>
                    </p:stCondLst>
                    <p:endSync evt="end" delay="0">
                      <p:rtn val="all"/>
                    </p:endSync>
                    <p:childTnLst>
                      <p:par>
                        <p:cTn id="392" fill="hold">
                          <p:stCondLst>
                            <p:cond delay="0"/>
                          </p:stCondLst>
                          <p:childTnLst>
                            <p:par>
                              <p:cTn id="393" fill="hold">
                                <p:stCondLst>
                                  <p:cond delay="0"/>
                                </p:stCondLst>
                                <p:childTnLst>
                                  <p:par>
                                    <p:cTn id="394" presetID="10" presetClass="entr" presetSubtype="0" fill="hold" grpId="0" nodeType="withEffect">
                                      <p:stCondLst>
                                        <p:cond delay="0"/>
                                      </p:stCondLst>
                                      <p:childTnLst>
                                        <p:set>
                                          <p:cBhvr>
                                            <p:cTn id="395" dur="1" fill="hold">
                                              <p:stCondLst>
                                                <p:cond delay="0"/>
                                              </p:stCondLst>
                                            </p:cTn>
                                            <p:tgtEl>
                                              <p:spTgt spid="53"/>
                                            </p:tgtEl>
                                            <p:attrNameLst>
                                              <p:attrName>style.visibility</p:attrName>
                                            </p:attrNameLst>
                                          </p:cBhvr>
                                          <p:to>
                                            <p:strVal val="visible"/>
                                          </p:to>
                                        </p:set>
                                        <p:animEffect transition="in" filter="fade">
                                          <p:cBhvr>
                                            <p:cTn id="396" dur="200"/>
                                            <p:tgtEl>
                                              <p:spTgt spid="53"/>
                                            </p:tgtEl>
                                          </p:cBhvr>
                                        </p:animEffect>
                                      </p:childTnLst>
                                    </p:cTn>
                                  </p:par>
                                </p:childTnLst>
                              </p:cTn>
                            </p:par>
                          </p:childTnLst>
                        </p:cTn>
                      </p:par>
                    </p:childTnLst>
                  </p:cTn>
                  <p:nextCondLst>
                    <p:cond evt="onMediaBookmark" delay="0">
                      <p:tgtEl>
                        <p14:bmkTgt spid="32" bmkName="FinancialFunctions1_2_VF10263403800:01:50.6"/>
                      </p:tgtEl>
                    </p:cond>
                  </p:nextCondLst>
                </p:seq>
                <p:seq concurrent="1" nextAc="seek">
                  <p:cTn id="397" restart="whenNotActive" fill="hold" evtFilter="cancelBubble" nodeType="interactiveSeq">
                    <p:stCondLst>
                      <p:cond evt="onMediaBookmark" delay="0">
                        <p:tgtEl>
                          <p14:bmkTgt spid="32" bmkName="FinancialFunctions1_2_VF10263403800:01:55.3"/>
                        </p:tgtEl>
                      </p:cond>
                    </p:stCondLst>
                    <p:endSync evt="end" delay="0">
                      <p:rtn val="all"/>
                    </p:endSync>
                    <p:childTnLst>
                      <p:par>
                        <p:cTn id="398" fill="hold">
                          <p:stCondLst>
                            <p:cond delay="0"/>
                          </p:stCondLst>
                          <p:childTnLst>
                            <p:par>
                              <p:cTn id="399" fill="hold">
                                <p:stCondLst>
                                  <p:cond delay="0"/>
                                </p:stCondLst>
                                <p:childTnLst>
                                  <p:par>
                                    <p:cTn id="400" presetID="10" presetClass="exit" presetSubtype="0" fill="hold" grpId="1" nodeType="withEffect">
                                      <p:stCondLst>
                                        <p:cond delay="0"/>
                                      </p:stCondLst>
                                      <p:childTnLst>
                                        <p:animEffect transition="out" filter="fade">
                                          <p:cBhvr>
                                            <p:cTn id="401" dur="200"/>
                                            <p:tgtEl>
                                              <p:spTgt spid="53"/>
                                            </p:tgtEl>
                                          </p:cBhvr>
                                        </p:animEffect>
                                        <p:set>
                                          <p:cBhvr>
                                            <p:cTn id="402" dur="1" fill="hold">
                                              <p:stCondLst>
                                                <p:cond delay="199"/>
                                              </p:stCondLst>
                                            </p:cTn>
                                            <p:tgtEl>
                                              <p:spTgt spid="53"/>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1:55.3"/>
                      </p:tgtEl>
                    </p:cond>
                  </p:nextCondLst>
                </p:seq>
                <p:seq concurrent="1" nextAc="seek">
                  <p:cTn id="403" restart="whenNotActive" fill="hold" evtFilter="cancelBubble" nodeType="interactiveSeq">
                    <p:stCondLst>
                      <p:cond evt="onMediaBookmark" delay="0">
                        <p:tgtEl>
                          <p14:bmkTgt spid="32" bmkName="FinancialFunctions1_2_VF10263403800:01:55.4"/>
                        </p:tgtEl>
                      </p:cond>
                    </p:stCondLst>
                    <p:endSync evt="end" delay="0">
                      <p:rtn val="all"/>
                    </p:endSync>
                    <p:childTnLst>
                      <p:par>
                        <p:cTn id="404" fill="hold">
                          <p:stCondLst>
                            <p:cond delay="0"/>
                          </p:stCondLst>
                          <p:childTnLst>
                            <p:par>
                              <p:cTn id="405" fill="hold">
                                <p:stCondLst>
                                  <p:cond delay="0"/>
                                </p:stCondLst>
                                <p:childTnLst>
                                  <p:par>
                                    <p:cTn id="406" presetID="10" presetClass="entr" presetSubtype="0" fill="hold" grpId="0" nodeType="withEffect">
                                      <p:stCondLst>
                                        <p:cond delay="0"/>
                                      </p:stCondLst>
                                      <p:childTnLst>
                                        <p:set>
                                          <p:cBhvr>
                                            <p:cTn id="407" dur="1" fill="hold">
                                              <p:stCondLst>
                                                <p:cond delay="0"/>
                                              </p:stCondLst>
                                            </p:cTn>
                                            <p:tgtEl>
                                              <p:spTgt spid="54"/>
                                            </p:tgtEl>
                                            <p:attrNameLst>
                                              <p:attrName>style.visibility</p:attrName>
                                            </p:attrNameLst>
                                          </p:cBhvr>
                                          <p:to>
                                            <p:strVal val="visible"/>
                                          </p:to>
                                        </p:set>
                                        <p:animEffect transition="in" filter="fade">
                                          <p:cBhvr>
                                            <p:cTn id="408" dur="200"/>
                                            <p:tgtEl>
                                              <p:spTgt spid="54"/>
                                            </p:tgtEl>
                                          </p:cBhvr>
                                        </p:animEffect>
                                      </p:childTnLst>
                                    </p:cTn>
                                  </p:par>
                                </p:childTnLst>
                              </p:cTn>
                            </p:par>
                          </p:childTnLst>
                        </p:cTn>
                      </p:par>
                    </p:childTnLst>
                  </p:cTn>
                  <p:nextCondLst>
                    <p:cond evt="onMediaBookmark" delay="0">
                      <p:tgtEl>
                        <p14:bmkTgt spid="32" bmkName="FinancialFunctions1_2_VF10263403800:01:55.4"/>
                      </p:tgtEl>
                    </p:cond>
                  </p:nextCondLst>
                </p:seq>
                <p:seq concurrent="1" nextAc="seek">
                  <p:cTn id="409" restart="whenNotActive" fill="hold" evtFilter="cancelBubble" nodeType="interactiveSeq">
                    <p:stCondLst>
                      <p:cond evt="onMediaBookmark" delay="0">
                        <p:tgtEl>
                          <p14:bmkTgt spid="32" bmkName="FinancialFunctions1_2_VF10263403800:02:02.6"/>
                        </p:tgtEl>
                      </p:cond>
                    </p:stCondLst>
                    <p:endSync evt="end" delay="0">
                      <p:rtn val="all"/>
                    </p:endSync>
                    <p:childTnLst>
                      <p:par>
                        <p:cTn id="410" fill="hold">
                          <p:stCondLst>
                            <p:cond delay="0"/>
                          </p:stCondLst>
                          <p:childTnLst>
                            <p:par>
                              <p:cTn id="411" fill="hold">
                                <p:stCondLst>
                                  <p:cond delay="0"/>
                                </p:stCondLst>
                                <p:childTnLst>
                                  <p:par>
                                    <p:cTn id="412" presetID="10" presetClass="exit" presetSubtype="0" fill="hold" grpId="1" nodeType="withEffect">
                                      <p:stCondLst>
                                        <p:cond delay="0"/>
                                      </p:stCondLst>
                                      <p:childTnLst>
                                        <p:animEffect transition="out" filter="fade">
                                          <p:cBhvr>
                                            <p:cTn id="413" dur="200"/>
                                            <p:tgtEl>
                                              <p:spTgt spid="54"/>
                                            </p:tgtEl>
                                          </p:cBhvr>
                                        </p:animEffect>
                                        <p:set>
                                          <p:cBhvr>
                                            <p:cTn id="414" dur="1" fill="hold">
                                              <p:stCondLst>
                                                <p:cond delay="199"/>
                                              </p:stCondLst>
                                            </p:cTn>
                                            <p:tgtEl>
                                              <p:spTgt spid="54"/>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02.6"/>
                      </p:tgtEl>
                    </p:cond>
                  </p:nextCondLst>
                </p:seq>
                <p:seq concurrent="1" nextAc="seek">
                  <p:cTn id="415" restart="whenNotActive" fill="hold" evtFilter="cancelBubble" nodeType="interactiveSeq">
                    <p:stCondLst>
                      <p:cond evt="onMediaBookmark" delay="0">
                        <p:tgtEl>
                          <p14:bmkTgt spid="32" bmkName="FinancialFunctions1_2_VF10263403800:02:02.7"/>
                        </p:tgtEl>
                      </p:cond>
                    </p:stCondLst>
                    <p:endSync evt="end" delay="0">
                      <p:rtn val="all"/>
                    </p:endSync>
                    <p:childTnLst>
                      <p:par>
                        <p:cTn id="416" fill="hold">
                          <p:stCondLst>
                            <p:cond delay="0"/>
                          </p:stCondLst>
                          <p:childTnLst>
                            <p:par>
                              <p:cTn id="417" fill="hold">
                                <p:stCondLst>
                                  <p:cond delay="0"/>
                                </p:stCondLst>
                                <p:childTnLst>
                                  <p:par>
                                    <p:cTn id="418" presetID="10" presetClass="entr" presetSubtype="0" fill="hold" grpId="0" nodeType="withEffect">
                                      <p:stCondLst>
                                        <p:cond delay="0"/>
                                      </p:stCondLst>
                                      <p:childTnLst>
                                        <p:set>
                                          <p:cBhvr>
                                            <p:cTn id="419" dur="1" fill="hold">
                                              <p:stCondLst>
                                                <p:cond delay="0"/>
                                              </p:stCondLst>
                                            </p:cTn>
                                            <p:tgtEl>
                                              <p:spTgt spid="55"/>
                                            </p:tgtEl>
                                            <p:attrNameLst>
                                              <p:attrName>style.visibility</p:attrName>
                                            </p:attrNameLst>
                                          </p:cBhvr>
                                          <p:to>
                                            <p:strVal val="visible"/>
                                          </p:to>
                                        </p:set>
                                        <p:animEffect transition="in" filter="fade">
                                          <p:cBhvr>
                                            <p:cTn id="420" dur="200"/>
                                            <p:tgtEl>
                                              <p:spTgt spid="55"/>
                                            </p:tgtEl>
                                          </p:cBhvr>
                                        </p:animEffect>
                                      </p:childTnLst>
                                    </p:cTn>
                                  </p:par>
                                </p:childTnLst>
                              </p:cTn>
                            </p:par>
                          </p:childTnLst>
                        </p:cTn>
                      </p:par>
                    </p:childTnLst>
                  </p:cTn>
                  <p:nextCondLst>
                    <p:cond evt="onMediaBookmark" delay="0">
                      <p:tgtEl>
                        <p14:bmkTgt spid="32" bmkName="FinancialFunctions1_2_VF10263403800:02:02.7"/>
                      </p:tgtEl>
                    </p:cond>
                  </p:nextCondLst>
                </p:seq>
                <p:seq concurrent="1" nextAc="seek">
                  <p:cTn id="421" restart="whenNotActive" fill="hold" evtFilter="cancelBubble" nodeType="interactiveSeq">
                    <p:stCondLst>
                      <p:cond evt="onMediaBookmark" delay="0">
                        <p:tgtEl>
                          <p14:bmkTgt spid="32" bmkName="FinancialFunctions1_2_VF10263403800:02:09.8"/>
                        </p:tgtEl>
                      </p:cond>
                    </p:stCondLst>
                    <p:endSync evt="end" delay="0">
                      <p:rtn val="all"/>
                    </p:endSync>
                    <p:childTnLst>
                      <p:par>
                        <p:cTn id="422" fill="hold">
                          <p:stCondLst>
                            <p:cond delay="0"/>
                          </p:stCondLst>
                          <p:childTnLst>
                            <p:par>
                              <p:cTn id="423" fill="hold">
                                <p:stCondLst>
                                  <p:cond delay="0"/>
                                </p:stCondLst>
                                <p:childTnLst>
                                  <p:par>
                                    <p:cTn id="424" presetID="10" presetClass="exit" presetSubtype="0" fill="hold" grpId="1" nodeType="withEffect">
                                      <p:stCondLst>
                                        <p:cond delay="0"/>
                                      </p:stCondLst>
                                      <p:childTnLst>
                                        <p:animEffect transition="out" filter="fade">
                                          <p:cBhvr>
                                            <p:cTn id="425" dur="200"/>
                                            <p:tgtEl>
                                              <p:spTgt spid="55"/>
                                            </p:tgtEl>
                                          </p:cBhvr>
                                        </p:animEffect>
                                        <p:set>
                                          <p:cBhvr>
                                            <p:cTn id="426" dur="1" fill="hold">
                                              <p:stCondLst>
                                                <p:cond delay="199"/>
                                              </p:stCondLst>
                                            </p:cTn>
                                            <p:tgtEl>
                                              <p:spTgt spid="55"/>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09.8"/>
                      </p:tgtEl>
                    </p:cond>
                  </p:nextCondLst>
                </p:seq>
                <p:seq concurrent="1" nextAc="seek">
                  <p:cTn id="427" restart="whenNotActive" fill="hold" evtFilter="cancelBubble" nodeType="interactiveSeq">
                    <p:stCondLst>
                      <p:cond evt="onMediaBookmark" delay="0">
                        <p:tgtEl>
                          <p14:bmkTgt spid="32" bmkName="FinancialFunctions1_2_VF10263403800:02:09.9"/>
                        </p:tgtEl>
                      </p:cond>
                    </p:stCondLst>
                    <p:endSync evt="end" delay="0">
                      <p:rtn val="all"/>
                    </p:endSync>
                    <p:childTnLst>
                      <p:par>
                        <p:cTn id="428" fill="hold">
                          <p:stCondLst>
                            <p:cond delay="0"/>
                          </p:stCondLst>
                          <p:childTnLst>
                            <p:par>
                              <p:cTn id="429" fill="hold">
                                <p:stCondLst>
                                  <p:cond delay="0"/>
                                </p:stCondLst>
                                <p:childTnLst>
                                  <p:par>
                                    <p:cTn id="430" presetID="10" presetClass="entr" presetSubtype="0" fill="hold" grpId="0" nodeType="withEffect">
                                      <p:stCondLst>
                                        <p:cond delay="0"/>
                                      </p:stCondLst>
                                      <p:childTnLst>
                                        <p:set>
                                          <p:cBhvr>
                                            <p:cTn id="431" dur="1" fill="hold">
                                              <p:stCondLst>
                                                <p:cond delay="0"/>
                                              </p:stCondLst>
                                            </p:cTn>
                                            <p:tgtEl>
                                              <p:spTgt spid="56"/>
                                            </p:tgtEl>
                                            <p:attrNameLst>
                                              <p:attrName>style.visibility</p:attrName>
                                            </p:attrNameLst>
                                          </p:cBhvr>
                                          <p:to>
                                            <p:strVal val="visible"/>
                                          </p:to>
                                        </p:set>
                                        <p:animEffect transition="in" filter="fade">
                                          <p:cBhvr>
                                            <p:cTn id="432" dur="200"/>
                                            <p:tgtEl>
                                              <p:spTgt spid="56"/>
                                            </p:tgtEl>
                                          </p:cBhvr>
                                        </p:animEffect>
                                      </p:childTnLst>
                                    </p:cTn>
                                  </p:par>
                                </p:childTnLst>
                              </p:cTn>
                            </p:par>
                          </p:childTnLst>
                        </p:cTn>
                      </p:par>
                    </p:childTnLst>
                  </p:cTn>
                  <p:nextCondLst>
                    <p:cond evt="onMediaBookmark" delay="0">
                      <p:tgtEl>
                        <p14:bmkTgt spid="32" bmkName="FinancialFunctions1_2_VF10263403800:02:09.9"/>
                      </p:tgtEl>
                    </p:cond>
                  </p:nextCondLst>
                </p:seq>
                <p:seq concurrent="1" nextAc="seek">
                  <p:cTn id="433" restart="whenNotActive" fill="hold" evtFilter="cancelBubble" nodeType="interactiveSeq">
                    <p:stCondLst>
                      <p:cond evt="onMediaBookmark" delay="0">
                        <p:tgtEl>
                          <p14:bmkTgt spid="32" bmkName="FinancialFunctions1_2_VF10263403800:02:17.2"/>
                        </p:tgtEl>
                      </p:cond>
                    </p:stCondLst>
                    <p:endSync evt="end" delay="0">
                      <p:rtn val="all"/>
                    </p:endSync>
                    <p:childTnLst>
                      <p:par>
                        <p:cTn id="434" fill="hold">
                          <p:stCondLst>
                            <p:cond delay="0"/>
                          </p:stCondLst>
                          <p:childTnLst>
                            <p:par>
                              <p:cTn id="435" fill="hold">
                                <p:stCondLst>
                                  <p:cond delay="0"/>
                                </p:stCondLst>
                                <p:childTnLst>
                                  <p:par>
                                    <p:cTn id="436" presetID="10" presetClass="exit" presetSubtype="0" fill="hold" grpId="1" nodeType="withEffect">
                                      <p:stCondLst>
                                        <p:cond delay="0"/>
                                      </p:stCondLst>
                                      <p:childTnLst>
                                        <p:animEffect transition="out" filter="fade">
                                          <p:cBhvr>
                                            <p:cTn id="437" dur="200"/>
                                            <p:tgtEl>
                                              <p:spTgt spid="56"/>
                                            </p:tgtEl>
                                          </p:cBhvr>
                                        </p:animEffect>
                                        <p:set>
                                          <p:cBhvr>
                                            <p:cTn id="438" dur="1" fill="hold">
                                              <p:stCondLst>
                                                <p:cond delay="199"/>
                                              </p:stCondLst>
                                            </p:cTn>
                                            <p:tgtEl>
                                              <p:spTgt spid="56"/>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17.2"/>
                      </p:tgtEl>
                    </p:cond>
                  </p:nextCondLst>
                </p:seq>
                <p:seq concurrent="1" nextAc="seek">
                  <p:cTn id="439" restart="whenNotActive" fill="hold" evtFilter="cancelBubble" nodeType="interactiveSeq">
                    <p:stCondLst>
                      <p:cond evt="onMediaBookmark" delay="0">
                        <p:tgtEl>
                          <p14:bmkTgt spid="32" bmkName="FinancialFunctions1_2_VF10263403800:02:17.3"/>
                        </p:tgtEl>
                      </p:cond>
                    </p:stCondLst>
                    <p:endSync evt="end" delay="0">
                      <p:rtn val="all"/>
                    </p:endSync>
                    <p:childTnLst>
                      <p:par>
                        <p:cTn id="440" fill="hold">
                          <p:stCondLst>
                            <p:cond delay="0"/>
                          </p:stCondLst>
                          <p:childTnLst>
                            <p:par>
                              <p:cTn id="441" fill="hold">
                                <p:stCondLst>
                                  <p:cond delay="0"/>
                                </p:stCondLst>
                                <p:childTnLst>
                                  <p:par>
                                    <p:cTn id="442" presetID="10" presetClass="entr" presetSubtype="0" fill="hold" grpId="0" nodeType="withEffect">
                                      <p:stCondLst>
                                        <p:cond delay="0"/>
                                      </p:stCondLst>
                                      <p:childTnLst>
                                        <p:set>
                                          <p:cBhvr>
                                            <p:cTn id="443" dur="1" fill="hold">
                                              <p:stCondLst>
                                                <p:cond delay="0"/>
                                              </p:stCondLst>
                                            </p:cTn>
                                            <p:tgtEl>
                                              <p:spTgt spid="57"/>
                                            </p:tgtEl>
                                            <p:attrNameLst>
                                              <p:attrName>style.visibility</p:attrName>
                                            </p:attrNameLst>
                                          </p:cBhvr>
                                          <p:to>
                                            <p:strVal val="visible"/>
                                          </p:to>
                                        </p:set>
                                        <p:animEffect transition="in" filter="fade">
                                          <p:cBhvr>
                                            <p:cTn id="444" dur="200"/>
                                            <p:tgtEl>
                                              <p:spTgt spid="57"/>
                                            </p:tgtEl>
                                          </p:cBhvr>
                                        </p:animEffect>
                                      </p:childTnLst>
                                    </p:cTn>
                                  </p:par>
                                </p:childTnLst>
                              </p:cTn>
                            </p:par>
                          </p:childTnLst>
                        </p:cTn>
                      </p:par>
                    </p:childTnLst>
                  </p:cTn>
                  <p:nextCondLst>
                    <p:cond evt="onMediaBookmark" delay="0">
                      <p:tgtEl>
                        <p14:bmkTgt spid="32" bmkName="FinancialFunctions1_2_VF10263403800:02:17.3"/>
                      </p:tgtEl>
                    </p:cond>
                  </p:nextCondLst>
                </p:seq>
                <p:seq concurrent="1" nextAc="seek">
                  <p:cTn id="445" restart="whenNotActive" fill="hold" evtFilter="cancelBubble" nodeType="interactiveSeq">
                    <p:stCondLst>
                      <p:cond evt="onMediaBookmark" delay="0">
                        <p:tgtEl>
                          <p14:bmkTgt spid="32" bmkName="FinancialFunctions1_2_VF10263403800:02:19.5"/>
                        </p:tgtEl>
                      </p:cond>
                    </p:stCondLst>
                    <p:endSync evt="end" delay="0">
                      <p:rtn val="all"/>
                    </p:endSync>
                    <p:childTnLst>
                      <p:par>
                        <p:cTn id="446" fill="hold">
                          <p:stCondLst>
                            <p:cond delay="0"/>
                          </p:stCondLst>
                          <p:childTnLst>
                            <p:par>
                              <p:cTn id="447" fill="hold">
                                <p:stCondLst>
                                  <p:cond delay="0"/>
                                </p:stCondLst>
                                <p:childTnLst>
                                  <p:par>
                                    <p:cTn id="448" presetID="10" presetClass="exit" presetSubtype="0" fill="hold" grpId="1" nodeType="withEffect">
                                      <p:stCondLst>
                                        <p:cond delay="0"/>
                                      </p:stCondLst>
                                      <p:childTnLst>
                                        <p:animEffect transition="out" filter="fade">
                                          <p:cBhvr>
                                            <p:cTn id="449" dur="200"/>
                                            <p:tgtEl>
                                              <p:spTgt spid="57"/>
                                            </p:tgtEl>
                                          </p:cBhvr>
                                        </p:animEffect>
                                        <p:set>
                                          <p:cBhvr>
                                            <p:cTn id="450" dur="1" fill="hold">
                                              <p:stCondLst>
                                                <p:cond delay="199"/>
                                              </p:stCondLst>
                                            </p:cTn>
                                            <p:tgtEl>
                                              <p:spTgt spid="57"/>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19.5"/>
                      </p:tgtEl>
                    </p:cond>
                  </p:nextCondLst>
                </p:seq>
                <p:seq concurrent="1" nextAc="seek">
                  <p:cTn id="451" restart="whenNotActive" fill="hold" evtFilter="cancelBubble" nodeType="interactiveSeq">
                    <p:stCondLst>
                      <p:cond evt="onMediaBookmark" delay="0">
                        <p:tgtEl>
                          <p14:bmkTgt spid="32" bmkName="FinancialFunctions1_2_VF10263403800:02:19.6"/>
                        </p:tgtEl>
                      </p:cond>
                    </p:stCondLst>
                    <p:endSync evt="end" delay="0">
                      <p:rtn val="all"/>
                    </p:endSync>
                    <p:childTnLst>
                      <p:par>
                        <p:cTn id="452" fill="hold">
                          <p:stCondLst>
                            <p:cond delay="0"/>
                          </p:stCondLst>
                          <p:childTnLst>
                            <p:par>
                              <p:cTn id="453" fill="hold">
                                <p:stCondLst>
                                  <p:cond delay="0"/>
                                </p:stCondLst>
                                <p:childTnLst>
                                  <p:par>
                                    <p:cTn id="454" presetID="10" presetClass="entr" presetSubtype="0" fill="hold" grpId="0" nodeType="withEffect">
                                      <p:stCondLst>
                                        <p:cond delay="0"/>
                                      </p:stCondLst>
                                      <p:childTnLst>
                                        <p:set>
                                          <p:cBhvr>
                                            <p:cTn id="455" dur="1" fill="hold">
                                              <p:stCondLst>
                                                <p:cond delay="0"/>
                                              </p:stCondLst>
                                            </p:cTn>
                                            <p:tgtEl>
                                              <p:spTgt spid="58"/>
                                            </p:tgtEl>
                                            <p:attrNameLst>
                                              <p:attrName>style.visibility</p:attrName>
                                            </p:attrNameLst>
                                          </p:cBhvr>
                                          <p:to>
                                            <p:strVal val="visible"/>
                                          </p:to>
                                        </p:set>
                                        <p:animEffect transition="in" filter="fade">
                                          <p:cBhvr>
                                            <p:cTn id="456" dur="200"/>
                                            <p:tgtEl>
                                              <p:spTgt spid="58"/>
                                            </p:tgtEl>
                                          </p:cBhvr>
                                        </p:animEffect>
                                      </p:childTnLst>
                                    </p:cTn>
                                  </p:par>
                                </p:childTnLst>
                              </p:cTn>
                            </p:par>
                          </p:childTnLst>
                        </p:cTn>
                      </p:par>
                    </p:childTnLst>
                  </p:cTn>
                  <p:nextCondLst>
                    <p:cond evt="onMediaBookmark" delay="0">
                      <p:tgtEl>
                        <p14:bmkTgt spid="32" bmkName="FinancialFunctions1_2_VF10263403800:02:19.6"/>
                      </p:tgtEl>
                    </p:cond>
                  </p:nextCondLst>
                </p:seq>
                <p:seq concurrent="1" nextAc="seek">
                  <p:cTn id="457" restart="whenNotActive" fill="hold" evtFilter="cancelBubble" nodeType="interactiveSeq">
                    <p:stCondLst>
                      <p:cond evt="onMediaBookmark" delay="0">
                        <p:tgtEl>
                          <p14:bmkTgt spid="32" bmkName="FinancialFunctions1_2_VF10263403800:02:31.0"/>
                        </p:tgtEl>
                      </p:cond>
                    </p:stCondLst>
                    <p:endSync evt="end" delay="0">
                      <p:rtn val="all"/>
                    </p:endSync>
                    <p:childTnLst>
                      <p:par>
                        <p:cTn id="458" fill="hold">
                          <p:stCondLst>
                            <p:cond delay="0"/>
                          </p:stCondLst>
                          <p:childTnLst>
                            <p:par>
                              <p:cTn id="459" fill="hold">
                                <p:stCondLst>
                                  <p:cond delay="0"/>
                                </p:stCondLst>
                                <p:childTnLst>
                                  <p:par>
                                    <p:cTn id="460" presetID="10" presetClass="exit" presetSubtype="0" fill="hold" grpId="1" nodeType="withEffect">
                                      <p:stCondLst>
                                        <p:cond delay="0"/>
                                      </p:stCondLst>
                                      <p:childTnLst>
                                        <p:animEffect transition="out" filter="fade">
                                          <p:cBhvr>
                                            <p:cTn id="461" dur="200"/>
                                            <p:tgtEl>
                                              <p:spTgt spid="58"/>
                                            </p:tgtEl>
                                          </p:cBhvr>
                                        </p:animEffect>
                                        <p:set>
                                          <p:cBhvr>
                                            <p:cTn id="462" dur="1" fill="hold">
                                              <p:stCondLst>
                                                <p:cond delay="199"/>
                                              </p:stCondLst>
                                            </p:cTn>
                                            <p:tgtEl>
                                              <p:spTgt spid="58"/>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31.0"/>
                      </p:tgtEl>
                    </p:cond>
                  </p:nextCondLst>
                </p:seq>
                <p:seq concurrent="1" nextAc="seek">
                  <p:cTn id="463" restart="whenNotActive" fill="hold" evtFilter="cancelBubble" nodeType="interactiveSeq">
                    <p:stCondLst>
                      <p:cond evt="onMediaBookmark" delay="0">
                        <p:tgtEl>
                          <p14:bmkTgt spid="32" bmkName="FinancialFunctions1_2_VF10263403800:02:31.1"/>
                        </p:tgtEl>
                      </p:cond>
                    </p:stCondLst>
                    <p:endSync evt="end" delay="0">
                      <p:rtn val="all"/>
                    </p:endSync>
                    <p:childTnLst>
                      <p:par>
                        <p:cTn id="464" fill="hold">
                          <p:stCondLst>
                            <p:cond delay="0"/>
                          </p:stCondLst>
                          <p:childTnLst>
                            <p:par>
                              <p:cTn id="465" fill="hold">
                                <p:stCondLst>
                                  <p:cond delay="0"/>
                                </p:stCondLst>
                                <p:childTnLst>
                                  <p:par>
                                    <p:cTn id="466" presetID="10" presetClass="entr" presetSubtype="0" fill="hold" grpId="0" nodeType="withEffect">
                                      <p:stCondLst>
                                        <p:cond delay="0"/>
                                      </p:stCondLst>
                                      <p:childTnLst>
                                        <p:set>
                                          <p:cBhvr>
                                            <p:cTn id="467" dur="1" fill="hold">
                                              <p:stCondLst>
                                                <p:cond delay="0"/>
                                              </p:stCondLst>
                                            </p:cTn>
                                            <p:tgtEl>
                                              <p:spTgt spid="59"/>
                                            </p:tgtEl>
                                            <p:attrNameLst>
                                              <p:attrName>style.visibility</p:attrName>
                                            </p:attrNameLst>
                                          </p:cBhvr>
                                          <p:to>
                                            <p:strVal val="visible"/>
                                          </p:to>
                                        </p:set>
                                        <p:animEffect transition="in" filter="fade">
                                          <p:cBhvr>
                                            <p:cTn id="468" dur="200"/>
                                            <p:tgtEl>
                                              <p:spTgt spid="59"/>
                                            </p:tgtEl>
                                          </p:cBhvr>
                                        </p:animEffect>
                                      </p:childTnLst>
                                    </p:cTn>
                                  </p:par>
                                </p:childTnLst>
                              </p:cTn>
                            </p:par>
                          </p:childTnLst>
                        </p:cTn>
                      </p:par>
                    </p:childTnLst>
                  </p:cTn>
                  <p:nextCondLst>
                    <p:cond evt="onMediaBookmark" delay="0">
                      <p:tgtEl>
                        <p14:bmkTgt spid="32" bmkName="FinancialFunctions1_2_VF10263403800:02:31.1"/>
                      </p:tgtEl>
                    </p:cond>
                  </p:nextCondLst>
                </p:seq>
                <p:seq concurrent="1" nextAc="seek">
                  <p:cTn id="469" restart="whenNotActive" fill="hold" evtFilter="cancelBubble" nodeType="interactiveSeq">
                    <p:stCondLst>
                      <p:cond evt="onMediaBookmark" delay="0">
                        <p:tgtEl>
                          <p14:bmkTgt spid="32" bmkName="FinancialFunctions1_2_VF10263403800:02:39.8"/>
                        </p:tgtEl>
                      </p:cond>
                    </p:stCondLst>
                    <p:endSync evt="end" delay="0">
                      <p:rtn val="all"/>
                    </p:endSync>
                    <p:childTnLst>
                      <p:par>
                        <p:cTn id="470" fill="hold">
                          <p:stCondLst>
                            <p:cond delay="0"/>
                          </p:stCondLst>
                          <p:childTnLst>
                            <p:par>
                              <p:cTn id="471" fill="hold">
                                <p:stCondLst>
                                  <p:cond delay="0"/>
                                </p:stCondLst>
                                <p:childTnLst>
                                  <p:par>
                                    <p:cTn id="472" presetID="10" presetClass="exit" presetSubtype="0" fill="hold" grpId="1" nodeType="withEffect">
                                      <p:stCondLst>
                                        <p:cond delay="0"/>
                                      </p:stCondLst>
                                      <p:childTnLst>
                                        <p:animEffect transition="out" filter="fade">
                                          <p:cBhvr>
                                            <p:cTn id="473" dur="200"/>
                                            <p:tgtEl>
                                              <p:spTgt spid="59"/>
                                            </p:tgtEl>
                                          </p:cBhvr>
                                        </p:animEffect>
                                        <p:set>
                                          <p:cBhvr>
                                            <p:cTn id="474" dur="1" fill="hold">
                                              <p:stCondLst>
                                                <p:cond delay="199"/>
                                              </p:stCondLst>
                                            </p:cTn>
                                            <p:tgtEl>
                                              <p:spTgt spid="59"/>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39.8"/>
                      </p:tgtEl>
                    </p:cond>
                  </p:nextCondLst>
                </p:seq>
                <p:seq concurrent="1" nextAc="seek">
                  <p:cTn id="475" restart="whenNotActive" fill="hold" evtFilter="cancelBubble" nodeType="interactiveSeq">
                    <p:stCondLst>
                      <p:cond evt="onMediaBookmark" delay="0">
                        <p:tgtEl>
                          <p14:bmkTgt spid="32" bmkName="FinancialFunctions1_2_VF10263403800:02:39.9"/>
                        </p:tgtEl>
                      </p:cond>
                    </p:stCondLst>
                    <p:endSync evt="end" delay="0">
                      <p:rtn val="all"/>
                    </p:endSync>
                    <p:childTnLst>
                      <p:par>
                        <p:cTn id="476" fill="hold">
                          <p:stCondLst>
                            <p:cond delay="0"/>
                          </p:stCondLst>
                          <p:childTnLst>
                            <p:par>
                              <p:cTn id="477" fill="hold">
                                <p:stCondLst>
                                  <p:cond delay="0"/>
                                </p:stCondLst>
                                <p:childTnLst>
                                  <p:par>
                                    <p:cTn id="478" presetID="10" presetClass="entr" presetSubtype="0" fill="hold" grpId="0" nodeType="withEffect">
                                      <p:stCondLst>
                                        <p:cond delay="0"/>
                                      </p:stCondLst>
                                      <p:childTnLst>
                                        <p:set>
                                          <p:cBhvr>
                                            <p:cTn id="479" dur="1" fill="hold">
                                              <p:stCondLst>
                                                <p:cond delay="0"/>
                                              </p:stCondLst>
                                            </p:cTn>
                                            <p:tgtEl>
                                              <p:spTgt spid="60"/>
                                            </p:tgtEl>
                                            <p:attrNameLst>
                                              <p:attrName>style.visibility</p:attrName>
                                            </p:attrNameLst>
                                          </p:cBhvr>
                                          <p:to>
                                            <p:strVal val="visible"/>
                                          </p:to>
                                        </p:set>
                                        <p:animEffect transition="in" filter="fade">
                                          <p:cBhvr>
                                            <p:cTn id="480" dur="200"/>
                                            <p:tgtEl>
                                              <p:spTgt spid="60"/>
                                            </p:tgtEl>
                                          </p:cBhvr>
                                        </p:animEffect>
                                      </p:childTnLst>
                                    </p:cTn>
                                  </p:par>
                                </p:childTnLst>
                              </p:cTn>
                            </p:par>
                          </p:childTnLst>
                        </p:cTn>
                      </p:par>
                    </p:childTnLst>
                  </p:cTn>
                  <p:nextCondLst>
                    <p:cond evt="onMediaBookmark" delay="0">
                      <p:tgtEl>
                        <p14:bmkTgt spid="32" bmkName="FinancialFunctions1_2_VF10263403800:02:39.9"/>
                      </p:tgtEl>
                    </p:cond>
                  </p:nextCondLst>
                </p:seq>
                <p:seq concurrent="1" nextAc="seek">
                  <p:cTn id="481" restart="whenNotActive" fill="hold" evtFilter="cancelBubble" nodeType="interactiveSeq">
                    <p:stCondLst>
                      <p:cond evt="onMediaBookmark" delay="0">
                        <p:tgtEl>
                          <p14:bmkTgt spid="32" bmkName="FinancialFunctions1_2_VF10263403800:02:47.0"/>
                        </p:tgtEl>
                      </p:cond>
                    </p:stCondLst>
                    <p:endSync evt="end" delay="0">
                      <p:rtn val="all"/>
                    </p:endSync>
                    <p:childTnLst>
                      <p:par>
                        <p:cTn id="482" fill="hold">
                          <p:stCondLst>
                            <p:cond delay="0"/>
                          </p:stCondLst>
                          <p:childTnLst>
                            <p:par>
                              <p:cTn id="483" fill="hold">
                                <p:stCondLst>
                                  <p:cond delay="0"/>
                                </p:stCondLst>
                                <p:childTnLst>
                                  <p:par>
                                    <p:cTn id="484" presetID="10" presetClass="exit" presetSubtype="0" fill="hold" grpId="1" nodeType="withEffect">
                                      <p:stCondLst>
                                        <p:cond delay="0"/>
                                      </p:stCondLst>
                                      <p:childTnLst>
                                        <p:animEffect transition="out" filter="fade">
                                          <p:cBhvr>
                                            <p:cTn id="485" dur="200"/>
                                            <p:tgtEl>
                                              <p:spTgt spid="60"/>
                                            </p:tgtEl>
                                          </p:cBhvr>
                                        </p:animEffect>
                                        <p:set>
                                          <p:cBhvr>
                                            <p:cTn id="486" dur="1" fill="hold">
                                              <p:stCondLst>
                                                <p:cond delay="199"/>
                                              </p:stCondLst>
                                            </p:cTn>
                                            <p:tgtEl>
                                              <p:spTgt spid="60"/>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47.0"/>
                      </p:tgtEl>
                    </p:cond>
                  </p:nextCondLst>
                </p:seq>
                <p:seq concurrent="1" nextAc="seek">
                  <p:cTn id="487" restart="whenNotActive" fill="hold" evtFilter="cancelBubble" nodeType="interactiveSeq">
                    <p:stCondLst>
                      <p:cond evt="onMediaBookmark" delay="0">
                        <p:tgtEl>
                          <p14:bmkTgt spid="32" bmkName="FinancialFunctions1_2_VF10263403800:02:47.1"/>
                        </p:tgtEl>
                      </p:cond>
                    </p:stCondLst>
                    <p:endSync evt="end" delay="0">
                      <p:rtn val="all"/>
                    </p:endSync>
                    <p:childTnLst>
                      <p:par>
                        <p:cTn id="488" fill="hold">
                          <p:stCondLst>
                            <p:cond delay="0"/>
                          </p:stCondLst>
                          <p:childTnLst>
                            <p:par>
                              <p:cTn id="489" fill="hold">
                                <p:stCondLst>
                                  <p:cond delay="0"/>
                                </p:stCondLst>
                                <p:childTnLst>
                                  <p:par>
                                    <p:cTn id="490" presetID="10" presetClass="entr" presetSubtype="0" fill="hold" grpId="0" nodeType="withEffect">
                                      <p:stCondLst>
                                        <p:cond delay="0"/>
                                      </p:stCondLst>
                                      <p:childTnLst>
                                        <p:set>
                                          <p:cBhvr>
                                            <p:cTn id="491" dur="1" fill="hold">
                                              <p:stCondLst>
                                                <p:cond delay="0"/>
                                              </p:stCondLst>
                                            </p:cTn>
                                            <p:tgtEl>
                                              <p:spTgt spid="61"/>
                                            </p:tgtEl>
                                            <p:attrNameLst>
                                              <p:attrName>style.visibility</p:attrName>
                                            </p:attrNameLst>
                                          </p:cBhvr>
                                          <p:to>
                                            <p:strVal val="visible"/>
                                          </p:to>
                                        </p:set>
                                        <p:animEffect transition="in" filter="fade">
                                          <p:cBhvr>
                                            <p:cTn id="492" dur="200"/>
                                            <p:tgtEl>
                                              <p:spTgt spid="61"/>
                                            </p:tgtEl>
                                          </p:cBhvr>
                                        </p:animEffect>
                                      </p:childTnLst>
                                    </p:cTn>
                                  </p:par>
                                </p:childTnLst>
                              </p:cTn>
                            </p:par>
                          </p:childTnLst>
                        </p:cTn>
                      </p:par>
                    </p:childTnLst>
                  </p:cTn>
                  <p:nextCondLst>
                    <p:cond evt="onMediaBookmark" delay="0">
                      <p:tgtEl>
                        <p14:bmkTgt spid="32" bmkName="FinancialFunctions1_2_VF10263403800:02:47.1"/>
                      </p:tgtEl>
                    </p:cond>
                  </p:nextCondLst>
                </p:seq>
                <p:seq concurrent="1" nextAc="seek">
                  <p:cTn id="493" restart="whenNotActive" fill="hold" evtFilter="cancelBubble" nodeType="interactiveSeq">
                    <p:stCondLst>
                      <p:cond evt="onMediaBookmark" delay="0">
                        <p:tgtEl>
                          <p14:bmkTgt spid="32" bmkName="FinancialFunctions1_2_VF10263403800:02:56.0"/>
                        </p:tgtEl>
                      </p:cond>
                    </p:stCondLst>
                    <p:endSync evt="end" delay="0">
                      <p:rtn val="all"/>
                    </p:endSync>
                    <p:childTnLst>
                      <p:par>
                        <p:cTn id="494" fill="hold">
                          <p:stCondLst>
                            <p:cond delay="0"/>
                          </p:stCondLst>
                          <p:childTnLst>
                            <p:par>
                              <p:cTn id="495" fill="hold">
                                <p:stCondLst>
                                  <p:cond delay="0"/>
                                </p:stCondLst>
                                <p:childTnLst>
                                  <p:par>
                                    <p:cTn id="496" presetID="10" presetClass="exit" presetSubtype="0" fill="hold" grpId="1" nodeType="withEffect">
                                      <p:stCondLst>
                                        <p:cond delay="0"/>
                                      </p:stCondLst>
                                      <p:childTnLst>
                                        <p:animEffect transition="out" filter="fade">
                                          <p:cBhvr>
                                            <p:cTn id="497" dur="200"/>
                                            <p:tgtEl>
                                              <p:spTgt spid="61"/>
                                            </p:tgtEl>
                                          </p:cBhvr>
                                        </p:animEffect>
                                        <p:set>
                                          <p:cBhvr>
                                            <p:cTn id="498" dur="1" fill="hold">
                                              <p:stCondLst>
                                                <p:cond delay="199"/>
                                              </p:stCondLst>
                                            </p:cTn>
                                            <p:tgtEl>
                                              <p:spTgt spid="61"/>
                                            </p:tgtEl>
                                            <p:attrNameLst>
                                              <p:attrName>style.visibility</p:attrName>
                                            </p:attrNameLst>
                                          </p:cBhvr>
                                          <p:to>
                                            <p:strVal val="hidden"/>
                                          </p:to>
                                        </p:set>
                                      </p:childTnLst>
                                    </p:cTn>
                                  </p:par>
                                </p:childTnLst>
                              </p:cTn>
                            </p:par>
                          </p:childTnLst>
                        </p:cTn>
                      </p:par>
                    </p:childTnLst>
                  </p:cTn>
                  <p:nextCondLst>
                    <p:cond evt="onMediaBookmark" delay="0">
                      <p:tgtEl>
                        <p14:bmkTgt spid="32" bmkName="FinancialFunctions1_2_VF10263403800:02:56.0"/>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200"/>
                                            <p:tgtEl>
                                              <p:spTgt spid="20"/>
                                            </p:tgtEl>
                                          </p:cBhvr>
                                        </p:animEffect>
                                      </p:childTnLst>
                                    </p:cTn>
                                  </p:par>
                                  <p:par>
                                    <p:cTn id="91" presetID="10" presetClass="exit" presetSubtype="0" fill="hold" grpId="1" nodeType="withEffect">
                                      <p:stCondLst>
                                        <p:cond delay="0"/>
                                      </p:stCondLst>
                                      <p:childTnLst>
                                        <p:animEffect transition="out" filter="fade">
                                          <p:cBhvr>
                                            <p:cTn id="92" dur="200"/>
                                            <p:tgtEl>
                                              <p:spTgt spid="20"/>
                                            </p:tgtEl>
                                          </p:cBhvr>
                                        </p:animEffect>
                                        <p:set>
                                          <p:cBhvr>
                                            <p:cTn id="93" dur="1" fill="hold">
                                              <p:stCondLst>
                                                <p:cond delay="199"/>
                                              </p:stCondLst>
                                            </p:cTn>
                                            <p:tgtEl>
                                              <p:spTgt spid="20"/>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200"/>
                                            <p:tgtEl>
                                              <p:spTgt spid="21"/>
                                            </p:tgtEl>
                                          </p:cBhvr>
                                        </p:animEffect>
                                      </p:childTnLst>
                                    </p:cTn>
                                  </p:par>
                                  <p:par>
                                    <p:cTn id="97" presetID="10" presetClass="exit" presetSubtype="0" fill="hold" grpId="1" nodeType="withEffect">
                                      <p:stCondLst>
                                        <p:cond delay="0"/>
                                      </p:stCondLst>
                                      <p:childTnLst>
                                        <p:animEffect transition="out" filter="fade">
                                          <p:cBhvr>
                                            <p:cTn id="98" dur="200"/>
                                            <p:tgtEl>
                                              <p:spTgt spid="21"/>
                                            </p:tgtEl>
                                          </p:cBhvr>
                                        </p:animEffect>
                                        <p:set>
                                          <p:cBhvr>
                                            <p:cTn id="99" dur="1" fill="hold">
                                              <p:stCondLst>
                                                <p:cond delay="199"/>
                                              </p:stCondLst>
                                            </p:cTn>
                                            <p:tgtEl>
                                              <p:spTgt spid="21"/>
                                            </p:tgtEl>
                                            <p:attrNameLst>
                                              <p:attrName>style.visibility</p:attrName>
                                            </p:attrNameLst>
                                          </p:cBhvr>
                                          <p:to>
                                            <p:strVal val="hidden"/>
                                          </p:to>
                                        </p:set>
                                      </p:childTnLst>
                                    </p:cTn>
                                  </p:par>
                                  <p:par>
                                    <p:cTn id="100" presetID="10" presetClass="entr" presetSubtype="0"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200"/>
                                            <p:tgtEl>
                                              <p:spTgt spid="22"/>
                                            </p:tgtEl>
                                          </p:cBhvr>
                                        </p:animEffect>
                                      </p:childTnLst>
                                    </p:cTn>
                                  </p:par>
                                  <p:par>
                                    <p:cTn id="103" presetID="10" presetClass="exit" presetSubtype="0" fill="hold" grpId="1" nodeType="withEffect">
                                      <p:stCondLst>
                                        <p:cond delay="0"/>
                                      </p:stCondLst>
                                      <p:childTnLst>
                                        <p:animEffect transition="out" filter="fade">
                                          <p:cBhvr>
                                            <p:cTn id="104" dur="200"/>
                                            <p:tgtEl>
                                              <p:spTgt spid="22"/>
                                            </p:tgtEl>
                                          </p:cBhvr>
                                        </p:animEffect>
                                        <p:set>
                                          <p:cBhvr>
                                            <p:cTn id="105" dur="1" fill="hold">
                                              <p:stCondLst>
                                                <p:cond delay="199"/>
                                              </p:stCondLst>
                                            </p:cTn>
                                            <p:tgtEl>
                                              <p:spTgt spid="22"/>
                                            </p:tgtEl>
                                            <p:attrNameLst>
                                              <p:attrName>style.visibility</p:attrName>
                                            </p:attrNameLst>
                                          </p:cBhvr>
                                          <p:to>
                                            <p:strVal val="hidden"/>
                                          </p:to>
                                        </p:se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200"/>
                                            <p:tgtEl>
                                              <p:spTgt spid="23"/>
                                            </p:tgtEl>
                                          </p:cBhvr>
                                        </p:animEffect>
                                      </p:childTnLst>
                                    </p:cTn>
                                  </p:par>
                                  <p:par>
                                    <p:cTn id="109" presetID="10" presetClass="exit" presetSubtype="0" fill="hold" grpId="1" nodeType="withEffect">
                                      <p:stCondLst>
                                        <p:cond delay="0"/>
                                      </p:stCondLst>
                                      <p:childTnLst>
                                        <p:animEffect transition="out" filter="fade">
                                          <p:cBhvr>
                                            <p:cTn id="110" dur="200"/>
                                            <p:tgtEl>
                                              <p:spTgt spid="23"/>
                                            </p:tgtEl>
                                          </p:cBhvr>
                                        </p:animEffect>
                                        <p:set>
                                          <p:cBhvr>
                                            <p:cTn id="111" dur="1" fill="hold">
                                              <p:stCondLst>
                                                <p:cond delay="199"/>
                                              </p:stCondLst>
                                            </p:cTn>
                                            <p:tgtEl>
                                              <p:spTgt spid="23"/>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fade">
                                          <p:cBhvr>
                                            <p:cTn id="114" dur="200"/>
                                            <p:tgtEl>
                                              <p:spTgt spid="24"/>
                                            </p:tgtEl>
                                          </p:cBhvr>
                                        </p:animEffect>
                                      </p:childTnLst>
                                    </p:cTn>
                                  </p:par>
                                  <p:par>
                                    <p:cTn id="115" presetID="10" presetClass="exit" presetSubtype="0" fill="hold" grpId="1" nodeType="withEffect">
                                      <p:stCondLst>
                                        <p:cond delay="0"/>
                                      </p:stCondLst>
                                      <p:childTnLst>
                                        <p:animEffect transition="out" filter="fade">
                                          <p:cBhvr>
                                            <p:cTn id="116" dur="200"/>
                                            <p:tgtEl>
                                              <p:spTgt spid="24"/>
                                            </p:tgtEl>
                                          </p:cBhvr>
                                        </p:animEffect>
                                        <p:set>
                                          <p:cBhvr>
                                            <p:cTn id="117" dur="1" fill="hold">
                                              <p:stCondLst>
                                                <p:cond delay="199"/>
                                              </p:stCondLst>
                                            </p:cTn>
                                            <p:tgtEl>
                                              <p:spTgt spid="24"/>
                                            </p:tgtEl>
                                            <p:attrNameLst>
                                              <p:attrName>style.visibility</p:attrName>
                                            </p:attrNameLst>
                                          </p:cBhvr>
                                          <p:to>
                                            <p:strVal val="hidden"/>
                                          </p:to>
                                        </p:set>
                                      </p:childTnLst>
                                    </p:cTn>
                                  </p:par>
                                  <p:par>
                                    <p:cTn id="118" presetID="10"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200"/>
                                            <p:tgtEl>
                                              <p:spTgt spid="25"/>
                                            </p:tgtEl>
                                          </p:cBhvr>
                                        </p:animEffect>
                                      </p:childTnLst>
                                    </p:cTn>
                                  </p:par>
                                  <p:par>
                                    <p:cTn id="121" presetID="10" presetClass="exit" presetSubtype="0" fill="hold" grpId="1" nodeType="withEffect">
                                      <p:stCondLst>
                                        <p:cond delay="0"/>
                                      </p:stCondLst>
                                      <p:childTnLst>
                                        <p:animEffect transition="out" filter="fade">
                                          <p:cBhvr>
                                            <p:cTn id="122" dur="200"/>
                                            <p:tgtEl>
                                              <p:spTgt spid="25"/>
                                            </p:tgtEl>
                                          </p:cBhvr>
                                        </p:animEffect>
                                        <p:set>
                                          <p:cBhvr>
                                            <p:cTn id="123" dur="1" fill="hold">
                                              <p:stCondLst>
                                                <p:cond delay="199"/>
                                              </p:stCondLst>
                                            </p:cTn>
                                            <p:tgtEl>
                                              <p:spTgt spid="25"/>
                                            </p:tgtEl>
                                            <p:attrNameLst>
                                              <p:attrName>style.visibility</p:attrName>
                                            </p:attrNameLst>
                                          </p:cBhvr>
                                          <p:to>
                                            <p:strVal val="hidden"/>
                                          </p:to>
                                        </p:set>
                                      </p:childTnLst>
                                    </p:cTn>
                                  </p:par>
                                  <p:par>
                                    <p:cTn id="124" presetID="10" presetClass="entr" presetSubtype="0" fill="hold" grpId="0"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200"/>
                                            <p:tgtEl>
                                              <p:spTgt spid="26"/>
                                            </p:tgtEl>
                                          </p:cBhvr>
                                        </p:animEffect>
                                      </p:childTnLst>
                                    </p:cTn>
                                  </p:par>
                                  <p:par>
                                    <p:cTn id="127" presetID="10" presetClass="exit" presetSubtype="0" fill="hold" grpId="1" nodeType="withEffect">
                                      <p:stCondLst>
                                        <p:cond delay="0"/>
                                      </p:stCondLst>
                                      <p:childTnLst>
                                        <p:animEffect transition="out" filter="fade">
                                          <p:cBhvr>
                                            <p:cTn id="128" dur="200"/>
                                            <p:tgtEl>
                                              <p:spTgt spid="26"/>
                                            </p:tgtEl>
                                          </p:cBhvr>
                                        </p:animEffect>
                                        <p:set>
                                          <p:cBhvr>
                                            <p:cTn id="129" dur="1" fill="hold">
                                              <p:stCondLst>
                                                <p:cond delay="199"/>
                                              </p:stCondLst>
                                            </p:cTn>
                                            <p:tgtEl>
                                              <p:spTgt spid="26"/>
                                            </p:tgtEl>
                                            <p:attrNameLst>
                                              <p:attrName>style.visibility</p:attrName>
                                            </p:attrNameLst>
                                          </p:cBhvr>
                                          <p:to>
                                            <p:strVal val="hidden"/>
                                          </p:to>
                                        </p:set>
                                      </p:childTnLst>
                                    </p:cTn>
                                  </p:par>
                                  <p:par>
                                    <p:cTn id="130" presetID="10"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200"/>
                                            <p:tgtEl>
                                              <p:spTgt spid="27"/>
                                            </p:tgtEl>
                                          </p:cBhvr>
                                        </p:animEffect>
                                      </p:childTnLst>
                                    </p:cTn>
                                  </p:par>
                                  <p:par>
                                    <p:cTn id="133" presetID="10" presetClass="exit" presetSubtype="0" fill="hold" grpId="1" nodeType="withEffect">
                                      <p:stCondLst>
                                        <p:cond delay="0"/>
                                      </p:stCondLst>
                                      <p:childTnLst>
                                        <p:animEffect transition="out" filter="fade">
                                          <p:cBhvr>
                                            <p:cTn id="134" dur="200"/>
                                            <p:tgtEl>
                                              <p:spTgt spid="27"/>
                                            </p:tgtEl>
                                          </p:cBhvr>
                                        </p:animEffect>
                                        <p:set>
                                          <p:cBhvr>
                                            <p:cTn id="135" dur="1" fill="hold">
                                              <p:stCondLst>
                                                <p:cond delay="199"/>
                                              </p:stCondLst>
                                            </p:cTn>
                                            <p:tgtEl>
                                              <p:spTgt spid="27"/>
                                            </p:tgtEl>
                                            <p:attrNameLst>
                                              <p:attrName>style.visibility</p:attrName>
                                            </p:attrNameLst>
                                          </p:cBhvr>
                                          <p:to>
                                            <p:strVal val="hidden"/>
                                          </p:to>
                                        </p:set>
                                      </p:childTnLst>
                                    </p:cTn>
                                  </p:par>
                                  <p:par>
                                    <p:cTn id="136" presetID="10" presetClass="entr" presetSubtype="0" fill="hold" grpId="0" nodeType="withEffect">
                                      <p:stCondLst>
                                        <p:cond delay="0"/>
                                      </p:stCondLst>
                                      <p:childTnLst>
                                        <p:set>
                                          <p:cBhvr>
                                            <p:cTn id="137" dur="1" fill="hold">
                                              <p:stCondLst>
                                                <p:cond delay="0"/>
                                              </p:stCondLst>
                                            </p:cTn>
                                            <p:tgtEl>
                                              <p:spTgt spid="28"/>
                                            </p:tgtEl>
                                            <p:attrNameLst>
                                              <p:attrName>style.visibility</p:attrName>
                                            </p:attrNameLst>
                                          </p:cBhvr>
                                          <p:to>
                                            <p:strVal val="visible"/>
                                          </p:to>
                                        </p:set>
                                        <p:animEffect transition="in" filter="fade">
                                          <p:cBhvr>
                                            <p:cTn id="138" dur="200"/>
                                            <p:tgtEl>
                                              <p:spTgt spid="28"/>
                                            </p:tgtEl>
                                          </p:cBhvr>
                                        </p:animEffect>
                                      </p:childTnLst>
                                    </p:cTn>
                                  </p:par>
                                  <p:par>
                                    <p:cTn id="139" presetID="10" presetClass="exit" presetSubtype="0" fill="hold" grpId="1" nodeType="withEffect">
                                      <p:stCondLst>
                                        <p:cond delay="0"/>
                                      </p:stCondLst>
                                      <p:childTnLst>
                                        <p:animEffect transition="out" filter="fade">
                                          <p:cBhvr>
                                            <p:cTn id="140" dur="200"/>
                                            <p:tgtEl>
                                              <p:spTgt spid="28"/>
                                            </p:tgtEl>
                                          </p:cBhvr>
                                        </p:animEffect>
                                        <p:set>
                                          <p:cBhvr>
                                            <p:cTn id="141" dur="1" fill="hold">
                                              <p:stCondLst>
                                                <p:cond delay="199"/>
                                              </p:stCondLst>
                                            </p:cTn>
                                            <p:tgtEl>
                                              <p:spTgt spid="28"/>
                                            </p:tgtEl>
                                            <p:attrNameLst>
                                              <p:attrName>style.visibility</p:attrName>
                                            </p:attrNameLst>
                                          </p:cBhvr>
                                          <p:to>
                                            <p:strVal val="hidden"/>
                                          </p:to>
                                        </p:set>
                                      </p:childTnLst>
                                    </p:cTn>
                                  </p:par>
                                  <p:par>
                                    <p:cTn id="142" presetID="10" presetClass="entr" presetSubtype="0" fill="hold" grpId="0" nodeType="withEffect">
                                      <p:stCondLst>
                                        <p:cond delay="0"/>
                                      </p:stCondLst>
                                      <p:childTnLst>
                                        <p:set>
                                          <p:cBhvr>
                                            <p:cTn id="143" dur="1" fill="hold">
                                              <p:stCondLst>
                                                <p:cond delay="0"/>
                                              </p:stCondLst>
                                            </p:cTn>
                                            <p:tgtEl>
                                              <p:spTgt spid="29"/>
                                            </p:tgtEl>
                                            <p:attrNameLst>
                                              <p:attrName>style.visibility</p:attrName>
                                            </p:attrNameLst>
                                          </p:cBhvr>
                                          <p:to>
                                            <p:strVal val="visible"/>
                                          </p:to>
                                        </p:set>
                                        <p:animEffect transition="in" filter="fade">
                                          <p:cBhvr>
                                            <p:cTn id="144" dur="200"/>
                                            <p:tgtEl>
                                              <p:spTgt spid="29"/>
                                            </p:tgtEl>
                                          </p:cBhvr>
                                        </p:animEffect>
                                      </p:childTnLst>
                                    </p:cTn>
                                  </p:par>
                                  <p:par>
                                    <p:cTn id="145" presetID="10" presetClass="exit" presetSubtype="0" fill="hold" grpId="1" nodeType="withEffect">
                                      <p:stCondLst>
                                        <p:cond delay="0"/>
                                      </p:stCondLst>
                                      <p:childTnLst>
                                        <p:animEffect transition="out" filter="fade">
                                          <p:cBhvr>
                                            <p:cTn id="146" dur="200"/>
                                            <p:tgtEl>
                                              <p:spTgt spid="29"/>
                                            </p:tgtEl>
                                          </p:cBhvr>
                                        </p:animEffect>
                                        <p:set>
                                          <p:cBhvr>
                                            <p:cTn id="147" dur="1" fill="hold">
                                              <p:stCondLst>
                                                <p:cond delay="199"/>
                                              </p:stCondLst>
                                            </p:cTn>
                                            <p:tgtEl>
                                              <p:spTgt spid="29"/>
                                            </p:tgtEl>
                                            <p:attrNameLst>
                                              <p:attrName>style.visibility</p:attrName>
                                            </p:attrNameLst>
                                          </p:cBhvr>
                                          <p:to>
                                            <p:strVal val="hidden"/>
                                          </p:to>
                                        </p:set>
                                      </p:childTnLst>
                                    </p:cTn>
                                  </p:par>
                                  <p:par>
                                    <p:cTn id="148" presetID="10" presetClass="entr" presetSubtype="0" fill="hold" grpId="0" nodeType="withEffect">
                                      <p:stCondLst>
                                        <p:cond delay="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200"/>
                                            <p:tgtEl>
                                              <p:spTgt spid="30"/>
                                            </p:tgtEl>
                                          </p:cBhvr>
                                        </p:animEffect>
                                      </p:childTnLst>
                                    </p:cTn>
                                  </p:par>
                                  <p:par>
                                    <p:cTn id="151" presetID="10" presetClass="exit" presetSubtype="0" fill="hold" grpId="1" nodeType="withEffect">
                                      <p:stCondLst>
                                        <p:cond delay="0"/>
                                      </p:stCondLst>
                                      <p:childTnLst>
                                        <p:animEffect transition="out" filter="fade">
                                          <p:cBhvr>
                                            <p:cTn id="152" dur="200"/>
                                            <p:tgtEl>
                                              <p:spTgt spid="30"/>
                                            </p:tgtEl>
                                          </p:cBhvr>
                                        </p:animEffect>
                                        <p:set>
                                          <p:cBhvr>
                                            <p:cTn id="153" dur="1" fill="hold">
                                              <p:stCondLst>
                                                <p:cond delay="199"/>
                                              </p:stCondLst>
                                            </p:cTn>
                                            <p:tgtEl>
                                              <p:spTgt spid="30"/>
                                            </p:tgtEl>
                                            <p:attrNameLst>
                                              <p:attrName>style.visibility</p:attrName>
                                            </p:attrNameLst>
                                          </p:cBhvr>
                                          <p:to>
                                            <p:strVal val="hidden"/>
                                          </p:to>
                                        </p:set>
                                      </p:childTnLst>
                                    </p:cTn>
                                  </p:par>
                                  <p:par>
                                    <p:cTn id="154" presetID="10" presetClass="entr" presetSubtype="0"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Effect transition="in" filter="fade">
                                          <p:cBhvr>
                                            <p:cTn id="156" dur="200"/>
                                            <p:tgtEl>
                                              <p:spTgt spid="31"/>
                                            </p:tgtEl>
                                          </p:cBhvr>
                                        </p:animEffect>
                                      </p:childTnLst>
                                    </p:cTn>
                                  </p:par>
                                  <p:par>
                                    <p:cTn id="157" presetID="10" presetClass="exit" presetSubtype="0" fill="hold" grpId="1" nodeType="withEffect">
                                      <p:stCondLst>
                                        <p:cond delay="0"/>
                                      </p:stCondLst>
                                      <p:childTnLst>
                                        <p:animEffect transition="out" filter="fade">
                                          <p:cBhvr>
                                            <p:cTn id="158" dur="200"/>
                                            <p:tgtEl>
                                              <p:spTgt spid="31"/>
                                            </p:tgtEl>
                                          </p:cBhvr>
                                        </p:animEffect>
                                        <p:set>
                                          <p:cBhvr>
                                            <p:cTn id="159" dur="1" fill="hold">
                                              <p:stCondLst>
                                                <p:cond delay="1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0" restart="whenNotActive" fill="hold" evtFilter="cancelBubble" nodeType="interactiveSeq">
                    <p:stCondLst>
                      <p:cond evt="onClick" delay="0">
                        <p:tgtEl>
                          <p:spTgt spid="32"/>
                        </p:tgtEl>
                      </p:cond>
                    </p:stCondLst>
                    <p:endSync evt="end" delay="0">
                      <p:rtn val="all"/>
                    </p:endSync>
                    <p:childTnLst>
                      <p:par>
                        <p:cTn id="161" fill="hold">
                          <p:stCondLst>
                            <p:cond delay="0"/>
                          </p:stCondLst>
                          <p:childTnLst>
                            <p:par>
                              <p:cTn id="162" fill="hold">
                                <p:stCondLst>
                                  <p:cond delay="0"/>
                                </p:stCondLst>
                                <p:childTnLst>
                                  <p:par>
                                    <p:cTn id="163" presetID="2" presetClass="mediacall" presetSubtype="0" fill="hold" nodeType="clickEffect">
                                      <p:stCondLst>
                                        <p:cond delay="0"/>
                                      </p:stCondLst>
                                      <p:childTnLst>
                                        <p:cmd type="call" cmd="togglePause">
                                          <p:cBhvr>
                                            <p:cTn id="164" dur="1" fill="hold"/>
                                            <p:tgtEl>
                                              <p:spTgt spid="32"/>
                                            </p:tgtEl>
                                          </p:cBhvr>
                                        </p:cmd>
                                      </p:childTnLst>
                                    </p:cTn>
                                  </p:par>
                                </p:childTnLst>
                              </p:cTn>
                            </p:par>
                          </p:childTnLst>
                        </p:cTn>
                      </p:par>
                    </p:childTnLst>
                  </p:cTn>
                  <p:nextCondLst>
                    <p:cond evt="onClick" delay="0">
                      <p:tgtEl>
                        <p:spTgt spid="32"/>
                      </p:tgtEl>
                    </p:cond>
                  </p:nextCondLst>
                </p:seq>
                <p:video>
                  <p:cMediaNode vol="80000">
                    <p:cTn id="165" fill="hold" display="0">
                      <p:stCondLst>
                        <p:cond delay="indefinite"/>
                      </p:stCondLst>
                    </p:cTn>
                    <p:tgtEl>
                      <p:spTgt spid="32"/>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defTabSz="914400">
              <a:spcBef>
                <a:spcPts val="0"/>
              </a:spcBef>
              <a:buNone/>
            </a:pPr>
            <a:r>
              <a:rPr lang="ru-RU" sz="3200" b="0" i="0" noProof="0" dirty="0" smtClean="0">
                <a:latin typeface="Segoe Light"/>
                <a:ea typeface="+mj-ea"/>
                <a:cs typeface="+mj-cs"/>
              </a:rPr>
              <a:t>Расчет сбережений на отпуск (</a:t>
            </a:r>
            <a:r>
              <a:rPr lang="ru-RU" sz="3200" b="0" i="0" noProof="0" dirty="0" smtClean="0">
                <a:latin typeface="Segoe Light"/>
                <a:ea typeface="+mj-ea"/>
                <a:cs typeface="+mj-cs"/>
              </a:rPr>
              <a:t>1:</a:t>
            </a:r>
            <a:r>
              <a:rPr lang="cs-CZ" sz="3200" b="0" i="0" noProof="0" dirty="0" smtClean="0">
                <a:latin typeface="Segoe Light"/>
                <a:ea typeface="+mj-ea"/>
                <a:cs typeface="+mj-cs"/>
              </a:rPr>
              <a:t>3</a:t>
            </a:r>
            <a:r>
              <a:rPr lang="cs-CZ" dirty="0"/>
              <a:t>7</a:t>
            </a:r>
            <a:r>
              <a:rPr lang="ru-RU" sz="3200" b="0" i="0" noProof="0" dirty="0" smtClean="0">
                <a:latin typeface="Segoe Light"/>
                <a:ea typeface="+mj-ea"/>
                <a:cs typeface="+mj-cs"/>
              </a:rPr>
              <a:t>)</a:t>
            </a:r>
            <a:endParaRPr lang="ru-RU" sz="3200" b="0" i="0" noProof="0" dirty="0">
              <a:latin typeface="Segoe Light"/>
              <a:ea typeface="+mj-ea"/>
              <a:cs typeface="+mj-cs"/>
            </a:endParaRPr>
          </a:p>
        </p:txBody>
      </p:sp>
      <p:sp>
        <p:nvSpPr>
          <p:cNvPr id="2" name="Footer Placeholder 1"/>
          <p:cNvSpPr>
            <a:spLocks noGrp="1"/>
          </p:cNvSpPr>
          <p:nvPr>
            <p:ph type="ftr" sz="quarter" idx="11"/>
          </p:nvPr>
        </p:nvSpPr>
        <p:spPr/>
        <p:txBody>
          <a:bodyPr/>
          <a:lstStyle/>
          <a:p>
            <a:pPr algn="ctr" defTabSz="914400">
              <a:buNone/>
            </a:pPr>
            <a:r>
              <a:rPr lang="ru-RU" sz="1200" b="0" i="0" dirty="0" smtClean="0">
                <a:solidFill>
                  <a:schemeClr val="tx1">
                    <a:tint val="75000"/>
                  </a:schemeClr>
                </a:solidFill>
                <a:latin typeface="Segoe UI"/>
                <a:cs typeface="Segoe UI"/>
              </a:rPr>
              <a:t>Планирование платежей и сбережений</a:t>
            </a:r>
            <a:endParaRPr lang="ru-RU" sz="1200" b="0" i="0" dirty="0">
              <a:solidFill>
                <a:schemeClr val="tx1">
                  <a:tint val="75000"/>
                </a:schemeClr>
              </a:solidFill>
              <a:latin typeface="Segoe UI"/>
              <a:cs typeface="Segoe UI"/>
            </a:endParaRPr>
          </a:p>
        </p:txBody>
      </p:sp>
      <p:sp>
        <p:nvSpPr>
          <p:cNvPr id="7" name="Text Placeholder 6"/>
          <p:cNvSpPr>
            <a:spLocks noGrp="1"/>
          </p:cNvSpPr>
          <p:nvPr>
            <p:ph type="body" sz="quarter" idx="13"/>
          </p:nvPr>
        </p:nvSpPr>
        <p:spPr/>
        <p:txBody>
          <a:bodyPr/>
          <a:lstStyle/>
          <a:p>
            <a:pPr marL="0" marR="0" indent="0" algn="l" defTabSz="914400">
              <a:lnSpc>
                <a:spcPct val="100000"/>
              </a:lnSpc>
              <a:spcBef>
                <a:spcPts val="336"/>
              </a:spcBef>
              <a:buNone/>
            </a:pPr>
            <a:r>
              <a:rPr lang="ru-RU" sz="1400" b="0" i="0" noProof="0" smtClean="0">
                <a:solidFill>
                  <a:schemeClr val="bg1">
                    <a:lumMod val="50000"/>
                  </a:schemeClr>
                </a:solidFill>
                <a:latin typeface="Segoe UI"/>
                <a:cs typeface="Segoe UI"/>
              </a:rPr>
              <a:t>Чтобы отобразить элементы управления видео, наведите указатель мыши на нижнюю часть окна с видео. Чтобы прокрутить видео вперед или назад, воспользуйтесь индикатором выполнения.</a:t>
            </a:r>
          </a:p>
          <a:p>
            <a:pPr marL="0" marR="0" indent="0" algn="l" defTabSz="914400">
              <a:lnSpc>
                <a:spcPct val="100000"/>
              </a:lnSpc>
              <a:spcBef>
                <a:spcPts val="0"/>
              </a:spcBef>
              <a:buNone/>
            </a:pPr>
            <a:endParaRPr lang="ru-RU" noProof="0" smtClean="0"/>
          </a:p>
        </p:txBody>
      </p:sp>
      <p:sp>
        <p:nvSpPr>
          <p:cNvPr id="6" name="FinancialFunctions1_3Imaginea00:00:00.0-00:00:05.9"/>
          <p:cNvSpPr txBox="1"/>
          <p:nvPr>
            <p:custDataLst>
              <p:tags r:id="rId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Imagine a dream vacation that will cost you $8,500 in three years,</a:t>
            </a:r>
          </a:p>
        </p:txBody>
      </p:sp>
      <p:sp>
        <p:nvSpPr>
          <p:cNvPr id="8" name="FinancialFunctions1_3andyou00:00:06.0-00:00:10.7"/>
          <p:cNvSpPr txBox="1"/>
          <p:nvPr>
            <p:custDataLst>
              <p:tags r:id="rId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and you need to figure out how much to save each month to pay for the vacation.</a:t>
            </a:r>
          </a:p>
        </p:txBody>
      </p:sp>
      <p:sp>
        <p:nvSpPr>
          <p:cNvPr id="9" name="FinancialFunctions1_3Youearn00:00:10.8-00:00:19.0"/>
          <p:cNvSpPr txBox="1"/>
          <p:nvPr>
            <p:custDataLst>
              <p:tags r:id="rId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earn an annual interest rate of 1.5% and are starting from a zero balance in the account.</a:t>
            </a:r>
          </a:p>
        </p:txBody>
      </p:sp>
      <p:sp>
        <p:nvSpPr>
          <p:cNvPr id="10" name="FinancialFunctions1_3Youcan00:00:19.1-00:00:23.0"/>
          <p:cNvSpPr txBox="1"/>
          <p:nvPr>
            <p:custDataLst>
              <p:tags r:id="rId4"/>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can use the PMT function to find out how much to save.</a:t>
            </a:r>
          </a:p>
        </p:txBody>
      </p:sp>
      <p:sp>
        <p:nvSpPr>
          <p:cNvPr id="11" name="FinancialFunctions1_3I’lltype00:00:23.1-00:00:30.2"/>
          <p:cNvSpPr txBox="1"/>
          <p:nvPr>
            <p:custDataLst>
              <p:tags r:id="rId5"/>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type the formula directly in the spreadsheet by starting with my equal sign, then I’ll begin to type PMT.</a:t>
            </a:r>
          </a:p>
        </p:txBody>
      </p:sp>
      <p:sp>
        <p:nvSpPr>
          <p:cNvPr id="12" name="FinancialFunctions1_3FormulaAutoComplete00:00:30.3-00:00:36.4"/>
          <p:cNvSpPr txBox="1"/>
          <p:nvPr>
            <p:custDataLst>
              <p:tags r:id="rId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Formula AutoComplete offers the function and I’ll double-click it to get it into the formula.</a:t>
            </a:r>
          </a:p>
        </p:txBody>
      </p:sp>
      <p:sp>
        <p:nvSpPr>
          <p:cNvPr id="13" name="FinancialFunctions1_3Thefunction00:00:36.5-00:00:40.2"/>
          <p:cNvSpPr txBox="1"/>
          <p:nvPr>
            <p:custDataLst>
              <p:tags r:id="rId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function arguments are here in the ScreenTip.</a:t>
            </a:r>
          </a:p>
        </p:txBody>
      </p:sp>
      <p:sp>
        <p:nvSpPr>
          <p:cNvPr id="14" name="FinancialFunctions1_3FirstI’ll00:00:40.3-00:00:49.7"/>
          <p:cNvSpPr txBox="1"/>
          <p:nvPr>
            <p:custDataLst>
              <p:tags r:id="rId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First I’ll enter the Rate argument, which is 1.5%/12, followed by a comma to separate the argument from the next.</a:t>
            </a:r>
          </a:p>
        </p:txBody>
      </p:sp>
      <p:sp>
        <p:nvSpPr>
          <p:cNvPr id="15" name="FinancialFunctions1_3TheNPER00:00:49.8-00:00:55.0"/>
          <p:cNvSpPr txBox="1"/>
          <p:nvPr>
            <p:custDataLst>
              <p:tags r:id="rId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 NPER argument, total number of payments, which is 3*12.</a:t>
            </a:r>
          </a:p>
        </p:txBody>
      </p:sp>
      <p:sp>
        <p:nvSpPr>
          <p:cNvPr id="16" name="FinancialFunctions1_3I’llenter00:00:55.1-00:01:02.0"/>
          <p:cNvSpPr txBox="1"/>
          <p:nvPr>
            <p:custDataLst>
              <p:tags r:id="rId1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a comma and then enter the PV, or present value argument, which is 0.</a:t>
            </a:r>
          </a:p>
        </p:txBody>
      </p:sp>
      <p:sp>
        <p:nvSpPr>
          <p:cNvPr id="17" name="FinancialFunctions1_3I’llenter00:01:02.1-00:01:08.6"/>
          <p:cNvSpPr txBox="1"/>
          <p:nvPr>
            <p:custDataLst>
              <p:tags r:id="rId11"/>
            </p:custDataLst>
          </p:nvPr>
        </p:nvSpPr>
        <p:spPr>
          <a:xfrm>
            <a:off x="1524000" y="4901248"/>
            <a:ext cx="5943600" cy="54864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I’ll enter a comma and then enter the FV argument, Future Value, which is 8500.</a:t>
            </a:r>
          </a:p>
        </p:txBody>
      </p:sp>
      <p:sp>
        <p:nvSpPr>
          <p:cNvPr id="18" name="FinancialFunctions1_3ThenI’ll00:01:08.7-00:01:12.4"/>
          <p:cNvSpPr txBox="1"/>
          <p:nvPr>
            <p:custDataLst>
              <p:tags r:id="rId12"/>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Then I’ll enter my closing parenthesis and press Enter.</a:t>
            </a:r>
          </a:p>
        </p:txBody>
      </p:sp>
      <p:sp>
        <p:nvSpPr>
          <p:cNvPr id="19" name="FinancialFunctions1_3Youwould00:01:12.5-00:01:19.7"/>
          <p:cNvSpPr txBox="1"/>
          <p:nvPr>
            <p:custDataLst>
              <p:tags r:id="rId13"/>
            </p:custDataLst>
          </p:nvPr>
        </p:nvSpPr>
        <p:spPr>
          <a:xfrm>
            <a:off x="1524000" y="5175568"/>
            <a:ext cx="5943600" cy="274320"/>
          </a:xfrm>
          <a:prstGeom prst="rect">
            <a:avLst/>
          </a:prstGeom>
          <a:solidFill>
            <a:srgbClr val="000000">
              <a:alpha val="50000"/>
            </a:srgbClr>
          </a:solidFill>
        </p:spPr>
        <p:txBody>
          <a:bodyPr vert="horz" tIns="0" bIns="0" rtlCol="0">
            <a:noAutofit/>
          </a:bodyPr>
          <a:lstStyle/>
          <a:p>
            <a:pPr algn="l" defTabSz="914400">
              <a:buNone/>
            </a:pPr>
            <a:r>
              <a:rPr lang="en-US" sz="1800" b="0" i="0">
                <a:solidFill>
                  <a:srgbClr val="FFFFFF"/>
                </a:solidFill>
                <a:latin typeface="Calibri"/>
                <a:ea typeface="+mn-ea"/>
                <a:cs typeface="+mn-cs"/>
              </a:rPr>
              <a:t> You would need to save $230.99 every month for three years.</a:t>
            </a:r>
          </a:p>
        </p:txBody>
      </p:sp>
      <p:pic>
        <p:nvPicPr>
          <p:cNvPr id="20" name="Financial Functions1_3_VF102634039.wmv">
            <a:hlinkClick r:id="" action="ppaction://media"/>
          </p:cNvPr>
          <p:cNvPicPr>
            <a:picLocks noGrp="1" noChangeAspect="1"/>
          </p:cNvPicPr>
          <p:nvPr>
            <p:ph idx="1"/>
            <a:videoFile r:link="rId15"/>
            <p:custDataLst>
              <p:tags r:id="rId16"/>
            </p:custDataLst>
            <p:extLst>
              <p:ext uri="{DAA4B4D4-6D71-4841-9C94-3DE7FCFB9230}">
                <p14:media xmlns:p14="http://schemas.microsoft.com/office/powerpoint/2010/main" r:embed="rId14">
                  <p14:bmkLst>
                    <p14:bmk name="Financial Functions1_3_VF10263403900:00:00.0" time="0"/>
                    <p14:bmk name="Financial Functions1_3_VF10263403900:00:00.1" time="100"/>
                    <p14:bmk name="Financial Functions1_3_VF10263403900:00:09.0" time="9033"/>
                    <p14:bmk name="Financial Functions1_3_VF10263403900:00:09.1" time="9133"/>
                    <p14:bmk name="Financial Functions1_3_VF10263403900:00:14.7" time="14767"/>
                    <p14:bmk name="Financial Functions1_3_VF10263403900:00:14.8" time="14867"/>
                    <p14:bmk name="Financial Functions1_3_VF10263403900:00:24.2" time="24233"/>
                    <p14:bmk name="Financial Functions1_3_VF10263403900:00:24.3" time="24333"/>
                    <p14:bmk name="Financial Functions1_3_VF10263403900:00:28.1" time="28167"/>
                    <p14:bmk name="Financial Functions1_3_VF10263403900:00:28.2" time="28267"/>
                    <p14:bmk name="Financial Functions1_3_VF10263403900:00:36.1" time="36167"/>
                    <p14:bmk name="Financial Functions1_3_VF10263403900:00:36.2" time="36267"/>
                    <p14:bmk name="Financial Functions1_3_VF10263403900:00:43.5" time="43567"/>
                    <p14:bmk name="Financial Functions1_3_VF10263403900:00:43.6" time="43667"/>
                    <p14:bmk name="Financial Functions1_3_VF10263403900:00:47.4" time="47467"/>
                    <p14:bmk name="Financial Functions1_3_VF10263403900:00:47.5" time="47567"/>
                    <p14:bmk name="Financial Functions1_3_VF10263403900:00:59.3" time="59300"/>
                    <p14:bmk name="Financial Functions1_3_VF10263403900:00:59.4" time="59400"/>
                    <p14:bmk name="Financial Functions1_3_VF10263403900:01:05.2" time="65200"/>
                    <p14:bmk name="Financial Functions1_3_VF10263403900:01:05.3" time="65300"/>
                    <p14:bmk name="Financial Functions1_3_VF10263403900:01:11.3" time="71300"/>
                    <p14:bmk name="Financial Functions1_3_VF10263403900:01:11.4" time="71400"/>
                    <p14:bmk name="Financial Functions1_3_VF10263403900:01:18.8" time="78867"/>
                    <p14:bmk name="Financial Functions1_3_VF10263403900:01:18.9" time="78967"/>
                    <p14:bmk name="Financial Functions1_3_VF10263403900:01:23.2" time="83233"/>
                    <p14:bmk name="Financial Functions1_3_VF10263403900:01:23.3" time="83333"/>
                    <p14:bmk name="Financial Functions1_3_VF10263403900:01:34.0" time="94000"/>
                  </p14:bmkLst>
                </p14:media>
              </p:ext>
            </p:extLst>
          </p:nvPr>
        </p:nvPicPr>
        <p:blipFill>
          <a:blip r:embed="rId33"/>
          <a:stretch>
            <a:fillRect/>
          </a:stretch>
        </p:blipFill>
        <p:spPr>
          <a:xfrm>
            <a:off x="1524000" y="992188"/>
            <a:ext cx="5943600" cy="4457700"/>
          </a:xfrm>
        </p:spPr>
      </p:pic>
      <p:sp>
        <p:nvSpPr>
          <p:cNvPr id="22" name="Financial Functions1_3_VF10263403900:00:00.0-00:00:00.1"/>
          <p:cNvSpPr txBox="1"/>
          <p:nvPr>
            <p:custDataLst>
              <p:tags r:id="rId17"/>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a:t>
            </a:r>
            <a:endParaRPr lang="ru-RU">
              <a:solidFill>
                <a:srgbClr val="FFFFFF"/>
              </a:solidFill>
              <a:latin typeface="Calibri"/>
            </a:endParaRPr>
          </a:p>
        </p:txBody>
      </p:sp>
      <p:sp>
        <p:nvSpPr>
          <p:cNvPr id="23" name="Financial Functions1_3_VF102634039Предположим,вы00:00:00.0-00:00:09.0"/>
          <p:cNvSpPr txBox="1"/>
          <p:nvPr>
            <p:custDataLst>
              <p:tags r:id="rId18"/>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Предположим, вы запланировали через три года отпуск, о котором давно мечтали и который обойдется вам в 85 000 рублей.</a:t>
            </a:r>
            <a:endParaRPr lang="ru-RU">
              <a:solidFill>
                <a:srgbClr val="FFFFFF"/>
              </a:solidFill>
              <a:latin typeface="Calibri"/>
            </a:endParaRPr>
          </a:p>
        </p:txBody>
      </p:sp>
      <p:sp>
        <p:nvSpPr>
          <p:cNvPr id="24" name="Financial Functions1_3_VF102634039Вамнужно00:00:09.1-00:00:14.7"/>
          <p:cNvSpPr txBox="1"/>
          <p:nvPr>
            <p:custDataLst>
              <p:tags r:id="rId19"/>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Вам нужно узнать, сколько придется откладывать ежемесячно, чтобы накопить нужную сумму.</a:t>
            </a:r>
            <a:endParaRPr lang="ru-RU">
              <a:solidFill>
                <a:srgbClr val="FFFFFF"/>
              </a:solidFill>
              <a:latin typeface="Calibri"/>
            </a:endParaRPr>
          </a:p>
        </p:txBody>
      </p:sp>
      <p:sp>
        <p:nvSpPr>
          <p:cNvPr id="25" name="Financial Functions1_3_VF102634039Вашисбережения00:00:14.8-00:00:24.2"/>
          <p:cNvSpPr txBox="1"/>
          <p:nvPr>
            <p:custDataLst>
              <p:tags r:id="rId2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Ваши сбережения будут приносить доход в размере 1,5 % годовых, а начинаете вы с нулевой суммы на счете.</a:t>
            </a:r>
            <a:endParaRPr lang="ru-RU">
              <a:solidFill>
                <a:srgbClr val="FFFFFF"/>
              </a:solidFill>
              <a:latin typeface="Calibri"/>
            </a:endParaRPr>
          </a:p>
        </p:txBody>
      </p:sp>
      <p:sp>
        <p:nvSpPr>
          <p:cNvPr id="26" name="Financial Functions1_3_VF102634039Этузадачу00:00:24.3-00:00:28.1"/>
          <p:cNvSpPr txBox="1"/>
          <p:nvPr>
            <p:custDataLst>
              <p:tags r:id="rId21"/>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Эту задачу можно решить с помощью функции ПЛТ.</a:t>
            </a:r>
            <a:endParaRPr lang="ru-RU">
              <a:solidFill>
                <a:srgbClr val="FFFFFF"/>
              </a:solidFill>
              <a:latin typeface="Calibri"/>
            </a:endParaRPr>
          </a:p>
        </p:txBody>
      </p:sp>
      <p:sp>
        <p:nvSpPr>
          <p:cNvPr id="27" name="Financial Functions1_3_VF102634039Яввожу00:00:28.2-00:00:36.1"/>
          <p:cNvSpPr txBox="1"/>
          <p:nvPr>
            <p:custDataLst>
              <p:tags r:id="rId22"/>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формулу прямо на листе, начиная со знака равенства. Затем я начинаю вводить имя функции ПЛТ.</a:t>
            </a:r>
            <a:endParaRPr lang="ru-RU">
              <a:solidFill>
                <a:srgbClr val="FFFFFF"/>
              </a:solidFill>
              <a:latin typeface="Calibri"/>
            </a:endParaRPr>
          </a:p>
        </p:txBody>
      </p:sp>
      <p:sp>
        <p:nvSpPr>
          <p:cNvPr id="28" name="Financial Functions1_3_VF102634039Всписке00:00:36.2-00:00:43.5"/>
          <p:cNvSpPr txBox="1"/>
          <p:nvPr>
            <p:custDataLst>
              <p:tags r:id="rId23"/>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В списке автозавершения появляется нужная функция, и я дважды щелкаю ее, чтобы вставить в формулу.</a:t>
            </a:r>
            <a:endParaRPr lang="ru-RU">
              <a:solidFill>
                <a:srgbClr val="FFFFFF"/>
              </a:solidFill>
              <a:latin typeface="Calibri"/>
            </a:endParaRPr>
          </a:p>
        </p:txBody>
      </p:sp>
      <p:sp>
        <p:nvSpPr>
          <p:cNvPr id="29" name="Financial Functions1_3_VF102634039Аргументыфункции00:00:43.6-00:00:47.4"/>
          <p:cNvSpPr txBox="1"/>
          <p:nvPr>
            <p:custDataLst>
              <p:tags r:id="rId24"/>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Аргументы функции выводятся во всплывающей подсказке.</a:t>
            </a:r>
            <a:endParaRPr lang="ru-RU">
              <a:solidFill>
                <a:srgbClr val="FFFFFF"/>
              </a:solidFill>
              <a:latin typeface="Calibri"/>
            </a:endParaRPr>
          </a:p>
        </p:txBody>
      </p:sp>
      <p:sp>
        <p:nvSpPr>
          <p:cNvPr id="30" name="Financial Functions1_3_VF102634039Сначалая00:00:47.5-00:00:59.3"/>
          <p:cNvSpPr txBox="1"/>
          <p:nvPr>
            <p:custDataLst>
              <p:tags r:id="rId25"/>
            </p:custDataLst>
          </p:nvPr>
        </p:nvSpPr>
        <p:spPr>
          <a:xfrm>
            <a:off x="1524000" y="4626928"/>
            <a:ext cx="5943600" cy="82296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Сначала я ввожу аргумент «ставка», который равен 1,5%/12, и отделяю его от следующего аргумента точкой с запятой.</a:t>
            </a:r>
            <a:endParaRPr lang="ru-RU">
              <a:solidFill>
                <a:srgbClr val="FFFFFF"/>
              </a:solidFill>
              <a:latin typeface="Calibri"/>
            </a:endParaRPr>
          </a:p>
        </p:txBody>
      </p:sp>
      <p:sp>
        <p:nvSpPr>
          <p:cNvPr id="31" name="Financial Functions1_3_VF102634039Затемидет00:00:59.4-00:01:05.2"/>
          <p:cNvSpPr txBox="1"/>
          <p:nvPr>
            <p:custDataLst>
              <p:tags r:id="rId26"/>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Затем идет аргумент «кпер» (общее количество выплат), который равен 3*12.</a:t>
            </a:r>
            <a:endParaRPr lang="ru-RU">
              <a:solidFill>
                <a:srgbClr val="FFFFFF"/>
              </a:solidFill>
              <a:latin typeface="Calibri"/>
            </a:endParaRPr>
          </a:p>
        </p:txBody>
      </p:sp>
      <p:sp>
        <p:nvSpPr>
          <p:cNvPr id="32" name="Financial Functions1_3_VF102634039Яввожу00:01:05.3-00:01:11.3"/>
          <p:cNvSpPr txBox="1"/>
          <p:nvPr>
            <p:custDataLst>
              <p:tags r:id="rId27"/>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точку с запятой и аргумент «пс» (приведенная стоимость), равный 0.</a:t>
            </a:r>
            <a:endParaRPr lang="ru-RU">
              <a:solidFill>
                <a:srgbClr val="FFFFFF"/>
              </a:solidFill>
              <a:latin typeface="Calibri"/>
            </a:endParaRPr>
          </a:p>
        </p:txBody>
      </p:sp>
      <p:sp>
        <p:nvSpPr>
          <p:cNvPr id="33" name="Financial Functions1_3_VF102634039Сноваввожу00:01:11.4-00:01:18.8"/>
          <p:cNvSpPr txBox="1"/>
          <p:nvPr>
            <p:custDataLst>
              <p:tags r:id="rId28"/>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Снова ввожу точку с запятой, а затем — аргумент «бс» (будущая стоимость), равный 85 000.</a:t>
            </a:r>
            <a:endParaRPr lang="ru-RU">
              <a:solidFill>
                <a:srgbClr val="FFFFFF"/>
              </a:solidFill>
              <a:latin typeface="Calibri"/>
            </a:endParaRPr>
          </a:p>
        </p:txBody>
      </p:sp>
      <p:sp>
        <p:nvSpPr>
          <p:cNvPr id="34" name="Financial Functions1_3_VF102634039Яввожу00:01:18.9-00:01:23.2"/>
          <p:cNvSpPr txBox="1"/>
          <p:nvPr>
            <p:custDataLst>
              <p:tags r:id="rId29"/>
            </p:custDataLst>
          </p:nvPr>
        </p:nvSpPr>
        <p:spPr>
          <a:xfrm>
            <a:off x="1524000" y="5175568"/>
            <a:ext cx="5943600" cy="27432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Я ввожу закрывающую скобку и нажимаю клавишу ВВОД.</a:t>
            </a:r>
            <a:endParaRPr lang="ru-RU">
              <a:solidFill>
                <a:srgbClr val="FFFFFF"/>
              </a:solidFill>
              <a:latin typeface="Calibri"/>
            </a:endParaRPr>
          </a:p>
        </p:txBody>
      </p:sp>
      <p:sp>
        <p:nvSpPr>
          <p:cNvPr id="35" name="Financial Functions1_3_VF102634039Итак,потребуется00:01:23.3-00:01:34.0"/>
          <p:cNvSpPr txBox="1"/>
          <p:nvPr>
            <p:custDataLst>
              <p:tags r:id="rId30"/>
            </p:custDataLst>
          </p:nvPr>
        </p:nvSpPr>
        <p:spPr>
          <a:xfrm>
            <a:off x="1524000" y="4901248"/>
            <a:ext cx="5943600" cy="548640"/>
          </a:xfrm>
          <a:prstGeom prst="rect">
            <a:avLst/>
          </a:prstGeom>
          <a:solidFill>
            <a:srgbClr val="000000">
              <a:alpha val="50000"/>
            </a:srgbClr>
          </a:solidFill>
        </p:spPr>
        <p:txBody>
          <a:bodyPr vert="horz" tIns="0" bIns="0" rtlCol="0">
            <a:noAutofit/>
          </a:bodyPr>
          <a:lstStyle/>
          <a:p>
            <a:r>
              <a:rPr lang="ru-RU" smtClean="0">
                <a:solidFill>
                  <a:srgbClr val="FFFFFF"/>
                </a:solidFill>
                <a:latin typeface="Calibri"/>
              </a:rPr>
              <a:t> Итак, потребуется откладывать по 2309 руб. 86 коп. ежемесячно в течение трех лет.</a:t>
            </a:r>
            <a:endParaRPr lang="ru-RU">
              <a:solidFill>
                <a:srgbClr val="FFFFFF"/>
              </a:solidFill>
              <a:latin typeface="Calibri"/>
            </a:endParaRPr>
          </a:p>
        </p:txBody>
      </p:sp>
    </p:spTree>
    <p:extLst>
      <p:ext uri="{BB962C8B-B14F-4D97-AF65-F5344CB8AC3E}">
        <p14:creationId xmlns:p14="http://schemas.microsoft.com/office/powerpoint/2010/main" val="3934443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8" restart="whenNotActive" fill="hold" evtFilter="cancelBubble" nodeType="interactiveSeq">
                    <p:stCondLst>
                      <p:cond evt="onClick" delay="0">
                        <p:tgtEl>
                          <p:spTgt spid="20"/>
                        </p:tgtEl>
                      </p:cond>
                    </p:stCondLst>
                    <p:endSync evt="end" delay="0">
                      <p:rtn val="all"/>
                    </p:endSync>
                    <p:childTnLst>
                      <p:par>
                        <p:cTn id="89" fill="hold">
                          <p:stCondLst>
                            <p:cond delay="0"/>
                          </p:stCondLst>
                          <p:childTnLst>
                            <p:par>
                              <p:cTn id="90" fill="hold">
                                <p:stCondLst>
                                  <p:cond delay="0"/>
                                </p:stCondLst>
                                <p:childTnLst>
                                  <p:par>
                                    <p:cTn id="91" presetID="2" presetClass="mediacall" presetSubtype="0" fill="hold" nodeType="clickEffect">
                                      <p:stCondLst>
                                        <p:cond delay="0"/>
                                      </p:stCondLst>
                                      <p:childTnLst>
                                        <p:cmd type="call" cmd="togglePause">
                                          <p:cBhvr>
                                            <p:cTn id="92" dur="1" fill="hold"/>
                                            <p:tgtEl>
                                              <p:spTgt spid="20"/>
                                            </p:tgtEl>
                                          </p:cBhvr>
                                        </p:cmd>
                                      </p:childTnLst>
                                    </p:cTn>
                                  </p:par>
                                </p:childTnLst>
                              </p:cTn>
                            </p:par>
                          </p:childTnLst>
                        </p:cTn>
                      </p:par>
                    </p:childTnLst>
                  </p:cTn>
                  <p:nextCondLst>
                    <p:cond evt="onClick" delay="0">
                      <p:tgtEl>
                        <p:spTgt spid="20"/>
                      </p:tgtEl>
                    </p:cond>
                  </p:nextCondLst>
                </p:seq>
                <p:video>
                  <p:cMediaNode vol="80000">
                    <p:cTn id="93" fill="hold" display="0">
                      <p:stCondLst>
                        <p:cond delay="indefinite"/>
                      </p:stCondLst>
                    </p:cTn>
                    <p:tgtEl>
                      <p:spTgt spid="20"/>
                    </p:tgtEl>
                  </p:cMediaNode>
                </p:video>
                <p:seq concurrent="1" nextAc="seek">
                  <p:cTn id="94" restart="whenNotActive" fill="hold" evtFilter="cancelBubble" nodeType="interactiveSeq">
                    <p:stCondLst>
                      <p:cond evt="onMediaBookmark" delay="0">
                        <p:tgtEl>
                          <p14:bmkTgt spid="20" bmkName="Financial Functions1_3_VF10263403900:00:00.0"/>
                        </p:tgtEl>
                      </p:cond>
                    </p:stCondLst>
                    <p:endSync evt="end" delay="0">
                      <p:rtn val="all"/>
                    </p:endSync>
                    <p:childTnLst>
                      <p:par>
                        <p:cTn id="95" fill="hold">
                          <p:stCondLst>
                            <p:cond delay="0"/>
                          </p:stCondLst>
                          <p:childTnLst>
                            <p:par>
                              <p:cTn id="96" fill="hold">
                                <p:stCondLst>
                                  <p:cond delay="0"/>
                                </p:stCondLst>
                                <p:childTnLst>
                                  <p:par>
                                    <p:cTn id="97" presetID="10"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200"/>
                                            <p:tgtEl>
                                              <p:spTgt spid="2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200"/>
                                            <p:tgtEl>
                                              <p:spTgt spid="23"/>
                                            </p:tgtEl>
                                          </p:cBhvr>
                                        </p:animEffect>
                                      </p:childTnLst>
                                    </p:cTn>
                                  </p:par>
                                </p:childTnLst>
                              </p:cTn>
                            </p:par>
                          </p:childTnLst>
                        </p:cTn>
                      </p:par>
                    </p:childTnLst>
                  </p:cTn>
                  <p:nextCondLst>
                    <p:cond evt="onMediaBookmark" delay="0">
                      <p:tgtEl>
                        <p14:bmkTgt spid="20" bmkName="Financial Functions1_3_VF10263403900:00:00.0"/>
                      </p:tgtEl>
                    </p:cond>
                  </p:nextCondLst>
                </p:seq>
                <p:seq concurrent="1" nextAc="seek">
                  <p:cTn id="103" restart="whenNotActive" fill="hold" evtFilter="cancelBubble" nodeType="interactiveSeq">
                    <p:stCondLst>
                      <p:cond evt="onMediaBookmark" delay="0">
                        <p:tgtEl>
                          <p14:bmkTgt spid="20" bmkName="Financial Functions1_3_VF10263403900:00:00.1"/>
                        </p:tgtEl>
                      </p:cond>
                    </p:stCondLst>
                    <p:endSync evt="end" delay="0">
                      <p:rtn val="all"/>
                    </p:endSync>
                    <p:childTnLst>
                      <p:par>
                        <p:cTn id="104" fill="hold">
                          <p:stCondLst>
                            <p:cond delay="0"/>
                          </p:stCondLst>
                          <p:childTnLst>
                            <p:par>
                              <p:cTn id="105" fill="hold">
                                <p:stCondLst>
                                  <p:cond delay="0"/>
                                </p:stCondLst>
                                <p:childTnLst>
                                  <p:par>
                                    <p:cTn id="106" presetID="10" presetClass="exit" presetSubtype="0" fill="hold" grpId="1" nodeType="withEffect">
                                      <p:stCondLst>
                                        <p:cond delay="0"/>
                                      </p:stCondLst>
                                      <p:childTnLst>
                                        <p:animEffect transition="out" filter="fade">
                                          <p:cBhvr>
                                            <p:cTn id="107" dur="200"/>
                                            <p:tgtEl>
                                              <p:spTgt spid="22"/>
                                            </p:tgtEl>
                                          </p:cBhvr>
                                        </p:animEffect>
                                        <p:set>
                                          <p:cBhvr>
                                            <p:cTn id="108" dur="1" fill="hold">
                                              <p:stCondLst>
                                                <p:cond delay="199"/>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00.1"/>
                      </p:tgtEl>
                    </p:cond>
                  </p:nextCondLst>
                </p:seq>
                <p:seq concurrent="1" nextAc="seek">
                  <p:cTn id="109" restart="whenNotActive" fill="hold" evtFilter="cancelBubble" nodeType="interactiveSeq">
                    <p:stCondLst>
                      <p:cond evt="onMediaBookmark" delay="0">
                        <p:tgtEl>
                          <p14:bmkTgt spid="20" bmkName="Financial Functions1_3_VF10263403900:00:09.0"/>
                        </p:tgtEl>
                      </p:cond>
                    </p:stCondLst>
                    <p:endSync evt="end" delay="0">
                      <p:rtn val="all"/>
                    </p:endSync>
                    <p:childTnLst>
                      <p:par>
                        <p:cTn id="110" fill="hold">
                          <p:stCondLst>
                            <p:cond delay="0"/>
                          </p:stCondLst>
                          <p:childTnLst>
                            <p:par>
                              <p:cTn id="111" fill="hold">
                                <p:stCondLst>
                                  <p:cond delay="0"/>
                                </p:stCondLst>
                                <p:childTnLst>
                                  <p:par>
                                    <p:cTn id="112" presetID="10" presetClass="exit" presetSubtype="0" fill="hold" grpId="1" nodeType="withEffect">
                                      <p:stCondLst>
                                        <p:cond delay="0"/>
                                      </p:stCondLst>
                                      <p:childTnLst>
                                        <p:animEffect transition="out" filter="fade">
                                          <p:cBhvr>
                                            <p:cTn id="113" dur="200"/>
                                            <p:tgtEl>
                                              <p:spTgt spid="23"/>
                                            </p:tgtEl>
                                          </p:cBhvr>
                                        </p:animEffect>
                                        <p:set>
                                          <p:cBhvr>
                                            <p:cTn id="114" dur="1" fill="hold">
                                              <p:stCondLst>
                                                <p:cond delay="199"/>
                                              </p:stCondLst>
                                            </p:cTn>
                                            <p:tgtEl>
                                              <p:spTgt spid="23"/>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09.0"/>
                      </p:tgtEl>
                    </p:cond>
                  </p:nextCondLst>
                </p:seq>
                <p:seq concurrent="1" nextAc="seek">
                  <p:cTn id="115" restart="whenNotActive" fill="hold" evtFilter="cancelBubble" nodeType="interactiveSeq">
                    <p:stCondLst>
                      <p:cond evt="onMediaBookmark" delay="0">
                        <p:tgtEl>
                          <p14:bmkTgt spid="20" bmkName="Financial Functions1_3_VF10263403900:00:09.1"/>
                        </p:tgtEl>
                      </p:cond>
                    </p:stCondLst>
                    <p:endSync evt="end" delay="0">
                      <p:rtn val="all"/>
                    </p:endSync>
                    <p:childTnLst>
                      <p:par>
                        <p:cTn id="116" fill="hold">
                          <p:stCondLst>
                            <p:cond delay="0"/>
                          </p:stCondLst>
                          <p:childTnLst>
                            <p:par>
                              <p:cTn id="117" fill="hold">
                                <p:stCondLst>
                                  <p:cond delay="0"/>
                                </p:stCondLst>
                                <p:childTnLst>
                                  <p:par>
                                    <p:cTn id="118" presetID="10" presetClass="entr" presetSubtype="0" fill="hold" grpId="0" nodeType="with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fade">
                                          <p:cBhvr>
                                            <p:cTn id="120" dur="200"/>
                                            <p:tgtEl>
                                              <p:spTgt spid="24"/>
                                            </p:tgtEl>
                                          </p:cBhvr>
                                        </p:animEffect>
                                      </p:childTnLst>
                                    </p:cTn>
                                  </p:par>
                                </p:childTnLst>
                              </p:cTn>
                            </p:par>
                          </p:childTnLst>
                        </p:cTn>
                      </p:par>
                    </p:childTnLst>
                  </p:cTn>
                  <p:nextCondLst>
                    <p:cond evt="onMediaBookmark" delay="0">
                      <p:tgtEl>
                        <p14:bmkTgt spid="20" bmkName="Financial Functions1_3_VF10263403900:00:09.1"/>
                      </p:tgtEl>
                    </p:cond>
                  </p:nextCondLst>
                </p:seq>
                <p:seq concurrent="1" nextAc="seek">
                  <p:cTn id="121" restart="whenNotActive" fill="hold" evtFilter="cancelBubble" nodeType="interactiveSeq">
                    <p:stCondLst>
                      <p:cond evt="onMediaBookmark" delay="0">
                        <p:tgtEl>
                          <p14:bmkTgt spid="20" bmkName="Financial Functions1_3_VF10263403900:00:14.7"/>
                        </p:tgtEl>
                      </p:cond>
                    </p:stCondLst>
                    <p:endSync evt="end" delay="0">
                      <p:rtn val="all"/>
                    </p:endSync>
                    <p:childTnLst>
                      <p:par>
                        <p:cTn id="122" fill="hold">
                          <p:stCondLst>
                            <p:cond delay="0"/>
                          </p:stCondLst>
                          <p:childTnLst>
                            <p:par>
                              <p:cTn id="123" fill="hold">
                                <p:stCondLst>
                                  <p:cond delay="0"/>
                                </p:stCondLst>
                                <p:childTnLst>
                                  <p:par>
                                    <p:cTn id="124" presetID="10" presetClass="exit" presetSubtype="0" fill="hold" grpId="1" nodeType="withEffect">
                                      <p:stCondLst>
                                        <p:cond delay="0"/>
                                      </p:stCondLst>
                                      <p:childTnLst>
                                        <p:animEffect transition="out" filter="fade">
                                          <p:cBhvr>
                                            <p:cTn id="125" dur="200"/>
                                            <p:tgtEl>
                                              <p:spTgt spid="24"/>
                                            </p:tgtEl>
                                          </p:cBhvr>
                                        </p:animEffect>
                                        <p:set>
                                          <p:cBhvr>
                                            <p:cTn id="126" dur="1" fill="hold">
                                              <p:stCondLst>
                                                <p:cond delay="199"/>
                                              </p:stCondLst>
                                            </p:cTn>
                                            <p:tgtEl>
                                              <p:spTgt spid="24"/>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14.7"/>
                      </p:tgtEl>
                    </p:cond>
                  </p:nextCondLst>
                </p:seq>
                <p:seq concurrent="1" nextAc="seek">
                  <p:cTn id="127" restart="whenNotActive" fill="hold" evtFilter="cancelBubble" nodeType="interactiveSeq">
                    <p:stCondLst>
                      <p:cond evt="onMediaBookmark" delay="0">
                        <p:tgtEl>
                          <p14:bmkTgt spid="20" bmkName="Financial Functions1_3_VF10263403900:00:14.8"/>
                        </p:tgtEl>
                      </p:cond>
                    </p:stCondLst>
                    <p:endSync evt="end" delay="0">
                      <p:rtn val="all"/>
                    </p:endSync>
                    <p:childTnLst>
                      <p:par>
                        <p:cTn id="128" fill="hold">
                          <p:stCondLst>
                            <p:cond delay="0"/>
                          </p:stCondLst>
                          <p:childTnLst>
                            <p:par>
                              <p:cTn id="129" fill="hold">
                                <p:stCondLst>
                                  <p:cond delay="0"/>
                                </p:stCondLst>
                                <p:childTnLst>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200"/>
                                            <p:tgtEl>
                                              <p:spTgt spid="25"/>
                                            </p:tgtEl>
                                          </p:cBhvr>
                                        </p:animEffect>
                                      </p:childTnLst>
                                    </p:cTn>
                                  </p:par>
                                </p:childTnLst>
                              </p:cTn>
                            </p:par>
                          </p:childTnLst>
                        </p:cTn>
                      </p:par>
                    </p:childTnLst>
                  </p:cTn>
                  <p:nextCondLst>
                    <p:cond evt="onMediaBookmark" delay="0">
                      <p:tgtEl>
                        <p14:bmkTgt spid="20" bmkName="Financial Functions1_3_VF10263403900:00:14.8"/>
                      </p:tgtEl>
                    </p:cond>
                  </p:nextCondLst>
                </p:seq>
                <p:seq concurrent="1" nextAc="seek">
                  <p:cTn id="133" restart="whenNotActive" fill="hold" evtFilter="cancelBubble" nodeType="interactiveSeq">
                    <p:stCondLst>
                      <p:cond evt="onMediaBookmark" delay="0">
                        <p:tgtEl>
                          <p14:bmkTgt spid="20" bmkName="Financial Functions1_3_VF10263403900:00:24.2"/>
                        </p:tgtEl>
                      </p:cond>
                    </p:stCondLst>
                    <p:endSync evt="end" delay="0">
                      <p:rtn val="all"/>
                    </p:endSync>
                    <p:childTnLst>
                      <p:par>
                        <p:cTn id="134" fill="hold">
                          <p:stCondLst>
                            <p:cond delay="0"/>
                          </p:stCondLst>
                          <p:childTnLst>
                            <p:par>
                              <p:cTn id="135" fill="hold">
                                <p:stCondLst>
                                  <p:cond delay="0"/>
                                </p:stCondLst>
                                <p:childTnLst>
                                  <p:par>
                                    <p:cTn id="136" presetID="10" presetClass="exit" presetSubtype="0" fill="hold" grpId="1" nodeType="withEffect">
                                      <p:stCondLst>
                                        <p:cond delay="0"/>
                                      </p:stCondLst>
                                      <p:childTnLst>
                                        <p:animEffect transition="out" filter="fade">
                                          <p:cBhvr>
                                            <p:cTn id="137" dur="200"/>
                                            <p:tgtEl>
                                              <p:spTgt spid="25"/>
                                            </p:tgtEl>
                                          </p:cBhvr>
                                        </p:animEffect>
                                        <p:set>
                                          <p:cBhvr>
                                            <p:cTn id="138" dur="1" fill="hold">
                                              <p:stCondLst>
                                                <p:cond delay="199"/>
                                              </p:stCondLst>
                                            </p:cTn>
                                            <p:tgtEl>
                                              <p:spTgt spid="25"/>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24.2"/>
                      </p:tgtEl>
                    </p:cond>
                  </p:nextCondLst>
                </p:seq>
                <p:seq concurrent="1" nextAc="seek">
                  <p:cTn id="139" restart="whenNotActive" fill="hold" evtFilter="cancelBubble" nodeType="interactiveSeq">
                    <p:stCondLst>
                      <p:cond evt="onMediaBookmark" delay="0">
                        <p:tgtEl>
                          <p14:bmkTgt spid="20" bmkName="Financial Functions1_3_VF10263403900:00:24.3"/>
                        </p:tgtEl>
                      </p:cond>
                    </p:stCondLst>
                    <p:endSync evt="end" delay="0">
                      <p:rtn val="all"/>
                    </p:endSync>
                    <p:childTnLst>
                      <p:par>
                        <p:cTn id="140" fill="hold">
                          <p:stCondLst>
                            <p:cond delay="0"/>
                          </p:stCondLst>
                          <p:childTnLst>
                            <p:par>
                              <p:cTn id="141" fill="hold">
                                <p:stCondLst>
                                  <p:cond delay="0"/>
                                </p:stCondLst>
                                <p:childTnLst>
                                  <p:par>
                                    <p:cTn id="142" presetID="10" presetClass="entr" presetSubtype="0"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fade">
                                          <p:cBhvr>
                                            <p:cTn id="144" dur="200"/>
                                            <p:tgtEl>
                                              <p:spTgt spid="26"/>
                                            </p:tgtEl>
                                          </p:cBhvr>
                                        </p:animEffect>
                                      </p:childTnLst>
                                    </p:cTn>
                                  </p:par>
                                </p:childTnLst>
                              </p:cTn>
                            </p:par>
                          </p:childTnLst>
                        </p:cTn>
                      </p:par>
                    </p:childTnLst>
                  </p:cTn>
                  <p:nextCondLst>
                    <p:cond evt="onMediaBookmark" delay="0">
                      <p:tgtEl>
                        <p14:bmkTgt spid="20" bmkName="Financial Functions1_3_VF10263403900:00:24.3"/>
                      </p:tgtEl>
                    </p:cond>
                  </p:nextCondLst>
                </p:seq>
                <p:seq concurrent="1" nextAc="seek">
                  <p:cTn id="145" restart="whenNotActive" fill="hold" evtFilter="cancelBubble" nodeType="interactiveSeq">
                    <p:stCondLst>
                      <p:cond evt="onMediaBookmark" delay="0">
                        <p:tgtEl>
                          <p14:bmkTgt spid="20" bmkName="Financial Functions1_3_VF10263403900:00:28.1"/>
                        </p:tgtEl>
                      </p:cond>
                    </p:stCondLst>
                    <p:endSync evt="end" delay="0">
                      <p:rtn val="all"/>
                    </p:endSync>
                    <p:childTnLst>
                      <p:par>
                        <p:cTn id="146" fill="hold">
                          <p:stCondLst>
                            <p:cond delay="0"/>
                          </p:stCondLst>
                          <p:childTnLst>
                            <p:par>
                              <p:cTn id="147" fill="hold">
                                <p:stCondLst>
                                  <p:cond delay="0"/>
                                </p:stCondLst>
                                <p:childTnLst>
                                  <p:par>
                                    <p:cTn id="148" presetID="10" presetClass="exit" presetSubtype="0" fill="hold" grpId="1" nodeType="withEffect">
                                      <p:stCondLst>
                                        <p:cond delay="0"/>
                                      </p:stCondLst>
                                      <p:childTnLst>
                                        <p:animEffect transition="out" filter="fade">
                                          <p:cBhvr>
                                            <p:cTn id="149" dur="200"/>
                                            <p:tgtEl>
                                              <p:spTgt spid="26"/>
                                            </p:tgtEl>
                                          </p:cBhvr>
                                        </p:animEffect>
                                        <p:set>
                                          <p:cBhvr>
                                            <p:cTn id="150" dur="1" fill="hold">
                                              <p:stCondLst>
                                                <p:cond delay="199"/>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28.1"/>
                      </p:tgtEl>
                    </p:cond>
                  </p:nextCondLst>
                </p:seq>
                <p:seq concurrent="1" nextAc="seek">
                  <p:cTn id="151" restart="whenNotActive" fill="hold" evtFilter="cancelBubble" nodeType="interactiveSeq">
                    <p:stCondLst>
                      <p:cond evt="onMediaBookmark" delay="0">
                        <p:tgtEl>
                          <p14:bmkTgt spid="20" bmkName="Financial Functions1_3_VF10263403900:00:28.2"/>
                        </p:tgtEl>
                      </p:cond>
                    </p:stCondLst>
                    <p:endSync evt="end" delay="0">
                      <p:rtn val="all"/>
                    </p:endSync>
                    <p:childTnLst>
                      <p:par>
                        <p:cTn id="152" fill="hold">
                          <p:stCondLst>
                            <p:cond delay="0"/>
                          </p:stCondLst>
                          <p:childTnLst>
                            <p:par>
                              <p:cTn id="153" fill="hold">
                                <p:stCondLst>
                                  <p:cond delay="0"/>
                                </p:stCondLst>
                                <p:childTnLst>
                                  <p:par>
                                    <p:cTn id="154" presetID="10" presetClass="entr" presetSubtype="0" fill="hold" grpId="0" nodeType="withEffect">
                                      <p:stCondLst>
                                        <p:cond delay="0"/>
                                      </p:stCondLst>
                                      <p:childTnLst>
                                        <p:set>
                                          <p:cBhvr>
                                            <p:cTn id="155" dur="1" fill="hold">
                                              <p:stCondLst>
                                                <p:cond delay="0"/>
                                              </p:stCondLst>
                                            </p:cTn>
                                            <p:tgtEl>
                                              <p:spTgt spid="27"/>
                                            </p:tgtEl>
                                            <p:attrNameLst>
                                              <p:attrName>style.visibility</p:attrName>
                                            </p:attrNameLst>
                                          </p:cBhvr>
                                          <p:to>
                                            <p:strVal val="visible"/>
                                          </p:to>
                                        </p:set>
                                        <p:animEffect transition="in" filter="fade">
                                          <p:cBhvr>
                                            <p:cTn id="156" dur="200"/>
                                            <p:tgtEl>
                                              <p:spTgt spid="27"/>
                                            </p:tgtEl>
                                          </p:cBhvr>
                                        </p:animEffect>
                                      </p:childTnLst>
                                    </p:cTn>
                                  </p:par>
                                </p:childTnLst>
                              </p:cTn>
                            </p:par>
                          </p:childTnLst>
                        </p:cTn>
                      </p:par>
                    </p:childTnLst>
                  </p:cTn>
                  <p:nextCondLst>
                    <p:cond evt="onMediaBookmark" delay="0">
                      <p:tgtEl>
                        <p14:bmkTgt spid="20" bmkName="Financial Functions1_3_VF10263403900:00:28.2"/>
                      </p:tgtEl>
                    </p:cond>
                  </p:nextCondLst>
                </p:seq>
                <p:seq concurrent="1" nextAc="seek">
                  <p:cTn id="157" restart="whenNotActive" fill="hold" evtFilter="cancelBubble" nodeType="interactiveSeq">
                    <p:stCondLst>
                      <p:cond evt="onMediaBookmark" delay="0">
                        <p:tgtEl>
                          <p14:bmkTgt spid="20" bmkName="Financial Functions1_3_VF10263403900:00:36.1"/>
                        </p:tgtEl>
                      </p:cond>
                    </p:stCondLst>
                    <p:endSync evt="end" delay="0">
                      <p:rtn val="all"/>
                    </p:endSync>
                    <p:childTnLst>
                      <p:par>
                        <p:cTn id="158" fill="hold">
                          <p:stCondLst>
                            <p:cond delay="0"/>
                          </p:stCondLst>
                          <p:childTnLst>
                            <p:par>
                              <p:cTn id="159" fill="hold">
                                <p:stCondLst>
                                  <p:cond delay="0"/>
                                </p:stCondLst>
                                <p:childTnLst>
                                  <p:par>
                                    <p:cTn id="160" presetID="10" presetClass="exit" presetSubtype="0" fill="hold" grpId="1" nodeType="withEffect">
                                      <p:stCondLst>
                                        <p:cond delay="0"/>
                                      </p:stCondLst>
                                      <p:childTnLst>
                                        <p:animEffect transition="out" filter="fade">
                                          <p:cBhvr>
                                            <p:cTn id="161" dur="200"/>
                                            <p:tgtEl>
                                              <p:spTgt spid="27"/>
                                            </p:tgtEl>
                                          </p:cBhvr>
                                        </p:animEffect>
                                        <p:set>
                                          <p:cBhvr>
                                            <p:cTn id="162" dur="1" fill="hold">
                                              <p:stCondLst>
                                                <p:cond delay="199"/>
                                              </p:stCondLst>
                                            </p:cTn>
                                            <p:tgtEl>
                                              <p:spTgt spid="27"/>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36.1"/>
                      </p:tgtEl>
                    </p:cond>
                  </p:nextCondLst>
                </p:seq>
                <p:seq concurrent="1" nextAc="seek">
                  <p:cTn id="163" restart="whenNotActive" fill="hold" evtFilter="cancelBubble" nodeType="interactiveSeq">
                    <p:stCondLst>
                      <p:cond evt="onMediaBookmark" delay="0">
                        <p:tgtEl>
                          <p14:bmkTgt spid="20" bmkName="Financial Functions1_3_VF10263403900:00:36.2"/>
                        </p:tgtEl>
                      </p:cond>
                    </p:stCondLst>
                    <p:endSync evt="end" delay="0">
                      <p:rtn val="all"/>
                    </p:endSync>
                    <p:childTnLst>
                      <p:par>
                        <p:cTn id="164" fill="hold">
                          <p:stCondLst>
                            <p:cond delay="0"/>
                          </p:stCondLst>
                          <p:childTnLst>
                            <p:par>
                              <p:cTn id="165" fill="hold">
                                <p:stCondLst>
                                  <p:cond delay="0"/>
                                </p:stCondLst>
                                <p:childTnLst>
                                  <p:par>
                                    <p:cTn id="166" presetID="10" presetClass="entr" presetSubtype="0" fill="hold" grpId="0" nodeType="withEffect">
                                      <p:stCondLst>
                                        <p:cond delay="0"/>
                                      </p:stCondLst>
                                      <p:childTnLst>
                                        <p:set>
                                          <p:cBhvr>
                                            <p:cTn id="167" dur="1" fill="hold">
                                              <p:stCondLst>
                                                <p:cond delay="0"/>
                                              </p:stCondLst>
                                            </p:cTn>
                                            <p:tgtEl>
                                              <p:spTgt spid="28"/>
                                            </p:tgtEl>
                                            <p:attrNameLst>
                                              <p:attrName>style.visibility</p:attrName>
                                            </p:attrNameLst>
                                          </p:cBhvr>
                                          <p:to>
                                            <p:strVal val="visible"/>
                                          </p:to>
                                        </p:set>
                                        <p:animEffect transition="in" filter="fade">
                                          <p:cBhvr>
                                            <p:cTn id="168" dur="200"/>
                                            <p:tgtEl>
                                              <p:spTgt spid="28"/>
                                            </p:tgtEl>
                                          </p:cBhvr>
                                        </p:animEffect>
                                      </p:childTnLst>
                                    </p:cTn>
                                  </p:par>
                                </p:childTnLst>
                              </p:cTn>
                            </p:par>
                          </p:childTnLst>
                        </p:cTn>
                      </p:par>
                    </p:childTnLst>
                  </p:cTn>
                  <p:nextCondLst>
                    <p:cond evt="onMediaBookmark" delay="0">
                      <p:tgtEl>
                        <p14:bmkTgt spid="20" bmkName="Financial Functions1_3_VF10263403900:00:36.2"/>
                      </p:tgtEl>
                    </p:cond>
                  </p:nextCondLst>
                </p:seq>
                <p:seq concurrent="1" nextAc="seek">
                  <p:cTn id="169" restart="whenNotActive" fill="hold" evtFilter="cancelBubble" nodeType="interactiveSeq">
                    <p:stCondLst>
                      <p:cond evt="onMediaBookmark" delay="0">
                        <p:tgtEl>
                          <p14:bmkTgt spid="20" bmkName="Financial Functions1_3_VF10263403900:00:43.5"/>
                        </p:tgtEl>
                      </p:cond>
                    </p:stCondLst>
                    <p:endSync evt="end" delay="0">
                      <p:rtn val="all"/>
                    </p:endSync>
                    <p:childTnLst>
                      <p:par>
                        <p:cTn id="170" fill="hold">
                          <p:stCondLst>
                            <p:cond delay="0"/>
                          </p:stCondLst>
                          <p:childTnLst>
                            <p:par>
                              <p:cTn id="171" fill="hold">
                                <p:stCondLst>
                                  <p:cond delay="0"/>
                                </p:stCondLst>
                                <p:childTnLst>
                                  <p:par>
                                    <p:cTn id="172" presetID="10" presetClass="exit" presetSubtype="0" fill="hold" grpId="1" nodeType="withEffect">
                                      <p:stCondLst>
                                        <p:cond delay="0"/>
                                      </p:stCondLst>
                                      <p:childTnLst>
                                        <p:animEffect transition="out" filter="fade">
                                          <p:cBhvr>
                                            <p:cTn id="173" dur="200"/>
                                            <p:tgtEl>
                                              <p:spTgt spid="28"/>
                                            </p:tgtEl>
                                          </p:cBhvr>
                                        </p:animEffect>
                                        <p:set>
                                          <p:cBhvr>
                                            <p:cTn id="174" dur="1" fill="hold">
                                              <p:stCondLst>
                                                <p:cond delay="199"/>
                                              </p:stCondLst>
                                            </p:cTn>
                                            <p:tgtEl>
                                              <p:spTgt spid="28"/>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43.5"/>
                      </p:tgtEl>
                    </p:cond>
                  </p:nextCondLst>
                </p:seq>
                <p:seq concurrent="1" nextAc="seek">
                  <p:cTn id="175" restart="whenNotActive" fill="hold" evtFilter="cancelBubble" nodeType="interactiveSeq">
                    <p:stCondLst>
                      <p:cond evt="onMediaBookmark" delay="0">
                        <p:tgtEl>
                          <p14:bmkTgt spid="20" bmkName="Financial Functions1_3_VF10263403900:00:43.6"/>
                        </p:tgtEl>
                      </p:cond>
                    </p:stCondLst>
                    <p:endSync evt="end" delay="0">
                      <p:rtn val="all"/>
                    </p:endSync>
                    <p:childTnLst>
                      <p:par>
                        <p:cTn id="176" fill="hold">
                          <p:stCondLst>
                            <p:cond delay="0"/>
                          </p:stCondLst>
                          <p:childTnLst>
                            <p:par>
                              <p:cTn id="177" fill="hold">
                                <p:stCondLst>
                                  <p:cond delay="0"/>
                                </p:stCondLst>
                                <p:childTnLst>
                                  <p:par>
                                    <p:cTn id="178" presetID="10" presetClass="entr" presetSubtype="0" fill="hold" grpId="0" nodeType="withEffect">
                                      <p:stCondLst>
                                        <p:cond delay="0"/>
                                      </p:stCondLst>
                                      <p:childTnLst>
                                        <p:set>
                                          <p:cBhvr>
                                            <p:cTn id="179" dur="1" fill="hold">
                                              <p:stCondLst>
                                                <p:cond delay="0"/>
                                              </p:stCondLst>
                                            </p:cTn>
                                            <p:tgtEl>
                                              <p:spTgt spid="29"/>
                                            </p:tgtEl>
                                            <p:attrNameLst>
                                              <p:attrName>style.visibility</p:attrName>
                                            </p:attrNameLst>
                                          </p:cBhvr>
                                          <p:to>
                                            <p:strVal val="visible"/>
                                          </p:to>
                                        </p:set>
                                        <p:animEffect transition="in" filter="fade">
                                          <p:cBhvr>
                                            <p:cTn id="180" dur="200"/>
                                            <p:tgtEl>
                                              <p:spTgt spid="29"/>
                                            </p:tgtEl>
                                          </p:cBhvr>
                                        </p:animEffect>
                                      </p:childTnLst>
                                    </p:cTn>
                                  </p:par>
                                </p:childTnLst>
                              </p:cTn>
                            </p:par>
                          </p:childTnLst>
                        </p:cTn>
                      </p:par>
                    </p:childTnLst>
                  </p:cTn>
                  <p:nextCondLst>
                    <p:cond evt="onMediaBookmark" delay="0">
                      <p:tgtEl>
                        <p14:bmkTgt spid="20" bmkName="Financial Functions1_3_VF10263403900:00:43.6"/>
                      </p:tgtEl>
                    </p:cond>
                  </p:nextCondLst>
                </p:seq>
                <p:seq concurrent="1" nextAc="seek">
                  <p:cTn id="181" restart="whenNotActive" fill="hold" evtFilter="cancelBubble" nodeType="interactiveSeq">
                    <p:stCondLst>
                      <p:cond evt="onMediaBookmark" delay="0">
                        <p:tgtEl>
                          <p14:bmkTgt spid="20" bmkName="Financial Functions1_3_VF10263403900:00:47.4"/>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1" nodeType="withEffect">
                                      <p:stCondLst>
                                        <p:cond delay="0"/>
                                      </p:stCondLst>
                                      <p:childTnLst>
                                        <p:animEffect transition="out" filter="fade">
                                          <p:cBhvr>
                                            <p:cTn id="185" dur="200"/>
                                            <p:tgtEl>
                                              <p:spTgt spid="29"/>
                                            </p:tgtEl>
                                          </p:cBhvr>
                                        </p:animEffect>
                                        <p:set>
                                          <p:cBhvr>
                                            <p:cTn id="186" dur="1" fill="hold">
                                              <p:stCondLst>
                                                <p:cond delay="199"/>
                                              </p:stCondLst>
                                            </p:cTn>
                                            <p:tgtEl>
                                              <p:spTgt spid="29"/>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47.4"/>
                      </p:tgtEl>
                    </p:cond>
                  </p:nextCondLst>
                </p:seq>
                <p:seq concurrent="1" nextAc="seek">
                  <p:cTn id="187" restart="whenNotActive" fill="hold" evtFilter="cancelBubble" nodeType="interactiveSeq">
                    <p:stCondLst>
                      <p:cond evt="onMediaBookmark" delay="0">
                        <p:tgtEl>
                          <p14:bmkTgt spid="20" bmkName="Financial Functions1_3_VF10263403900:00:47.5"/>
                        </p:tgtEl>
                      </p:cond>
                    </p:stCondLst>
                    <p:endSync evt="end" delay="0">
                      <p:rtn val="all"/>
                    </p:endSync>
                    <p:childTnLst>
                      <p:par>
                        <p:cTn id="188" fill="hold">
                          <p:stCondLst>
                            <p:cond delay="0"/>
                          </p:stCondLst>
                          <p:childTnLst>
                            <p:par>
                              <p:cTn id="189" fill="hold">
                                <p:stCondLst>
                                  <p:cond delay="0"/>
                                </p:stCondLst>
                                <p:childTnLst>
                                  <p:par>
                                    <p:cTn id="190" presetID="10" presetClass="entr" presetSubtype="0" fill="hold" grpId="0" nodeType="withEffect">
                                      <p:stCondLst>
                                        <p:cond delay="0"/>
                                      </p:stCondLst>
                                      <p:childTnLst>
                                        <p:set>
                                          <p:cBhvr>
                                            <p:cTn id="191" dur="1" fill="hold">
                                              <p:stCondLst>
                                                <p:cond delay="0"/>
                                              </p:stCondLst>
                                            </p:cTn>
                                            <p:tgtEl>
                                              <p:spTgt spid="30"/>
                                            </p:tgtEl>
                                            <p:attrNameLst>
                                              <p:attrName>style.visibility</p:attrName>
                                            </p:attrNameLst>
                                          </p:cBhvr>
                                          <p:to>
                                            <p:strVal val="visible"/>
                                          </p:to>
                                        </p:set>
                                        <p:animEffect transition="in" filter="fade">
                                          <p:cBhvr>
                                            <p:cTn id="192" dur="200"/>
                                            <p:tgtEl>
                                              <p:spTgt spid="30"/>
                                            </p:tgtEl>
                                          </p:cBhvr>
                                        </p:animEffect>
                                      </p:childTnLst>
                                    </p:cTn>
                                  </p:par>
                                </p:childTnLst>
                              </p:cTn>
                            </p:par>
                          </p:childTnLst>
                        </p:cTn>
                      </p:par>
                    </p:childTnLst>
                  </p:cTn>
                  <p:nextCondLst>
                    <p:cond evt="onMediaBookmark" delay="0">
                      <p:tgtEl>
                        <p14:bmkTgt spid="20" bmkName="Financial Functions1_3_VF10263403900:00:47.5"/>
                      </p:tgtEl>
                    </p:cond>
                  </p:nextCondLst>
                </p:seq>
                <p:seq concurrent="1" nextAc="seek">
                  <p:cTn id="193" restart="whenNotActive" fill="hold" evtFilter="cancelBubble" nodeType="interactiveSeq">
                    <p:stCondLst>
                      <p:cond evt="onMediaBookmark" delay="0">
                        <p:tgtEl>
                          <p14:bmkTgt spid="20" bmkName="Financial Functions1_3_VF10263403900:00:59.3"/>
                        </p:tgtEl>
                      </p:cond>
                    </p:stCondLst>
                    <p:endSync evt="end" delay="0">
                      <p:rtn val="all"/>
                    </p:endSync>
                    <p:childTnLst>
                      <p:par>
                        <p:cTn id="194" fill="hold">
                          <p:stCondLst>
                            <p:cond delay="0"/>
                          </p:stCondLst>
                          <p:childTnLst>
                            <p:par>
                              <p:cTn id="195" fill="hold">
                                <p:stCondLst>
                                  <p:cond delay="0"/>
                                </p:stCondLst>
                                <p:childTnLst>
                                  <p:par>
                                    <p:cTn id="196" presetID="10" presetClass="exit" presetSubtype="0" fill="hold" grpId="1" nodeType="withEffect">
                                      <p:stCondLst>
                                        <p:cond delay="0"/>
                                      </p:stCondLst>
                                      <p:childTnLst>
                                        <p:animEffect transition="out" filter="fade">
                                          <p:cBhvr>
                                            <p:cTn id="197" dur="200"/>
                                            <p:tgtEl>
                                              <p:spTgt spid="30"/>
                                            </p:tgtEl>
                                          </p:cBhvr>
                                        </p:animEffect>
                                        <p:set>
                                          <p:cBhvr>
                                            <p:cTn id="198" dur="1" fill="hold">
                                              <p:stCondLst>
                                                <p:cond delay="199"/>
                                              </p:stCondLst>
                                            </p:cTn>
                                            <p:tgtEl>
                                              <p:spTgt spid="30"/>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0:59.3"/>
                      </p:tgtEl>
                    </p:cond>
                  </p:nextCondLst>
                </p:seq>
                <p:seq concurrent="1" nextAc="seek">
                  <p:cTn id="199" restart="whenNotActive" fill="hold" evtFilter="cancelBubble" nodeType="interactiveSeq">
                    <p:stCondLst>
                      <p:cond evt="onMediaBookmark" delay="0">
                        <p:tgtEl>
                          <p14:bmkTgt spid="20" bmkName="Financial Functions1_3_VF10263403900:00:59.4"/>
                        </p:tgtEl>
                      </p:cond>
                    </p:stCondLst>
                    <p:endSync evt="end" delay="0">
                      <p:rtn val="all"/>
                    </p:endSync>
                    <p:childTnLst>
                      <p:par>
                        <p:cTn id="200" fill="hold">
                          <p:stCondLst>
                            <p:cond delay="0"/>
                          </p:stCondLst>
                          <p:childTnLst>
                            <p:par>
                              <p:cTn id="201" fill="hold">
                                <p:stCondLst>
                                  <p:cond delay="0"/>
                                </p:stCondLst>
                                <p:childTnLst>
                                  <p:par>
                                    <p:cTn id="202" presetID="10" presetClass="entr" presetSubtype="0" fill="hold" grpId="0" nodeType="withEffect">
                                      <p:stCondLst>
                                        <p:cond delay="0"/>
                                      </p:stCondLst>
                                      <p:childTnLst>
                                        <p:set>
                                          <p:cBhvr>
                                            <p:cTn id="203" dur="1" fill="hold">
                                              <p:stCondLst>
                                                <p:cond delay="0"/>
                                              </p:stCondLst>
                                            </p:cTn>
                                            <p:tgtEl>
                                              <p:spTgt spid="31"/>
                                            </p:tgtEl>
                                            <p:attrNameLst>
                                              <p:attrName>style.visibility</p:attrName>
                                            </p:attrNameLst>
                                          </p:cBhvr>
                                          <p:to>
                                            <p:strVal val="visible"/>
                                          </p:to>
                                        </p:set>
                                        <p:animEffect transition="in" filter="fade">
                                          <p:cBhvr>
                                            <p:cTn id="204" dur="200"/>
                                            <p:tgtEl>
                                              <p:spTgt spid="31"/>
                                            </p:tgtEl>
                                          </p:cBhvr>
                                        </p:animEffect>
                                      </p:childTnLst>
                                    </p:cTn>
                                  </p:par>
                                </p:childTnLst>
                              </p:cTn>
                            </p:par>
                          </p:childTnLst>
                        </p:cTn>
                      </p:par>
                    </p:childTnLst>
                  </p:cTn>
                  <p:nextCondLst>
                    <p:cond evt="onMediaBookmark" delay="0">
                      <p:tgtEl>
                        <p14:bmkTgt spid="20" bmkName="Financial Functions1_3_VF10263403900:00:59.4"/>
                      </p:tgtEl>
                    </p:cond>
                  </p:nextCondLst>
                </p:seq>
                <p:seq concurrent="1" nextAc="seek">
                  <p:cTn id="205" restart="whenNotActive" fill="hold" evtFilter="cancelBubble" nodeType="interactiveSeq">
                    <p:stCondLst>
                      <p:cond evt="onMediaBookmark" delay="0">
                        <p:tgtEl>
                          <p14:bmkTgt spid="20" bmkName="Financial Functions1_3_VF10263403900:01:05.2"/>
                        </p:tgtEl>
                      </p:cond>
                    </p:stCondLst>
                    <p:endSync evt="end" delay="0">
                      <p:rtn val="all"/>
                    </p:endSync>
                    <p:childTnLst>
                      <p:par>
                        <p:cTn id="206" fill="hold">
                          <p:stCondLst>
                            <p:cond delay="0"/>
                          </p:stCondLst>
                          <p:childTnLst>
                            <p:par>
                              <p:cTn id="207" fill="hold">
                                <p:stCondLst>
                                  <p:cond delay="0"/>
                                </p:stCondLst>
                                <p:childTnLst>
                                  <p:par>
                                    <p:cTn id="208" presetID="10" presetClass="exit" presetSubtype="0" fill="hold" grpId="1" nodeType="withEffect">
                                      <p:stCondLst>
                                        <p:cond delay="0"/>
                                      </p:stCondLst>
                                      <p:childTnLst>
                                        <p:animEffect transition="out" filter="fade">
                                          <p:cBhvr>
                                            <p:cTn id="209" dur="200"/>
                                            <p:tgtEl>
                                              <p:spTgt spid="31"/>
                                            </p:tgtEl>
                                          </p:cBhvr>
                                        </p:animEffect>
                                        <p:set>
                                          <p:cBhvr>
                                            <p:cTn id="210" dur="1" fill="hold">
                                              <p:stCondLst>
                                                <p:cond delay="199"/>
                                              </p:stCondLst>
                                            </p:cTn>
                                            <p:tgtEl>
                                              <p:spTgt spid="31"/>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1:05.2"/>
                      </p:tgtEl>
                    </p:cond>
                  </p:nextCondLst>
                </p:seq>
                <p:seq concurrent="1" nextAc="seek">
                  <p:cTn id="211" restart="whenNotActive" fill="hold" evtFilter="cancelBubble" nodeType="interactiveSeq">
                    <p:stCondLst>
                      <p:cond evt="onMediaBookmark" delay="0">
                        <p:tgtEl>
                          <p14:bmkTgt spid="20" bmkName="Financial Functions1_3_VF10263403900:01:05.3"/>
                        </p:tgtEl>
                      </p:cond>
                    </p:stCondLst>
                    <p:endSync evt="end" delay="0">
                      <p:rtn val="all"/>
                    </p:endSync>
                    <p:childTnLst>
                      <p:par>
                        <p:cTn id="212" fill="hold">
                          <p:stCondLst>
                            <p:cond delay="0"/>
                          </p:stCondLst>
                          <p:childTnLst>
                            <p:par>
                              <p:cTn id="213" fill="hold">
                                <p:stCondLst>
                                  <p:cond delay="0"/>
                                </p:stCondLst>
                                <p:childTnLst>
                                  <p:par>
                                    <p:cTn id="214" presetID="10" presetClass="entr" presetSubtype="0" fill="hold" grpId="0" nodeType="withEffect">
                                      <p:stCondLst>
                                        <p:cond delay="0"/>
                                      </p:stCondLst>
                                      <p:childTnLst>
                                        <p:set>
                                          <p:cBhvr>
                                            <p:cTn id="215" dur="1" fill="hold">
                                              <p:stCondLst>
                                                <p:cond delay="0"/>
                                              </p:stCondLst>
                                            </p:cTn>
                                            <p:tgtEl>
                                              <p:spTgt spid="32"/>
                                            </p:tgtEl>
                                            <p:attrNameLst>
                                              <p:attrName>style.visibility</p:attrName>
                                            </p:attrNameLst>
                                          </p:cBhvr>
                                          <p:to>
                                            <p:strVal val="visible"/>
                                          </p:to>
                                        </p:set>
                                        <p:animEffect transition="in" filter="fade">
                                          <p:cBhvr>
                                            <p:cTn id="216" dur="200"/>
                                            <p:tgtEl>
                                              <p:spTgt spid="32"/>
                                            </p:tgtEl>
                                          </p:cBhvr>
                                        </p:animEffect>
                                      </p:childTnLst>
                                    </p:cTn>
                                  </p:par>
                                </p:childTnLst>
                              </p:cTn>
                            </p:par>
                          </p:childTnLst>
                        </p:cTn>
                      </p:par>
                    </p:childTnLst>
                  </p:cTn>
                  <p:nextCondLst>
                    <p:cond evt="onMediaBookmark" delay="0">
                      <p:tgtEl>
                        <p14:bmkTgt spid="20" bmkName="Financial Functions1_3_VF10263403900:01:05.3"/>
                      </p:tgtEl>
                    </p:cond>
                  </p:nextCondLst>
                </p:seq>
                <p:seq concurrent="1" nextAc="seek">
                  <p:cTn id="217" restart="whenNotActive" fill="hold" evtFilter="cancelBubble" nodeType="interactiveSeq">
                    <p:stCondLst>
                      <p:cond evt="onMediaBookmark" delay="0">
                        <p:tgtEl>
                          <p14:bmkTgt spid="20" bmkName="Financial Functions1_3_VF10263403900:01:11.3"/>
                        </p:tgtEl>
                      </p:cond>
                    </p:stCondLst>
                    <p:endSync evt="end" delay="0">
                      <p:rtn val="all"/>
                    </p:endSync>
                    <p:childTnLst>
                      <p:par>
                        <p:cTn id="218" fill="hold">
                          <p:stCondLst>
                            <p:cond delay="0"/>
                          </p:stCondLst>
                          <p:childTnLst>
                            <p:par>
                              <p:cTn id="219" fill="hold">
                                <p:stCondLst>
                                  <p:cond delay="0"/>
                                </p:stCondLst>
                                <p:childTnLst>
                                  <p:par>
                                    <p:cTn id="220" presetID="10" presetClass="exit" presetSubtype="0" fill="hold" grpId="1" nodeType="withEffect">
                                      <p:stCondLst>
                                        <p:cond delay="0"/>
                                      </p:stCondLst>
                                      <p:childTnLst>
                                        <p:animEffect transition="out" filter="fade">
                                          <p:cBhvr>
                                            <p:cTn id="221" dur="200"/>
                                            <p:tgtEl>
                                              <p:spTgt spid="32"/>
                                            </p:tgtEl>
                                          </p:cBhvr>
                                        </p:animEffect>
                                        <p:set>
                                          <p:cBhvr>
                                            <p:cTn id="222" dur="1" fill="hold">
                                              <p:stCondLst>
                                                <p:cond delay="199"/>
                                              </p:stCondLst>
                                            </p:cTn>
                                            <p:tgtEl>
                                              <p:spTgt spid="32"/>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1:11.3"/>
                      </p:tgtEl>
                    </p:cond>
                  </p:nextCondLst>
                </p:seq>
                <p:seq concurrent="1" nextAc="seek">
                  <p:cTn id="223" restart="whenNotActive" fill="hold" evtFilter="cancelBubble" nodeType="interactiveSeq">
                    <p:stCondLst>
                      <p:cond evt="onMediaBookmark" delay="0">
                        <p:tgtEl>
                          <p14:bmkTgt spid="20" bmkName="Financial Functions1_3_VF10263403900:01:11.4"/>
                        </p:tgtEl>
                      </p:cond>
                    </p:stCondLst>
                    <p:endSync evt="end" delay="0">
                      <p:rtn val="all"/>
                    </p:endSync>
                    <p:childTnLst>
                      <p:par>
                        <p:cTn id="224" fill="hold">
                          <p:stCondLst>
                            <p:cond delay="0"/>
                          </p:stCondLst>
                          <p:childTnLst>
                            <p:par>
                              <p:cTn id="225" fill="hold">
                                <p:stCondLst>
                                  <p:cond delay="0"/>
                                </p:stCondLst>
                                <p:childTnLst>
                                  <p:par>
                                    <p:cTn id="226" presetID="10" presetClass="entr" presetSubtype="0" fill="hold" grpId="0" nodeType="withEffect">
                                      <p:stCondLst>
                                        <p:cond delay="0"/>
                                      </p:stCondLst>
                                      <p:childTnLst>
                                        <p:set>
                                          <p:cBhvr>
                                            <p:cTn id="227" dur="1" fill="hold">
                                              <p:stCondLst>
                                                <p:cond delay="0"/>
                                              </p:stCondLst>
                                            </p:cTn>
                                            <p:tgtEl>
                                              <p:spTgt spid="33"/>
                                            </p:tgtEl>
                                            <p:attrNameLst>
                                              <p:attrName>style.visibility</p:attrName>
                                            </p:attrNameLst>
                                          </p:cBhvr>
                                          <p:to>
                                            <p:strVal val="visible"/>
                                          </p:to>
                                        </p:set>
                                        <p:animEffect transition="in" filter="fade">
                                          <p:cBhvr>
                                            <p:cTn id="228" dur="200"/>
                                            <p:tgtEl>
                                              <p:spTgt spid="33"/>
                                            </p:tgtEl>
                                          </p:cBhvr>
                                        </p:animEffect>
                                      </p:childTnLst>
                                    </p:cTn>
                                  </p:par>
                                </p:childTnLst>
                              </p:cTn>
                            </p:par>
                          </p:childTnLst>
                        </p:cTn>
                      </p:par>
                    </p:childTnLst>
                  </p:cTn>
                  <p:nextCondLst>
                    <p:cond evt="onMediaBookmark" delay="0">
                      <p:tgtEl>
                        <p14:bmkTgt spid="20" bmkName="Financial Functions1_3_VF10263403900:01:11.4"/>
                      </p:tgtEl>
                    </p:cond>
                  </p:nextCondLst>
                </p:seq>
                <p:seq concurrent="1" nextAc="seek">
                  <p:cTn id="229" restart="whenNotActive" fill="hold" evtFilter="cancelBubble" nodeType="interactiveSeq">
                    <p:stCondLst>
                      <p:cond evt="onMediaBookmark" delay="0">
                        <p:tgtEl>
                          <p14:bmkTgt spid="20" bmkName="Financial Functions1_3_VF10263403900:01:18.8"/>
                        </p:tgtEl>
                      </p:cond>
                    </p:stCondLst>
                    <p:endSync evt="end" delay="0">
                      <p:rtn val="all"/>
                    </p:endSync>
                    <p:childTnLst>
                      <p:par>
                        <p:cTn id="230" fill="hold">
                          <p:stCondLst>
                            <p:cond delay="0"/>
                          </p:stCondLst>
                          <p:childTnLst>
                            <p:par>
                              <p:cTn id="231" fill="hold">
                                <p:stCondLst>
                                  <p:cond delay="0"/>
                                </p:stCondLst>
                                <p:childTnLst>
                                  <p:par>
                                    <p:cTn id="232" presetID="10" presetClass="exit" presetSubtype="0" fill="hold" grpId="1" nodeType="withEffect">
                                      <p:stCondLst>
                                        <p:cond delay="0"/>
                                      </p:stCondLst>
                                      <p:childTnLst>
                                        <p:animEffect transition="out" filter="fade">
                                          <p:cBhvr>
                                            <p:cTn id="233" dur="200"/>
                                            <p:tgtEl>
                                              <p:spTgt spid="33"/>
                                            </p:tgtEl>
                                          </p:cBhvr>
                                        </p:animEffect>
                                        <p:set>
                                          <p:cBhvr>
                                            <p:cTn id="234" dur="1" fill="hold">
                                              <p:stCondLst>
                                                <p:cond delay="199"/>
                                              </p:stCondLst>
                                            </p:cTn>
                                            <p:tgtEl>
                                              <p:spTgt spid="33"/>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1:18.8"/>
                      </p:tgtEl>
                    </p:cond>
                  </p:nextCondLst>
                </p:seq>
                <p:seq concurrent="1" nextAc="seek">
                  <p:cTn id="235" restart="whenNotActive" fill="hold" evtFilter="cancelBubble" nodeType="interactiveSeq">
                    <p:stCondLst>
                      <p:cond evt="onMediaBookmark" delay="0">
                        <p:tgtEl>
                          <p14:bmkTgt spid="20" bmkName="Financial Functions1_3_VF10263403900:01:18.9"/>
                        </p:tgtEl>
                      </p:cond>
                    </p:stCondLst>
                    <p:endSync evt="end" delay="0">
                      <p:rtn val="all"/>
                    </p:endSync>
                    <p:childTnLst>
                      <p:par>
                        <p:cTn id="236" fill="hold">
                          <p:stCondLst>
                            <p:cond delay="0"/>
                          </p:stCondLst>
                          <p:childTnLst>
                            <p:par>
                              <p:cTn id="237" fill="hold">
                                <p:stCondLst>
                                  <p:cond delay="0"/>
                                </p:stCondLst>
                                <p:childTnLst>
                                  <p:par>
                                    <p:cTn id="238" presetID="10" presetClass="entr" presetSubtype="0" fill="hold" grpId="0" nodeType="withEffect">
                                      <p:stCondLst>
                                        <p:cond delay="0"/>
                                      </p:stCondLst>
                                      <p:childTnLst>
                                        <p:set>
                                          <p:cBhvr>
                                            <p:cTn id="239" dur="1" fill="hold">
                                              <p:stCondLst>
                                                <p:cond delay="0"/>
                                              </p:stCondLst>
                                            </p:cTn>
                                            <p:tgtEl>
                                              <p:spTgt spid="34"/>
                                            </p:tgtEl>
                                            <p:attrNameLst>
                                              <p:attrName>style.visibility</p:attrName>
                                            </p:attrNameLst>
                                          </p:cBhvr>
                                          <p:to>
                                            <p:strVal val="visible"/>
                                          </p:to>
                                        </p:set>
                                        <p:animEffect transition="in" filter="fade">
                                          <p:cBhvr>
                                            <p:cTn id="240" dur="200"/>
                                            <p:tgtEl>
                                              <p:spTgt spid="34"/>
                                            </p:tgtEl>
                                          </p:cBhvr>
                                        </p:animEffect>
                                      </p:childTnLst>
                                    </p:cTn>
                                  </p:par>
                                </p:childTnLst>
                              </p:cTn>
                            </p:par>
                          </p:childTnLst>
                        </p:cTn>
                      </p:par>
                    </p:childTnLst>
                  </p:cTn>
                  <p:nextCondLst>
                    <p:cond evt="onMediaBookmark" delay="0">
                      <p:tgtEl>
                        <p14:bmkTgt spid="20" bmkName="Financial Functions1_3_VF10263403900:01:18.9"/>
                      </p:tgtEl>
                    </p:cond>
                  </p:nextCondLst>
                </p:seq>
                <p:seq concurrent="1" nextAc="seek">
                  <p:cTn id="241" restart="whenNotActive" fill="hold" evtFilter="cancelBubble" nodeType="interactiveSeq">
                    <p:stCondLst>
                      <p:cond evt="onMediaBookmark" delay="0">
                        <p:tgtEl>
                          <p14:bmkTgt spid="20" bmkName="Financial Functions1_3_VF10263403900:01:23.2"/>
                        </p:tgtEl>
                      </p:cond>
                    </p:stCondLst>
                    <p:endSync evt="end" delay="0">
                      <p:rtn val="all"/>
                    </p:endSync>
                    <p:childTnLst>
                      <p:par>
                        <p:cTn id="242" fill="hold">
                          <p:stCondLst>
                            <p:cond delay="0"/>
                          </p:stCondLst>
                          <p:childTnLst>
                            <p:par>
                              <p:cTn id="243" fill="hold">
                                <p:stCondLst>
                                  <p:cond delay="0"/>
                                </p:stCondLst>
                                <p:childTnLst>
                                  <p:par>
                                    <p:cTn id="244" presetID="10" presetClass="exit" presetSubtype="0" fill="hold" grpId="1" nodeType="withEffect">
                                      <p:stCondLst>
                                        <p:cond delay="0"/>
                                      </p:stCondLst>
                                      <p:childTnLst>
                                        <p:animEffect transition="out" filter="fade">
                                          <p:cBhvr>
                                            <p:cTn id="245" dur="200"/>
                                            <p:tgtEl>
                                              <p:spTgt spid="34"/>
                                            </p:tgtEl>
                                          </p:cBhvr>
                                        </p:animEffect>
                                        <p:set>
                                          <p:cBhvr>
                                            <p:cTn id="246" dur="1" fill="hold">
                                              <p:stCondLst>
                                                <p:cond delay="199"/>
                                              </p:stCondLst>
                                            </p:cTn>
                                            <p:tgtEl>
                                              <p:spTgt spid="34"/>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1:23.2"/>
                      </p:tgtEl>
                    </p:cond>
                  </p:nextCondLst>
                </p:seq>
                <p:seq concurrent="1" nextAc="seek">
                  <p:cTn id="247" restart="whenNotActive" fill="hold" evtFilter="cancelBubble" nodeType="interactiveSeq">
                    <p:stCondLst>
                      <p:cond evt="onMediaBookmark" delay="0">
                        <p:tgtEl>
                          <p14:bmkTgt spid="20" bmkName="Financial Functions1_3_VF10263403900:01:23.3"/>
                        </p:tgtEl>
                      </p:cond>
                    </p:stCondLst>
                    <p:endSync evt="end" delay="0">
                      <p:rtn val="all"/>
                    </p:endSync>
                    <p:childTnLst>
                      <p:par>
                        <p:cTn id="248" fill="hold">
                          <p:stCondLst>
                            <p:cond delay="0"/>
                          </p:stCondLst>
                          <p:childTnLst>
                            <p:par>
                              <p:cTn id="249" fill="hold">
                                <p:stCondLst>
                                  <p:cond delay="0"/>
                                </p:stCondLst>
                                <p:childTnLst>
                                  <p:par>
                                    <p:cTn id="250" presetID="10" presetClass="entr" presetSubtype="0" fill="hold" grpId="0" nodeType="withEffect">
                                      <p:stCondLst>
                                        <p:cond delay="0"/>
                                      </p:stCondLst>
                                      <p:childTnLst>
                                        <p:set>
                                          <p:cBhvr>
                                            <p:cTn id="251" dur="1" fill="hold">
                                              <p:stCondLst>
                                                <p:cond delay="0"/>
                                              </p:stCondLst>
                                            </p:cTn>
                                            <p:tgtEl>
                                              <p:spTgt spid="35"/>
                                            </p:tgtEl>
                                            <p:attrNameLst>
                                              <p:attrName>style.visibility</p:attrName>
                                            </p:attrNameLst>
                                          </p:cBhvr>
                                          <p:to>
                                            <p:strVal val="visible"/>
                                          </p:to>
                                        </p:set>
                                        <p:animEffect transition="in" filter="fade">
                                          <p:cBhvr>
                                            <p:cTn id="252" dur="200"/>
                                            <p:tgtEl>
                                              <p:spTgt spid="35"/>
                                            </p:tgtEl>
                                          </p:cBhvr>
                                        </p:animEffect>
                                      </p:childTnLst>
                                    </p:cTn>
                                  </p:par>
                                </p:childTnLst>
                              </p:cTn>
                            </p:par>
                          </p:childTnLst>
                        </p:cTn>
                      </p:par>
                    </p:childTnLst>
                  </p:cTn>
                  <p:nextCondLst>
                    <p:cond evt="onMediaBookmark" delay="0">
                      <p:tgtEl>
                        <p14:bmkTgt spid="20" bmkName="Financial Functions1_3_VF10263403900:01:23.3"/>
                      </p:tgtEl>
                    </p:cond>
                  </p:nextCondLst>
                </p:seq>
                <p:seq concurrent="1" nextAc="seek">
                  <p:cTn id="253" restart="whenNotActive" fill="hold" evtFilter="cancelBubble" nodeType="interactiveSeq">
                    <p:stCondLst>
                      <p:cond evt="onMediaBookmark" delay="0">
                        <p:tgtEl>
                          <p14:bmkTgt spid="20" bmkName="Financial Functions1_3_VF10263403900:01:34.0"/>
                        </p:tgtEl>
                      </p:cond>
                    </p:stCondLst>
                    <p:endSync evt="end" delay="0">
                      <p:rtn val="all"/>
                    </p:endSync>
                    <p:childTnLst>
                      <p:par>
                        <p:cTn id="254" fill="hold">
                          <p:stCondLst>
                            <p:cond delay="0"/>
                          </p:stCondLst>
                          <p:childTnLst>
                            <p:par>
                              <p:cTn id="255" fill="hold">
                                <p:stCondLst>
                                  <p:cond delay="0"/>
                                </p:stCondLst>
                                <p:childTnLst>
                                  <p:par>
                                    <p:cTn id="256" presetID="10" presetClass="exit" presetSubtype="0" fill="hold" grpId="1" nodeType="withEffect">
                                      <p:stCondLst>
                                        <p:cond delay="0"/>
                                      </p:stCondLst>
                                      <p:childTnLst>
                                        <p:animEffect transition="out" filter="fade">
                                          <p:cBhvr>
                                            <p:cTn id="257" dur="200"/>
                                            <p:tgtEl>
                                              <p:spTgt spid="35"/>
                                            </p:tgtEl>
                                          </p:cBhvr>
                                        </p:animEffect>
                                        <p:set>
                                          <p:cBhvr>
                                            <p:cTn id="258" dur="1" fill="hold">
                                              <p:stCondLst>
                                                <p:cond delay="199"/>
                                              </p:stCondLst>
                                            </p:cTn>
                                            <p:tgtEl>
                                              <p:spTgt spid="35"/>
                                            </p:tgtEl>
                                            <p:attrNameLst>
                                              <p:attrName>style.visibility</p:attrName>
                                            </p:attrNameLst>
                                          </p:cBhvr>
                                          <p:to>
                                            <p:strVal val="hidden"/>
                                          </p:to>
                                        </p:set>
                                      </p:childTnLst>
                                    </p:cTn>
                                  </p:par>
                                </p:childTnLst>
                              </p:cTn>
                            </p:par>
                          </p:childTnLst>
                        </p:cTn>
                      </p:par>
                    </p:childTnLst>
                  </p:cTn>
                  <p:nextCondLst>
                    <p:cond evt="onMediaBookmark" delay="0">
                      <p:tgtEl>
                        <p14:bmkTgt spid="20" bmkName="Financial Functions1_3_VF10263403900:01:34.0"/>
                      </p:tgtEl>
                    </p:cond>
                  </p:nextCondLst>
                </p:seq>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par>
                                    <p:cTn id="13" presetID="10" presetClass="exit" presetSubtype="0" fill="hold" grpId="1" nodeType="withEffect">
                                      <p:stCondLst>
                                        <p:cond delay="0"/>
                                      </p:stCondLst>
                                      <p:childTnLst>
                                        <p:animEffect transition="out" filter="fade">
                                          <p:cBhvr>
                                            <p:cTn id="14" dur="200"/>
                                            <p:tgtEl>
                                              <p:spTgt spid="6"/>
                                            </p:tgtEl>
                                          </p:cBhvr>
                                        </p:animEffect>
                                        <p:set>
                                          <p:cBhvr>
                                            <p:cTn id="15" dur="1" fill="hold">
                                              <p:stCondLst>
                                                <p:cond delay="199"/>
                                              </p:stCondLst>
                                            </p:cTn>
                                            <p:tgtEl>
                                              <p:spTgt spid="6"/>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
                                            <p:tgtEl>
                                              <p:spTgt spid="8"/>
                                            </p:tgtEl>
                                          </p:cBhvr>
                                        </p:animEffect>
                                      </p:childTnLst>
                                    </p:cTn>
                                  </p:par>
                                  <p:par>
                                    <p:cTn id="19" presetID="10" presetClass="exit" presetSubtype="0" fill="hold" grpId="1" nodeType="withEffect">
                                      <p:stCondLst>
                                        <p:cond delay="0"/>
                                      </p:stCondLst>
                                      <p:childTnLst>
                                        <p:animEffect transition="out" filter="fade">
                                          <p:cBhvr>
                                            <p:cTn id="20" dur="200"/>
                                            <p:tgtEl>
                                              <p:spTgt spid="8"/>
                                            </p:tgtEl>
                                          </p:cBhvr>
                                        </p:animEffect>
                                        <p:set>
                                          <p:cBhvr>
                                            <p:cTn id="21" dur="1" fill="hold">
                                              <p:stCondLst>
                                                <p:cond delay="199"/>
                                              </p:stCondLst>
                                            </p:cTn>
                                            <p:tgtEl>
                                              <p:spTgt spid="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
                                            <p:tgtEl>
                                              <p:spTgt spid="9"/>
                                            </p:tgtEl>
                                          </p:cBhvr>
                                        </p:animEffect>
                                      </p:childTnLst>
                                    </p:cTn>
                                  </p:par>
                                  <p:par>
                                    <p:cTn id="25" presetID="10" presetClass="exit" presetSubtype="0" fill="hold" grpId="1" nodeType="withEffect">
                                      <p:stCondLst>
                                        <p:cond delay="0"/>
                                      </p:stCondLst>
                                      <p:childTnLst>
                                        <p:animEffect transition="out" filter="fade">
                                          <p:cBhvr>
                                            <p:cTn id="26" dur="200"/>
                                            <p:tgtEl>
                                              <p:spTgt spid="9"/>
                                            </p:tgtEl>
                                          </p:cBhvr>
                                        </p:animEffect>
                                        <p:set>
                                          <p:cBhvr>
                                            <p:cTn id="27" dur="1" fill="hold">
                                              <p:stCondLst>
                                                <p:cond delay="199"/>
                                              </p:stCondLst>
                                            </p:cTn>
                                            <p:tgtEl>
                                              <p:spTgt spid="9"/>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xit" presetSubtype="0" fill="hold" grpId="1" nodeType="withEffect">
                                      <p:stCondLst>
                                        <p:cond delay="0"/>
                                      </p:stCondLst>
                                      <p:childTnLst>
                                        <p:animEffect transition="out" filter="fade">
                                          <p:cBhvr>
                                            <p:cTn id="32" dur="200"/>
                                            <p:tgtEl>
                                              <p:spTgt spid="10"/>
                                            </p:tgtEl>
                                          </p:cBhvr>
                                        </p:animEffect>
                                        <p:set>
                                          <p:cBhvr>
                                            <p:cTn id="33" dur="1" fill="hold">
                                              <p:stCondLst>
                                                <p:cond delay="199"/>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
                                            <p:tgtEl>
                                              <p:spTgt spid="11"/>
                                            </p:tgtEl>
                                          </p:cBhvr>
                                        </p:animEffect>
                                      </p:childTnLst>
                                    </p:cTn>
                                  </p:par>
                                  <p:par>
                                    <p:cTn id="37" presetID="10" presetClass="exit" presetSubtype="0" fill="hold" grpId="1" nodeType="withEffect">
                                      <p:stCondLst>
                                        <p:cond delay="0"/>
                                      </p:stCondLst>
                                      <p:childTnLst>
                                        <p:animEffect transition="out" filter="fade">
                                          <p:cBhvr>
                                            <p:cTn id="38" dur="200"/>
                                            <p:tgtEl>
                                              <p:spTgt spid="11"/>
                                            </p:tgtEl>
                                          </p:cBhvr>
                                        </p:animEffect>
                                        <p:set>
                                          <p:cBhvr>
                                            <p:cTn id="39" dur="1" fill="hold">
                                              <p:stCondLst>
                                                <p:cond delay="199"/>
                                              </p:stCondLst>
                                            </p:cTn>
                                            <p:tgtEl>
                                              <p:spTgt spid="11"/>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
                                            <p:tgtEl>
                                              <p:spTgt spid="12"/>
                                            </p:tgtEl>
                                          </p:cBhvr>
                                        </p:animEffect>
                                      </p:childTnLst>
                                    </p:cTn>
                                  </p:par>
                                  <p:par>
                                    <p:cTn id="43" presetID="10" presetClass="exit" presetSubtype="0" fill="hold" grpId="1" nodeType="withEffect">
                                      <p:stCondLst>
                                        <p:cond delay="0"/>
                                      </p:stCondLst>
                                      <p:childTnLst>
                                        <p:animEffect transition="out" filter="fade">
                                          <p:cBhvr>
                                            <p:cTn id="44" dur="200"/>
                                            <p:tgtEl>
                                              <p:spTgt spid="12"/>
                                            </p:tgtEl>
                                          </p:cBhvr>
                                        </p:animEffect>
                                        <p:set>
                                          <p:cBhvr>
                                            <p:cTn id="45" dur="1" fill="hold">
                                              <p:stCondLst>
                                                <p:cond delay="199"/>
                                              </p:stCondLst>
                                            </p:cTn>
                                            <p:tgtEl>
                                              <p:spTgt spid="12"/>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200"/>
                                            <p:tgtEl>
                                              <p:spTgt spid="13"/>
                                            </p:tgtEl>
                                          </p:cBhvr>
                                        </p:animEffect>
                                      </p:childTnLst>
                                    </p:cTn>
                                  </p:par>
                                  <p:par>
                                    <p:cTn id="49" presetID="10" presetClass="exit" presetSubtype="0" fill="hold" grpId="1" nodeType="withEffect">
                                      <p:stCondLst>
                                        <p:cond delay="0"/>
                                      </p:stCondLst>
                                      <p:childTnLst>
                                        <p:animEffect transition="out" filter="fade">
                                          <p:cBhvr>
                                            <p:cTn id="50" dur="200"/>
                                            <p:tgtEl>
                                              <p:spTgt spid="13"/>
                                            </p:tgtEl>
                                          </p:cBhvr>
                                        </p:animEffect>
                                        <p:set>
                                          <p:cBhvr>
                                            <p:cTn id="51" dur="1" fill="hold">
                                              <p:stCondLst>
                                                <p:cond delay="199"/>
                                              </p:stCondLst>
                                            </p:cTn>
                                            <p:tgtEl>
                                              <p:spTgt spid="13"/>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
                                            <p:tgtEl>
                                              <p:spTgt spid="14"/>
                                            </p:tgtEl>
                                          </p:cBhvr>
                                        </p:animEffect>
                                      </p:childTnLst>
                                    </p:cTn>
                                  </p:par>
                                  <p:par>
                                    <p:cTn id="55" presetID="10" presetClass="exit" presetSubtype="0" fill="hold" grpId="1" nodeType="withEffect">
                                      <p:stCondLst>
                                        <p:cond delay="0"/>
                                      </p:stCondLst>
                                      <p:childTnLst>
                                        <p:animEffect transition="out" filter="fade">
                                          <p:cBhvr>
                                            <p:cTn id="56" dur="200"/>
                                            <p:tgtEl>
                                              <p:spTgt spid="14"/>
                                            </p:tgtEl>
                                          </p:cBhvr>
                                        </p:animEffect>
                                        <p:set>
                                          <p:cBhvr>
                                            <p:cTn id="57" dur="1" fill="hold">
                                              <p:stCondLst>
                                                <p:cond delay="199"/>
                                              </p:stCondLst>
                                            </p:cTn>
                                            <p:tgtEl>
                                              <p:spTgt spid="1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200"/>
                                            <p:tgtEl>
                                              <p:spTgt spid="15"/>
                                            </p:tgtEl>
                                          </p:cBhvr>
                                        </p:animEffect>
                                      </p:childTnLst>
                                    </p:cTn>
                                  </p:par>
                                  <p:par>
                                    <p:cTn id="61" presetID="10" presetClass="exit" presetSubtype="0" fill="hold" grpId="1" nodeType="withEffect">
                                      <p:stCondLst>
                                        <p:cond delay="0"/>
                                      </p:stCondLst>
                                      <p:childTnLst>
                                        <p:animEffect transition="out" filter="fade">
                                          <p:cBhvr>
                                            <p:cTn id="62" dur="200"/>
                                            <p:tgtEl>
                                              <p:spTgt spid="15"/>
                                            </p:tgtEl>
                                          </p:cBhvr>
                                        </p:animEffect>
                                        <p:set>
                                          <p:cBhvr>
                                            <p:cTn id="63" dur="1" fill="hold">
                                              <p:stCondLst>
                                                <p:cond delay="1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
                                            <p:tgtEl>
                                              <p:spTgt spid="16"/>
                                            </p:tgtEl>
                                          </p:cBhvr>
                                        </p:animEffect>
                                      </p:childTnLst>
                                    </p:cTn>
                                  </p:par>
                                  <p:par>
                                    <p:cTn id="67" presetID="10" presetClass="exit" presetSubtype="0" fill="hold" grpId="1" nodeType="withEffect">
                                      <p:stCondLst>
                                        <p:cond delay="0"/>
                                      </p:stCondLst>
                                      <p:childTnLst>
                                        <p:animEffect transition="out" filter="fade">
                                          <p:cBhvr>
                                            <p:cTn id="68" dur="200"/>
                                            <p:tgtEl>
                                              <p:spTgt spid="16"/>
                                            </p:tgtEl>
                                          </p:cBhvr>
                                        </p:animEffect>
                                        <p:set>
                                          <p:cBhvr>
                                            <p:cTn id="69" dur="1" fill="hold">
                                              <p:stCondLst>
                                                <p:cond delay="199"/>
                                              </p:stCondLst>
                                            </p:cTn>
                                            <p:tgtEl>
                                              <p:spTgt spid="16"/>
                                            </p:tgtEl>
                                            <p:attrNameLst>
                                              <p:attrName>style.visibility</p:attrName>
                                            </p:attrNameLst>
                                          </p:cBhvr>
                                          <p:to>
                                            <p:strVal val="hidden"/>
                                          </p:to>
                                        </p:se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
                                            <p:tgtEl>
                                              <p:spTgt spid="17"/>
                                            </p:tgtEl>
                                          </p:cBhvr>
                                        </p:animEffect>
                                      </p:childTnLst>
                                    </p:cTn>
                                  </p:par>
                                  <p:par>
                                    <p:cTn id="73" presetID="10" presetClass="exit" presetSubtype="0" fill="hold" grpId="1" nodeType="withEffect">
                                      <p:stCondLst>
                                        <p:cond delay="0"/>
                                      </p:stCondLst>
                                      <p:childTnLst>
                                        <p:animEffect transition="out" filter="fade">
                                          <p:cBhvr>
                                            <p:cTn id="74" dur="200"/>
                                            <p:tgtEl>
                                              <p:spTgt spid="17"/>
                                            </p:tgtEl>
                                          </p:cBhvr>
                                        </p:animEffect>
                                        <p:set>
                                          <p:cBhvr>
                                            <p:cTn id="75" dur="1" fill="hold">
                                              <p:stCondLst>
                                                <p:cond delay="199"/>
                                              </p:stCondLst>
                                            </p:cTn>
                                            <p:tgtEl>
                                              <p:spTgt spid="17"/>
                                            </p:tgtEl>
                                            <p:attrNameLst>
                                              <p:attrName>style.visibility</p:attrName>
                                            </p:attrNameLst>
                                          </p:cBhvr>
                                          <p:to>
                                            <p:strVal val="hidden"/>
                                          </p:to>
                                        </p:set>
                                      </p:childTnLst>
                                    </p:cTn>
                                  </p:par>
                                  <p:par>
                                    <p:cTn id="76" presetID="10"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200"/>
                                            <p:tgtEl>
                                              <p:spTgt spid="18"/>
                                            </p:tgtEl>
                                          </p:cBhvr>
                                        </p:animEffect>
                                      </p:childTnLst>
                                    </p:cTn>
                                  </p:par>
                                  <p:par>
                                    <p:cTn id="79" presetID="10" presetClass="exit" presetSubtype="0" fill="hold" grpId="1" nodeType="withEffect">
                                      <p:stCondLst>
                                        <p:cond delay="0"/>
                                      </p:stCondLst>
                                      <p:childTnLst>
                                        <p:animEffect transition="out" filter="fade">
                                          <p:cBhvr>
                                            <p:cTn id="80" dur="200"/>
                                            <p:tgtEl>
                                              <p:spTgt spid="18"/>
                                            </p:tgtEl>
                                          </p:cBhvr>
                                        </p:animEffect>
                                        <p:set>
                                          <p:cBhvr>
                                            <p:cTn id="81" dur="1" fill="hold">
                                              <p:stCondLst>
                                                <p:cond delay="199"/>
                                              </p:stCondLst>
                                            </p:cTn>
                                            <p:tgtEl>
                                              <p:spTgt spid="18"/>
                                            </p:tgtEl>
                                            <p:attrNameLst>
                                              <p:attrName>style.visibility</p:attrName>
                                            </p:attrNameLst>
                                          </p:cBhvr>
                                          <p:to>
                                            <p:strVal val="hidden"/>
                                          </p:to>
                                        </p:set>
                                      </p:childTnLst>
                                    </p:cTn>
                                  </p:par>
                                  <p:par>
                                    <p:cTn id="82" presetID="10"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200"/>
                                            <p:tgtEl>
                                              <p:spTgt spid="19"/>
                                            </p:tgtEl>
                                          </p:cBhvr>
                                        </p:animEffect>
                                      </p:childTnLst>
                                    </p:cTn>
                                  </p:par>
                                  <p:par>
                                    <p:cTn id="85" presetID="10" presetClass="exit" presetSubtype="0" fill="hold" grpId="1" nodeType="withEffect">
                                      <p:stCondLst>
                                        <p:cond delay="0"/>
                                      </p:stCondLst>
                                      <p:childTnLst>
                                        <p:animEffect transition="out" filter="fade">
                                          <p:cBhvr>
                                            <p:cTn id="86" dur="200"/>
                                            <p:tgtEl>
                                              <p:spTgt spid="19"/>
                                            </p:tgtEl>
                                          </p:cBhvr>
                                        </p:animEffect>
                                        <p:set>
                                          <p:cBhvr>
                                            <p:cTn id="87" dur="1" fill="hold">
                                              <p:stCondLst>
                                                <p:cond delay="1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8" restart="whenNotActive" fill="hold" evtFilter="cancelBubble" nodeType="interactiveSeq">
                    <p:stCondLst>
                      <p:cond evt="onClick" delay="0">
                        <p:tgtEl>
                          <p:spTgt spid="20"/>
                        </p:tgtEl>
                      </p:cond>
                    </p:stCondLst>
                    <p:endSync evt="end" delay="0">
                      <p:rtn val="all"/>
                    </p:endSync>
                    <p:childTnLst>
                      <p:par>
                        <p:cTn id="89" fill="hold">
                          <p:stCondLst>
                            <p:cond delay="0"/>
                          </p:stCondLst>
                          <p:childTnLst>
                            <p:par>
                              <p:cTn id="90" fill="hold">
                                <p:stCondLst>
                                  <p:cond delay="0"/>
                                </p:stCondLst>
                                <p:childTnLst>
                                  <p:par>
                                    <p:cTn id="91" presetID="2" presetClass="mediacall" presetSubtype="0" fill="hold" nodeType="clickEffect">
                                      <p:stCondLst>
                                        <p:cond delay="0"/>
                                      </p:stCondLst>
                                      <p:childTnLst>
                                        <p:cmd type="call" cmd="togglePause">
                                          <p:cBhvr>
                                            <p:cTn id="92" dur="1" fill="hold"/>
                                            <p:tgtEl>
                                              <p:spTgt spid="20"/>
                                            </p:tgtEl>
                                          </p:cBhvr>
                                        </p:cmd>
                                      </p:childTnLst>
                                    </p:cTn>
                                  </p:par>
                                </p:childTnLst>
                              </p:cTn>
                            </p:par>
                          </p:childTnLst>
                        </p:cTn>
                      </p:par>
                    </p:childTnLst>
                  </p:cTn>
                  <p:nextCondLst>
                    <p:cond evt="onClick" delay="0">
                      <p:tgtEl>
                        <p:spTgt spid="20"/>
                      </p:tgtEl>
                    </p:cond>
                  </p:nextCondLst>
                </p:seq>
                <p:video>
                  <p:cMediaNode vol="80000">
                    <p:cTn id="93" fill="hold" display="0">
                      <p:stCondLst>
                        <p:cond delay="indefinite"/>
                      </p:stCondLst>
                    </p:cTn>
                    <p:tgtEl>
                      <p:spTgt spid="20"/>
                    </p:tgtEl>
                  </p:cMediaNode>
                </p:video>
              </p:childTnLst>
            </p:cTn>
          </p:par>
        </p:tnLst>
        <p:bldLst>
          <p:bldP spid="7" grpId="0" build="p"/>
          <p:bldP spid="6" grpId="0" animBg="1"/>
          <p:bldP spid="6"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34989ae7-a59a-4c43-addc-bd948b7e069b"/>
  <p:tag name="CAPTIONITEMSYSNAME" val="FinancialFunctions1_1Youcan00:00:00.0-00:00:06.5"/>
  <p:tag name="BOOKMARKENTRYNAME" val="FinancialFunctions1_100:00:00.0"/>
  <p:tag name="BOOKMARKEXITNAME" val="FinancialFunctions1_100:00:06.5"/>
</p:tagLst>
</file>

<file path=ppt/tags/tag10.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e0e1be60-7840-4451-adad-6fcaf8ad9b9a"/>
  <p:tag name="CAPTIONITEMSYSNAME" val="FinancialFunctions1_1Theexplanation00:01:09.5-00:01:14.8"/>
  <p:tag name="BOOKMARKENTRYNAME" val="FinancialFunctions1_100:01:09.5"/>
  <p:tag name="BOOKMARKEXITNAME" val="FinancialFunctions1_100:01:14.8"/>
</p:tagLst>
</file>

<file path=ppt/tags/tag100.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d118cb48-c43c-4547-92bf-a423a5e5b732"/>
  <p:tag name="CAPTIONITEMSYSNAME" val="FinancialFunctions1_2_VF102634038Яввожу00:02:02.7-00:02:09.8"/>
  <p:tag name="BOOKMARKENTRYNAME" val="FinancialFunctions1_2_VF10263403800:02:02.7"/>
  <p:tag name="BOOKMARKEXITNAME" val="FinancialFunctions1_2_VF10263403800:02:09.8"/>
</p:tagLst>
</file>

<file path=ppt/tags/tag101.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8d064db4-0784-4fab-97f0-e14590ea383a"/>
  <p:tag name="CAPTIONITEMSYSNAME" val="FinancialFunctions1_2_VF102634038Явыбираю00:02:09.9-00:02:17.2"/>
  <p:tag name="BOOKMARKENTRYNAME" val="FinancialFunctions1_2_VF10263403800:02:09.9"/>
  <p:tag name="BOOKMARKEXITNAME" val="FinancialFunctions1_2_VF10263403800:02:17.2"/>
</p:tagLst>
</file>

<file path=ppt/tags/tag102.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e4f6d626-f218-43c1-adc2-0de70d438dfb"/>
  <p:tag name="CAPTIONITEMSYSNAME" val="FinancialFunctions1_2_VF102634038инажимаю00:02:17.3-00:02:19.5"/>
  <p:tag name="BOOKMARKENTRYNAME" val="FinancialFunctions1_2_VF10263403800:02:17.3"/>
  <p:tag name="BOOKMARKEXITNAME" val="FinancialFunctions1_2_VF10263403800:02:19.5"/>
</p:tagLst>
</file>

<file path=ppt/tags/tag103.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592ddf4b-56c7-4e20-8d3a-9e447178b23e"/>
  <p:tag name="CAPTIONITEMSYSNAME" val="FinancialFunctions1_2_VF102634038Вполе00:02:19.6-00:02:31.0"/>
  <p:tag name="BOOKMARKENTRYNAME" val="FinancialFunctions1_2_VF10263403800:02:19.6"/>
  <p:tag name="BOOKMARKEXITNAME" val="FinancialFunctions1_2_VF10263403800:02:31.0"/>
</p:tagLst>
</file>

<file path=ppt/tags/tag104.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3da46d72-0b43-4571-97fd-636d15e555b1"/>
  <p:tag name="CAPTIONITEMSYSNAME" val="FinancialFunctions1_2_VF102634038Вполе00:02:31.1-00:02:39.8"/>
  <p:tag name="BOOKMARKENTRYNAME" val="FinancialFunctions1_2_VF10263403800:02:31.1"/>
  <p:tag name="BOOKMARKEXITNAME" val="FinancialFunctions1_2_VF10263403800:02:39.8"/>
</p:tagLst>
</file>

<file path=ppt/tags/tag105.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35c2f307-07e1-4687-bc22-026e35013fe3"/>
  <p:tag name="CAPTIONITEMSYSNAME" val="FinancialFunctions1_2_VF102634038Посколькуэто00:02:39.9-00:02:47.0"/>
  <p:tag name="BOOKMARKENTRYNAME" val="FinancialFunctions1_2_VF10263403800:02:39.9"/>
  <p:tag name="BOOKMARKEXITNAME" val="FinancialFunctions1_2_VF10263403800:02:47.0"/>
</p:tagLst>
</file>

<file path=ppt/tags/tag106.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f84abdd1-af7a-40f4-ae41-e7ff364f77e3"/>
  <p:tag name="CAPTIONITEMSYSNAME" val="FinancialFunctions1_2_VF102634038Итак,дом,00:02:47.1-00:02:56.0"/>
  <p:tag name="BOOKMARKENTRYNAME" val="FinancialFunctions1_2_VF10263403800:02:47.1"/>
  <p:tag name="BOOKMARKEXITNAME" val="FinancialFunctions1_2_VF10263403800:02:56.0"/>
</p:tagLst>
</file>

<file path=ppt/tags/tag107.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846db7c1-b40f-4957-8346-b5dc323eaed0"/>
  <p:tag name="CAPTIONITEMSYSNAME" val="FinancialFunctions1_3Imaginea00:00:00.0-00:00:05.9"/>
  <p:tag name="BOOKMARKENTRYNAME" val="FinancialFunctions1_300:00:00.0"/>
  <p:tag name="BOOKMARKEXITNAME" val="FinancialFunctions1_300:00:05.9"/>
</p:tagLst>
</file>

<file path=ppt/tags/tag108.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82c51c62-b281-4612-8276-f9f7eb2a2250"/>
  <p:tag name="CAPTIONITEMSYSNAME" val="FinancialFunctions1_3andyou00:00:06.0-00:00:10.7"/>
  <p:tag name="BOOKMARKENTRYNAME" val="FinancialFunctions1_300:00:06.0"/>
  <p:tag name="BOOKMARKEXITNAME" val="FinancialFunctions1_300:00:10.7"/>
</p:tagLst>
</file>

<file path=ppt/tags/tag109.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cc9254e7-4579-40d8-9e39-9be88148ebcc"/>
  <p:tag name="CAPTIONITEMSYSNAME" val="FinancialFunctions1_3Youearn00:00:10.8-00:00:19.0"/>
  <p:tag name="BOOKMARKENTRYNAME" val="FinancialFunctions1_300:00:10.8"/>
  <p:tag name="BOOKMARKEXITNAME" val="FinancialFunctions1_300:00:19.0"/>
</p:tagLst>
</file>

<file path=ppt/tags/tag11.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ee9ac43e-38f3-4d4a-83f7-de6c078d8bd0"/>
  <p:tag name="CAPTIONITEMSYSNAME" val="FinancialFunctions1_1Iwill00:01:14.9-00:01:20.6"/>
  <p:tag name="BOOKMARKENTRYNAME" val="FinancialFunctions1_100:01:14.9"/>
  <p:tag name="BOOKMARKEXITNAME" val="FinancialFunctions1_100:01:20.6"/>
</p:tagLst>
</file>

<file path=ppt/tags/tag110.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842b7b43-0e40-4a29-b620-e502d002bd95"/>
  <p:tag name="CAPTIONITEMSYSNAME" val="FinancialFunctions1_3Youcan00:00:19.1-00:00:23.0"/>
  <p:tag name="BOOKMARKENTRYNAME" val="FinancialFunctions1_300:00:19.1"/>
  <p:tag name="BOOKMARKEXITNAME" val="FinancialFunctions1_300:00:23.0"/>
</p:tagLst>
</file>

<file path=ppt/tags/tag111.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1da67ec8-aa35-4ccc-9453-ce19813cda42"/>
  <p:tag name="CAPTIONITEMSYSNAME" val="FinancialFunctions1_3I’lltype00:00:23.1-00:00:30.2"/>
  <p:tag name="BOOKMARKENTRYNAME" val="FinancialFunctions1_300:00:23.1"/>
  <p:tag name="BOOKMARKEXITNAME" val="FinancialFunctions1_300:00:30.2"/>
</p:tagLst>
</file>

<file path=ppt/tags/tag112.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4f295d35-5808-4a45-b930-181c1fdcc9d7"/>
  <p:tag name="CAPTIONITEMSYSNAME" val="FinancialFunctions1_3FormulaAutoComplete00:00:30.3-00:00:36.4"/>
  <p:tag name="BOOKMARKENTRYNAME" val="FinancialFunctions1_300:00:30.3"/>
  <p:tag name="BOOKMARKEXITNAME" val="FinancialFunctions1_300:00:36.4"/>
</p:tagLst>
</file>

<file path=ppt/tags/tag113.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3afa65d9-8548-4168-8535-3b5d34ea71b8"/>
  <p:tag name="CAPTIONITEMSYSNAME" val="FinancialFunctions1_3Thefunction00:00:36.5-00:00:40.2"/>
  <p:tag name="BOOKMARKENTRYNAME" val="FinancialFunctions1_300:00:36.5"/>
  <p:tag name="BOOKMARKEXITNAME" val="FinancialFunctions1_300:00:40.2"/>
</p:tagLst>
</file>

<file path=ppt/tags/tag114.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323bcb30-cbc5-4467-a2c8-46f52b0c12a9"/>
  <p:tag name="CAPTIONITEMSYSNAME" val="FinancialFunctions1_3FirstI’ll00:00:40.3-00:00:49.7"/>
  <p:tag name="BOOKMARKENTRYNAME" val="FinancialFunctions1_300:00:40.3"/>
  <p:tag name="BOOKMARKEXITNAME" val="FinancialFunctions1_300:00:49.7"/>
</p:tagLst>
</file>

<file path=ppt/tags/tag115.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23ee5564-06fa-4643-99b4-4c0640ffb86d"/>
  <p:tag name="CAPTIONITEMSYSNAME" val="FinancialFunctions1_3TheNPER00:00:49.8-00:00:55.0"/>
  <p:tag name="BOOKMARKENTRYNAME" val="FinancialFunctions1_300:00:49.8"/>
  <p:tag name="BOOKMARKEXITNAME" val="FinancialFunctions1_300:00:55.0"/>
</p:tagLst>
</file>

<file path=ppt/tags/tag116.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16d96d62-0c65-4425-a470-3c72eccf8b85"/>
  <p:tag name="CAPTIONITEMSYSNAME" val="FinancialFunctions1_3I’llenter00:00:55.1-00:01:02.0"/>
  <p:tag name="BOOKMARKENTRYNAME" val="FinancialFunctions1_300:00:55.1"/>
  <p:tag name="BOOKMARKEXITNAME" val="FinancialFunctions1_300:01:02.0"/>
</p:tagLst>
</file>

<file path=ppt/tags/tag117.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86738202-678f-4305-8668-d10327c740b2"/>
  <p:tag name="CAPTIONITEMSYSNAME" val="FinancialFunctions1_3I’llenter00:01:02.1-00:01:08.6"/>
  <p:tag name="BOOKMARKENTRYNAME" val="FinancialFunctions1_300:01:02.1"/>
  <p:tag name="BOOKMARKEXITNAME" val="FinancialFunctions1_300:01:08.6"/>
</p:tagLst>
</file>

<file path=ppt/tags/tag118.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0af70d00-0f4d-4ee6-8abc-97b57d30d885"/>
  <p:tag name="CAPTIONITEMSYSNAME" val="FinancialFunctions1_3ThenI’ll00:01:08.7-00:01:12.4"/>
  <p:tag name="BOOKMARKENTRYNAME" val="FinancialFunctions1_300:01:08.7"/>
  <p:tag name="BOOKMARKEXITNAME" val="FinancialFunctions1_300:01:12.4"/>
</p:tagLst>
</file>

<file path=ppt/tags/tag119.xml><?xml version="1.0" encoding="utf-8"?>
<p:tagLst xmlns:a="http://schemas.openxmlformats.org/drawingml/2006/main" xmlns:r="http://schemas.openxmlformats.org/officeDocument/2006/relationships" xmlns:p="http://schemas.openxmlformats.org/presentationml/2006/main">
  <p:tag name="CAPTIONID" val="700b0e13-b1f1-48b3-a302-bc90ecfc84e5"/>
  <p:tag name="CAPTIONINTERNALID" val="2a43d7f3-d448-471a-9055-070359772af3"/>
  <p:tag name="CAPTIONITEMSYSNAME" val="FinancialFunctions1_3Youwould00:01:12.5-00:01:19.7"/>
  <p:tag name="BOOKMARKENTRYNAME" val="FinancialFunctions1_300:01:12.5"/>
  <p:tag name="BOOKMARKEXITNAME" val="FinancialFunctions1_300:01:19.7"/>
</p:tagLst>
</file>

<file path=ppt/tags/tag12.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8c59f3d9-12ae-4020-84ea-d0280d7cb7a9"/>
  <p:tag name="CAPTIONITEMSYSNAME" val="FinancialFunctions1_1I’llmove00:01:20.7-00:01:27.3"/>
  <p:tag name="BOOKMARKENTRYNAME" val="FinancialFunctions1_100:01:20.7"/>
  <p:tag name="BOOKMARKEXITNAME" val="FinancialFunctions1_100:01:27.3"/>
</p:tagLst>
</file>

<file path=ppt/tags/tag120.xml><?xml version="1.0" encoding="utf-8"?>
<p:tagLst xmlns:a="http://schemas.openxmlformats.org/drawingml/2006/main" xmlns:r="http://schemas.openxmlformats.org/officeDocument/2006/relationships" xmlns:p="http://schemas.openxmlformats.org/presentationml/2006/main">
  <p:tag name="CAPTIONID" val="e30dc5d9-170b-434e-8ef7-3f4983c53d28"/>
  <p:tag name="MEDIACAPTIONSPROMPTED" val="False"/>
  <p:tag name="TEMPPRESENTATIONFILE" val="C:\Users\RadimZ.CZ\AppData\Local\Temp\tmpF4FE.tmp"/>
  <p:tag name="TEMPMEDIAFILENAME" val="C:\Users\RadimZ.CZ\AppData\Local\Temp\tmpF77E_Financial Functions1_3_VF102634039.wmv"/>
  <p:tag name="MEDIAFADEDURATION" val="0.2"/>
  <p:tag name="MEDIATRANSPARENCY" val="0.5"/>
  <p:tag name="MEDIACAPTIONSHIDDEN" val="False"/>
  <p:tag name="CUSTOMXMLPARTID" val="{20F87FE9-B0DD-43F4-8A35-6A1125A08FC9}"/>
  <p:tag name="MEDIACAPTIONCOUNT" val="True"/>
</p:tagLst>
</file>

<file path=ppt/tags/tag121.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f498fa2f-2ebb-42a8-8ba2-f02d01a61223"/>
  <p:tag name="CAPTIONITEMSYSNAME" val="Financial Functions1_3_VF10263403900:00:00.0-00:00:00.1"/>
  <p:tag name="BOOKMARKENTRYNAME" val="Financial Functions1_3_VF10263403900:00:00.0"/>
  <p:tag name="BOOKMARKEXITNAME" val="Financial Functions1_3_VF10263403900:00:00.1"/>
</p:tagLst>
</file>

<file path=ppt/tags/tag122.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33738913-6493-46ca-8dc8-82405ddc71dc"/>
  <p:tag name="CAPTIONITEMSYSNAME" val="Financial Functions1_3_VF102634039Предположим,вы00:00:00.0-00:00:09.0"/>
  <p:tag name="BOOKMARKENTRYNAME" val="Financial Functions1_3_VF10263403900:00:00.0"/>
  <p:tag name="BOOKMARKEXITNAME" val="Financial Functions1_3_VF10263403900:00:09.0"/>
</p:tagLst>
</file>

<file path=ppt/tags/tag123.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e4ba8ab3-35e0-4bfb-844c-2bc8ee7be125"/>
  <p:tag name="CAPTIONITEMSYSNAME" val="Financial Functions1_3_VF102634039Вамнужно00:00:09.1-00:00:14.7"/>
  <p:tag name="BOOKMARKENTRYNAME" val="Financial Functions1_3_VF10263403900:00:09.1"/>
  <p:tag name="BOOKMARKEXITNAME" val="Financial Functions1_3_VF10263403900:00:14.7"/>
</p:tagLst>
</file>

<file path=ppt/tags/tag124.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9facd6f6-e95e-40db-92be-c4353f953b56"/>
  <p:tag name="CAPTIONITEMSYSNAME" val="Financial Functions1_3_VF102634039Вашисбережения00:00:14.8-00:00:24.2"/>
  <p:tag name="BOOKMARKENTRYNAME" val="Financial Functions1_3_VF10263403900:00:14.8"/>
  <p:tag name="BOOKMARKEXITNAME" val="Financial Functions1_3_VF10263403900:00:24.2"/>
</p:tagLst>
</file>

<file path=ppt/tags/tag125.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23cb90c0-fb8b-4b83-b773-bcc1ab4dfdac"/>
  <p:tag name="CAPTIONITEMSYSNAME" val="Financial Functions1_3_VF102634039Этузадачу00:00:24.3-00:00:28.1"/>
  <p:tag name="BOOKMARKENTRYNAME" val="Financial Functions1_3_VF10263403900:00:24.3"/>
  <p:tag name="BOOKMARKEXITNAME" val="Financial Functions1_3_VF10263403900:00:28.1"/>
</p:tagLst>
</file>

<file path=ppt/tags/tag126.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cdab706f-5b5e-4a3c-b4ad-32d1beb2188e"/>
  <p:tag name="CAPTIONITEMSYSNAME" val="Financial Functions1_3_VF102634039Яввожу00:00:28.2-00:00:36.1"/>
  <p:tag name="BOOKMARKENTRYNAME" val="Financial Functions1_3_VF10263403900:00:28.2"/>
  <p:tag name="BOOKMARKEXITNAME" val="Financial Functions1_3_VF10263403900:00:36.1"/>
</p:tagLst>
</file>

<file path=ppt/tags/tag127.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8f795de8-3e6b-4591-8908-bf52fd1a1501"/>
  <p:tag name="CAPTIONITEMSYSNAME" val="Financial Functions1_3_VF102634039Всписке00:00:36.2-00:00:43.5"/>
  <p:tag name="BOOKMARKENTRYNAME" val="Financial Functions1_3_VF10263403900:00:36.2"/>
  <p:tag name="BOOKMARKEXITNAME" val="Financial Functions1_3_VF10263403900:00:43.5"/>
</p:tagLst>
</file>

<file path=ppt/tags/tag128.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f701e2dc-72d0-4b5a-a101-3ffecc407eca"/>
  <p:tag name="CAPTIONITEMSYSNAME" val="Financial Functions1_3_VF102634039Аргументыфункции00:00:43.6-00:00:47.4"/>
  <p:tag name="BOOKMARKENTRYNAME" val="Financial Functions1_3_VF10263403900:00:43.6"/>
  <p:tag name="BOOKMARKEXITNAME" val="Financial Functions1_3_VF10263403900:00:47.4"/>
</p:tagLst>
</file>

<file path=ppt/tags/tag129.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b7ce20d7-c8a5-4782-b03c-282e6a4d8227"/>
  <p:tag name="CAPTIONITEMSYSNAME" val="Financial Functions1_3_VF102634039Сначалая00:00:47.5-00:00:59.3"/>
  <p:tag name="BOOKMARKENTRYNAME" val="Financial Functions1_3_VF10263403900:00:47.5"/>
  <p:tag name="BOOKMARKEXITNAME" val="Financial Functions1_3_VF10263403900:00:59.3"/>
</p:tagLst>
</file>

<file path=ppt/tags/tag13.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a40d9b8c-dfb5-4ec3-9ba6-0831a82784dd"/>
  <p:tag name="CAPTIONITEMSYSNAME" val="FinancialFunctions1_1Inother00:01:27.4-00:01:31.9"/>
  <p:tag name="BOOKMARKENTRYNAME" val="FinancialFunctions1_100:01:27.4"/>
  <p:tag name="BOOKMARKEXITNAME" val="FinancialFunctions1_100:01:31.9"/>
</p:tagLst>
</file>

<file path=ppt/tags/tag130.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ffb3e5b9-c6a3-41b5-b03f-de54726cac10"/>
  <p:tag name="CAPTIONITEMSYSNAME" val="Financial Functions1_3_VF102634039Затемидет00:00:59.4-00:01:05.2"/>
  <p:tag name="BOOKMARKENTRYNAME" val="Financial Functions1_3_VF10263403900:00:59.4"/>
  <p:tag name="BOOKMARKEXITNAME" val="Financial Functions1_3_VF10263403900:01:05.2"/>
</p:tagLst>
</file>

<file path=ppt/tags/tag131.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1c97871b-2a32-48a2-9ec2-e77222d93f0c"/>
  <p:tag name="CAPTIONITEMSYSNAME" val="Financial Functions1_3_VF102634039Яввожу00:01:05.3-00:01:11.3"/>
  <p:tag name="BOOKMARKENTRYNAME" val="Financial Functions1_3_VF10263403900:01:05.3"/>
  <p:tag name="BOOKMARKEXITNAME" val="Financial Functions1_3_VF10263403900:01:11.3"/>
</p:tagLst>
</file>

<file path=ppt/tags/tag132.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fd9e2d52-4aa3-4515-9492-07d3f6e3479c"/>
  <p:tag name="CAPTIONITEMSYSNAME" val="Financial Functions1_3_VF102634039Сноваввожу00:01:11.4-00:01:18.8"/>
  <p:tag name="BOOKMARKENTRYNAME" val="Financial Functions1_3_VF10263403900:01:11.4"/>
  <p:tag name="BOOKMARKEXITNAME" val="Financial Functions1_3_VF10263403900:01:18.8"/>
</p:tagLst>
</file>

<file path=ppt/tags/tag133.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75d6f293-8902-4e4d-9af5-d664a31a2345"/>
  <p:tag name="CAPTIONITEMSYSNAME" val="Financial Functions1_3_VF102634039Яввожу00:01:18.9-00:01:23.2"/>
  <p:tag name="BOOKMARKENTRYNAME" val="Financial Functions1_3_VF10263403900:01:18.9"/>
  <p:tag name="BOOKMARKEXITNAME" val="Financial Functions1_3_VF10263403900:01:23.2"/>
</p:tagLst>
</file>

<file path=ppt/tags/tag134.xml><?xml version="1.0" encoding="utf-8"?>
<p:tagLst xmlns:a="http://schemas.openxmlformats.org/drawingml/2006/main" xmlns:r="http://schemas.openxmlformats.org/officeDocument/2006/relationships" xmlns:p="http://schemas.openxmlformats.org/presentationml/2006/main">
  <p:tag name="CAPTIONID" val="e30dc5d9-170b-434e-8ef7-3f4983c53d28"/>
  <p:tag name="CAPTIONINTERNALID" val="99ec6bea-d0cc-43ab-bc8a-4d6c3d8e5f00"/>
  <p:tag name="CAPTIONITEMSYSNAME" val="Financial Functions1_3_VF102634039Итак,потребуется00:01:23.3-00:01:34.0"/>
  <p:tag name="BOOKMARKENTRYNAME" val="Financial Functions1_3_VF10263403900:01:23.3"/>
  <p:tag name="BOOKMARKEXITNAME" val="Financial Functions1_3_VF10263403900:01:34.0"/>
</p:tagLst>
</file>

<file path=ppt/tags/tag135.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99138f0d-e9de-4635-a2b5-a14f7d17c28f"/>
  <p:tag name="CAPTIONITEMSYSNAME" val="FinancialFunctions1_4Yourdream00:00:00.0-00:00:08.2"/>
  <p:tag name="BOOKMARKENTRYNAME" val="FinancialFunctions1_400:00:00.0"/>
  <p:tag name="BOOKMARKEXITNAME" val="FinancialFunctions1_400:00:08.2"/>
</p:tagLst>
</file>

<file path=ppt/tags/tag136.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d4ea2567-6ee0-439b-9ed6-51e29773182f"/>
  <p:tag name="CAPTIONITEMSYSNAME" val="FinancialFunctions1_4youwant00:00:08.3-00:00:18.3"/>
  <p:tag name="BOOKMARKENTRYNAME" val="FinancialFunctions1_400:00:08.3"/>
  <p:tag name="BOOKMARKEXITNAME" val="FinancialFunctions1_400:00:18.3"/>
</p:tagLst>
</file>

<file path=ppt/tags/tag137.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1ccf2c91-63aa-4e93-a298-42f34bd4c2e9"/>
  <p:tag name="CAPTIONITEMSYSNAME" val="FinancialFunctions1_4I’lluse00:00:18.4-00:00:25.6"/>
  <p:tag name="BOOKMARKENTRYNAME" val="FinancialFunctions1_400:00:18.4"/>
  <p:tag name="BOOKMARKEXITNAME" val="FinancialFunctions1_400:00:25.6"/>
</p:tagLst>
</file>

<file path=ppt/tags/tag138.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4311b742-3b00-4edf-a6dc-ad96cfb9b409"/>
  <p:tag name="CAPTIONITEMSYSNAME" val="FinancialFunctions1_4I’lltype00:00:25.7-00:00:30.6"/>
  <p:tag name="BOOKMARKENTRYNAME" val="FinancialFunctions1_400:00:25.7"/>
  <p:tag name="BOOKMARKEXITNAME" val="FinancialFunctions1_400:00:30.6"/>
</p:tagLst>
</file>

<file path=ppt/tags/tag139.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e5e57a2c-9c72-40b5-8de3-c6b53aa4853b"/>
  <p:tag name="CAPTIONITEMSYSNAME" val="FinancialFunctions1_4I’lldouble-click00:00:30.7-00:00:37.8"/>
  <p:tag name="BOOKMARKENTRYNAME" val="FinancialFunctions1_400:00:30.7"/>
  <p:tag name="BOOKMARKEXITNAME" val="FinancialFunctions1_400:00:37.8"/>
</p:tagLst>
</file>

<file path=ppt/tags/tag14.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a2a7d794-ffc4-41ca-9ebc-10368f1875c6"/>
  <p:tag name="CAPTIONITEMSYSNAME" val="FinancialFunctions1_1Iwill00:01:32.0-00:01:41.6"/>
  <p:tag name="BOOKMARKENTRYNAME" val="FinancialFunctions1_100:01:32.0"/>
  <p:tag name="BOOKMARKEXITNAME" val="FinancialFunctions1_100:01:41.6"/>
</p:tagLst>
</file>

<file path=ppt/tags/tag140.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ff4c92b8-af3c-4cc5-bddd-3278b9935acc"/>
  <p:tag name="CAPTIONITEMSYSNAME" val="FinancialFunctions1_4Thefirst00:00:37.9-00:00:43.6"/>
  <p:tag name="BOOKMARKENTRYNAME" val="FinancialFunctions1_400:00:37.9"/>
  <p:tag name="BOOKMARKEXITNAME" val="FinancialFunctions1_400:00:43.6"/>
</p:tagLst>
</file>

<file path=ppt/tags/tag141.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ee6316c1-266a-484b-a86a-b5e548f0d8a9"/>
  <p:tag name="CAPTIONITEMSYSNAME" val="FinancialFunctions1_4I’llenter00:00:43.7-00:00:50.7"/>
  <p:tag name="BOOKMARKENTRYNAME" val="FinancialFunctions1_400:00:43.7"/>
  <p:tag name="BOOKMARKEXITNAME" val="FinancialFunctions1_400:00:50.7"/>
</p:tagLst>
</file>

<file path=ppt/tags/tag142.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c6187c42-2600-4051-8a26-3de3e11e526d"/>
  <p:tag name="CAPTIONITEMSYSNAME" val="FinancialFunctions1_4andthat’s00:00:50.8-00:00:59.1"/>
  <p:tag name="BOOKMARKENTRYNAME" val="FinancialFunctions1_400:00:50.8"/>
  <p:tag name="BOOKMARKEXITNAME" val="FinancialFunctions1_400:00:59.1"/>
</p:tagLst>
</file>

<file path=ppt/tags/tag143.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eb960ecd-caaf-4389-a5ef-66751e0763c8"/>
  <p:tag name="CAPTIONITEMSYSNAME" val="FinancialFunctions1_4-175,followed00:00:59.2-00:01:06.5"/>
  <p:tag name="BOOKMARKENTRYNAME" val="FinancialFunctions1_400:00:59.2"/>
  <p:tag name="BOOKMARKEXITNAME" val="FinancialFunctions1_400:01:06.5"/>
</p:tagLst>
</file>

<file path=ppt/tags/tag144.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262b12e9-d70c-44bc-aca2-b57fd477f081"/>
  <p:tag name="CAPTIONITEMSYSNAME" val="FinancialFunctions1_4I’lltype00:01:06.6-00:01:10.5"/>
  <p:tag name="BOOKMARKENTRYNAME" val="FinancialFunctions1_400:01:06.6"/>
  <p:tag name="BOOKMARKEXITNAME" val="FinancialFunctions1_400:01:10.5"/>
</p:tagLst>
</file>

<file path=ppt/tags/tag145.xml><?xml version="1.0" encoding="utf-8"?>
<p:tagLst xmlns:a="http://schemas.openxmlformats.org/drawingml/2006/main" xmlns:r="http://schemas.openxmlformats.org/officeDocument/2006/relationships" xmlns:p="http://schemas.openxmlformats.org/presentationml/2006/main">
  <p:tag name="CAPTIONID" val="2fc5be43-0ec3-4c6e-9e9a-08fafa2cc0dc"/>
  <p:tag name="CAPTIONINTERNALID" val="437ace00-6851-422b-a45f-e78595926ad2"/>
  <p:tag name="CAPTIONITEMSYSNAME" val="FinancialFunctions1_4Iwould00:01:10.6-00:01:23.9"/>
  <p:tag name="BOOKMARKENTRYNAME" val="FinancialFunctions1_400:01:10.6"/>
  <p:tag name="BOOKMARKEXITNAME" val="FinancialFunctions1_400:01:23.9"/>
</p:tagLst>
</file>

<file path=ppt/tags/tag146.xml><?xml version="1.0" encoding="utf-8"?>
<p:tagLst xmlns:a="http://schemas.openxmlformats.org/drawingml/2006/main" xmlns:r="http://schemas.openxmlformats.org/officeDocument/2006/relationships" xmlns:p="http://schemas.openxmlformats.org/presentationml/2006/main">
  <p:tag name="CAPTIONID" val="44b2dcfe-043e-4128-a522-f3d8eb80488e"/>
  <p:tag name="MEDIACAPTIONSPROMPTED" val="False"/>
  <p:tag name="TEMPPRESENTATIONFILE" val="C:\Users\RadimZ.CZ\AppData\Local\Temp\tmp5F17.tmp"/>
  <p:tag name="TEMPMEDIAFILENAME" val="C:\Users\RadimZ.CZ\AppData\Local\Temp\tmp615B_FInancial Functions1_4_VF102634041.wmv"/>
  <p:tag name="MEDIAFADEDURATION" val="0.2"/>
  <p:tag name="MEDIATRANSPARENCY" val="0.5"/>
  <p:tag name="MEDIACAPTIONSHIDDEN" val="False"/>
  <p:tag name="CUSTOMXMLPARTID" val="{CE48AED1-955B-4737-A3F0-0B3F75A97FD8}"/>
  <p:tag name="MEDIACAPTIONCOUNT" val="True"/>
</p:tagLst>
</file>

<file path=ppt/tags/tag147.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3ee02487-e018-40b7-bf92-c0423e2c03e7"/>
  <p:tag name="CAPTIONITEMSYSNAME" val="FInancial Functions1_4_VF10263404100:00:00.0-00:00:00.1"/>
  <p:tag name="BOOKMARKENTRYNAME" val="FInancial Functions1_4_VF10263404100:00:00.0"/>
  <p:tag name="BOOKMARKEXITNAME" val="FInancial Functions1_4_VF10263404100:00:00.1"/>
</p:tagLst>
</file>

<file path=ppt/tags/tag148.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5b02010e-172f-44dc-8e02-bf6ad0377b18"/>
  <p:tag name="CAPTIONITEMSYSNAME" val="FInancial Functions1_4_VF102634041Наотпуск,00:00:00.0-00:00:08.4"/>
  <p:tag name="BOOKMARKENTRYNAME" val="FInancial Functions1_4_VF10263404100:00:00.0"/>
  <p:tag name="BOOKMARKEXITNAME" val="FInancial Functions1_4_VF10263404100:00:08.4"/>
</p:tagLst>
</file>

<file path=ppt/tags/tag149.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349691d4-0df3-4666-af5f-6e1f77fedd8a"/>
  <p:tag name="CAPTIONITEMSYSNAME" val="FInancial Functions1_4_VF102634041какуюсумму00:00:08.5-00:00:12.1"/>
  <p:tag name="BOOKMARKENTRYNAME" val="FInancial Functions1_4_VF10263404100:00:08.5"/>
  <p:tag name="BOOKMARKEXITNAME" val="FInancial Functions1_4_VF10263404100:00:12.1"/>
</p:tagLst>
</file>

<file path=ppt/tags/tag15.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9f3e6ecb-acd4-432c-a15a-65cdc9c03dce"/>
  <p:tag name="CAPTIONITEMSYSNAME" val="FinancialFunctions1_1Whichis00:01:41.7-00:01:49.1"/>
  <p:tag name="BOOKMARKENTRYNAME" val="FinancialFunctions1_100:01:41.7"/>
  <p:tag name="BOOKMARKEXITNAME" val="FinancialFunctions1_100:01:49.1"/>
</p:tagLst>
</file>

<file path=ppt/tags/tag150.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d89e0320-4a31-4685-80a8-908ebbea42e3"/>
  <p:tag name="CAPTIONITEMSYSNAME" val="FInancial Functions1_4_VF102634041откладыватьежемесячно00:00:12.2-00:00:20.2"/>
  <p:tag name="BOOKMARKENTRYNAME" val="FInancial Functions1_4_VF10263404100:00:12.2"/>
  <p:tag name="BOOKMARKEXITNAME" val="FInancial Functions1_4_VF10263404100:00:20.2"/>
</p:tagLst>
</file>

<file path=ppt/tags/tag151.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51bc7acd-4134-4c1d-9b89-4633dbeb883d"/>
  <p:tag name="CAPTIONITEMSYSNAME" val="FInancial Functions1_4_VF102634041Спомощью00:00:20.3-00:00:28.4"/>
  <p:tag name="BOOKMARKENTRYNAME" val="FInancial Functions1_4_VF10263404100:00:20.3"/>
  <p:tag name="BOOKMARKEXITNAME" val="FInancial Functions1_4_VF10263404100:00:28.4"/>
</p:tagLst>
</file>

<file path=ppt/tags/tag152.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7b674e52-2a7a-4f88-97ee-42ab50d771e7"/>
  <p:tag name="CAPTIONITEMSYSNAME" val="FInancial Functions1_4_VF102634041Яввожу00:00:28.5-00:00:33.0"/>
  <p:tag name="BOOKMARKENTRYNAME" val="FInancial Functions1_4_VF10263404100:00:28.5"/>
  <p:tag name="BOOKMARKEXITNAME" val="FInancial Functions1_4_VF10263404100:00:33.0"/>
</p:tagLst>
</file>

<file path=ppt/tags/tag153.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b66e8f87-70ca-4ccd-b6f5-1007728b8a40"/>
  <p:tag name="CAPTIONITEMSYSNAME" val="FInancial Functions1_4_VF102634041Ядважды00:00:33.1-00:00:39.2"/>
  <p:tag name="BOOKMARKENTRYNAME" val="FInancial Functions1_4_VF10263404100:00:33.1"/>
  <p:tag name="BOOKMARKEXITNAME" val="FInancial Functions1_4_VF10263404100:00:39.2"/>
</p:tagLst>
</file>

<file path=ppt/tags/tag154.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25b07ac4-d091-4b65-86a2-9056739fd831"/>
  <p:tag name="CAPTIONITEMSYSNAME" val="FInancial Functions1_4_VF102634041Первыйаргумент00:00:39.3-00:00:47.0"/>
  <p:tag name="BOOKMARKENTRYNAME" val="FInancial Functions1_4_VF10263404100:00:39.3"/>
  <p:tag name="BOOKMARKEXITNAME" val="FInancial Functions1_4_VF10263404100:00:47.0"/>
</p:tagLst>
</file>

<file path=ppt/tags/tag155.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7f45e74e-ff5f-4667-b47d-aac8a3bb92fb"/>
  <p:tag name="CAPTIONITEMSYSNAME" val="FInancial Functions1_4_VF102634041Яввожу00:00:47.1-00:00:52.6"/>
  <p:tag name="BOOKMARKENTRYNAME" val="FInancial Functions1_4_VF10263404100:00:47.1"/>
  <p:tag name="BOOKMARKEXITNAME" val="FInancial Functions1_4_VF10263404100:00:52.6"/>
</p:tagLst>
</file>

<file path=ppt/tags/tag156.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9ba049c7-a809-4f98-9c1f-aaeabf4799c2"/>
  <p:tag name="CAPTIONITEMSYSNAME" val="FInancial Functions1_4_VF102634041которыйравен00:00:52.7-00:01:03.1"/>
  <p:tag name="BOOKMARKENTRYNAME" val="FInancial Functions1_4_VF10263404100:00:52.7"/>
  <p:tag name="BOOKMARKEXITNAME" val="FInancial Functions1_4_VF10263404100:01:03.1"/>
</p:tagLst>
</file>

<file path=ppt/tags/tag157.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383560d0-6a04-4e1c-9f65-c2afebfd9c7f"/>
  <p:tag name="CAPTIONITEMSYSNAME" val="FInancial Functions1_4_VF102634041-1750,ставлю00:01:03.2-00:01:11.3"/>
  <p:tag name="BOOKMARKENTRYNAME" val="FInancial Functions1_4_VF10263404100:01:03.2"/>
  <p:tag name="BOOKMARKEXITNAME" val="FInancial Functions1_4_VF10263404100:01:11.3"/>
</p:tagLst>
</file>

<file path=ppt/tags/tag158.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3247d815-2a43-43d0-aa24-cf1170a10bc1"/>
  <p:tag name="CAPTIONITEMSYSNAME" val="FInancial Functions1_4_VF102634041Затемввожу00:01:11.4-00:01:16.3"/>
  <p:tag name="BOOKMARKENTRYNAME" val="FInancial Functions1_4_VF10263404100:01:11.4"/>
  <p:tag name="BOOKMARKEXITNAME" val="FInancial Functions1_4_VF10263404100:01:16.3"/>
</p:tagLst>
</file>

<file path=ppt/tags/tag159.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e8c761ca-df0f-477a-8c06-55a14017d9c2"/>
  <p:tag name="CAPTIONITEMSYSNAME" val="FInancial Functions1_4_VF102634041Итак,чтобы00:01:16.4-00:01:21.2"/>
  <p:tag name="BOOKMARKENTRYNAME" val="FInancial Functions1_4_VF10263404100:01:16.4"/>
  <p:tag name="BOOKMARKEXITNAME" val="FInancial Functions1_4_VF10263404100:01:21.2"/>
</p:tagLst>
</file>

<file path=ppt/tags/tag16.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fb15ea44-8542-4368-ad8b-124afd770fc6"/>
  <p:tag name="CAPTIONITEMSYSNAME" val="FinancialFunctions1_1Theresult00:01:49.2-00:01:53.8"/>
  <p:tag name="BOOKMARKENTRYNAME" val="FinancialFunctions1_100:01:49.2"/>
  <p:tag name="BOOKMARKEXITNAME" val="FinancialFunctions1_100:01:53.8"/>
</p:tagLst>
</file>

<file path=ppt/tags/tag160.xml><?xml version="1.0" encoding="utf-8"?>
<p:tagLst xmlns:a="http://schemas.openxmlformats.org/drawingml/2006/main" xmlns:r="http://schemas.openxmlformats.org/officeDocument/2006/relationships" xmlns:p="http://schemas.openxmlformats.org/presentationml/2006/main">
  <p:tag name="CAPTIONID" val="44b2dcfe-043e-4128-a522-f3d8eb80488e"/>
  <p:tag name="CAPTIONINTERNALID" val="82dd1ece-3241-4d59-a7a4-d1078feb9a1d"/>
  <p:tag name="CAPTIONITEMSYSNAME" val="FInancial Functions1_4_VF102634041ежемесячнопо00:01:21.3-00:01:34.0"/>
  <p:tag name="BOOKMARKENTRYNAME" val="FInancial Functions1_4_VF10263404100:01:21.3"/>
  <p:tag name="BOOKMARKEXITNAME" val="FInancial Functions1_4_VF10263404100:01:34.0"/>
</p:tagLst>
</file>

<file path=ppt/tags/tag161.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c384312e-b4ba-48f3-b2f0-89763b10669e"/>
  <p:tag name="CAPTIONITEMSYSNAME" val="FinancialFunctions1_5Saythat00:00:00.1-00:00:05.6"/>
  <p:tag name="BOOKMARKENTRYNAME" val="FinancialFunctions1_500:00:00.1"/>
  <p:tag name="BOOKMARKEXITNAME" val="FinancialFunctions1_500:00:05.6"/>
</p:tagLst>
</file>

<file path=ppt/tags/tag162.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de8bf793-f5e4-4b1a-a867-9d39df2a4aa4"/>
  <p:tag name="CAPTIONITEMSYSNAME" val="FinancialFunctions1_5andyou00:00:05.7-00:00:09.8"/>
  <p:tag name="BOOKMARKENTRYNAME" val="FinancialFunctions1_500:00:05.7"/>
  <p:tag name="BOOKMARKEXITNAME" val="FinancialFunctions1_500:00:09.8"/>
</p:tagLst>
</file>

<file path=ppt/tags/tag163.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d3ba6ade-3f19-4350-9116-d5adf4434c3c"/>
  <p:tag name="CAPTIONITEMSYSNAME" val="FinancialFunctions1_5Youdon’t00:00:09.9-00:00:15.5"/>
  <p:tag name="BOOKMARKENTRYNAME" val="FinancialFunctions1_500:00:09.9"/>
  <p:tag name="BOOKMARKEXITNAME" val="FinancialFunctions1_500:00:15.5"/>
</p:tagLst>
</file>

<file path=ppt/tags/tag164.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ee6e65ed-0666-4c48-ac6e-6a2c95a7885b"/>
  <p:tag name="CAPTIONITEMSYSNAME" val="FinancialFunctions1_5Onceagain,00:00:15.6-00:00:22.8"/>
  <p:tag name="BOOKMARKENTRYNAME" val="FinancialFunctions1_500:00:15.6"/>
  <p:tag name="BOOKMARKEXITNAME" val="FinancialFunctions1_500:00:22.8"/>
</p:tagLst>
</file>

<file path=ppt/tags/tag165.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0f0baa83-b565-4976-8bd2-3f3220b01ec8"/>
  <p:tag name="CAPTIONITEMSYSNAME" val="FinancialFunctions1_5Inthis00:00:22.9-00:00:29.3"/>
  <p:tag name="BOOKMARKENTRYNAME" val="FinancialFunctions1_500:00:22.9"/>
  <p:tag name="BOOKMARKEXITNAME" val="FinancialFunctions1_500:00:29.3"/>
</p:tagLst>
</file>

<file path=ppt/tags/tag166.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b8d2703b-4428-49fc-b4de-57bf59ff84d2"/>
  <p:tag name="CAPTIONITEMSYSNAME" val="FinancialFunctions1_5fromthe00:00:29.4-00:00:35.4"/>
  <p:tag name="BOOKMARKENTRYNAME" val="FinancialFunctions1_500:00:29.4"/>
  <p:tag name="BOOKMARKEXITNAME" val="FinancialFunctions1_500:00:35.4"/>
</p:tagLst>
</file>

<file path=ppt/tags/tag167.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a4210442-0030-4ef4-a937-9a4704931187"/>
  <p:tag name="CAPTIONITEMSYSNAME" val="FinancialFunctions1_5I’lltype00:00:35.5-00:00:41.2"/>
  <p:tag name="BOOKMARKENTRYNAME" val="FinancialFunctions1_500:00:35.5"/>
  <p:tag name="BOOKMARKEXITNAME" val="FinancialFunctions1_500:00:41.2"/>
</p:tagLst>
</file>

<file path=ppt/tags/tag168.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b16376fd-0297-4443-8587-5d832697a492"/>
  <p:tag name="CAPTIONITEMSYSNAME" val="FinancialFunctions1_5I’lldouble-click00:00:41.3-00:00:47.0"/>
  <p:tag name="BOOKMARKENTRYNAME" val="FinancialFunctions1_500:00:41.3"/>
  <p:tag name="BOOKMARKEXITNAME" val="FinancialFunctions1_500:00:47.0"/>
</p:tagLst>
</file>

<file path=ppt/tags/tag169.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29f9369a-335d-4247-8b23-8585026f39ab"/>
  <p:tag name="CAPTIONITEMSYSNAME" val="FinancialFunctions1_5Therate00:00:47.1-00:00:52.4"/>
  <p:tag name="BOOKMARKENTRYNAME" val="FinancialFunctions1_500:00:47.1"/>
  <p:tag name="BOOKMARKEXITNAME" val="FinancialFunctions1_500:00:52.4"/>
</p:tagLst>
</file>

<file path=ppt/tags/tag17.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2448b7bf-9feb-4982-8d98-8e2ed035993b"/>
  <p:tag name="CAPTIONITEMSYSNAME" val="FinancialFunctions1_1whichis00:01:53.9-00:01:57.9"/>
  <p:tag name="BOOKMARKENTRYNAME" val="FinancialFunctions1_100:01:53.9"/>
  <p:tag name="BOOKMARKEXITNAME" val="FinancialFunctions1_100:01:57.9"/>
</p:tagLst>
</file>

<file path=ppt/tags/tag170.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febabc2a-2306-4e4b-b06e-efb4c5429ef4"/>
  <p:tag name="CAPTIONITEMSYSNAME" val="FinancialFunctions1_5TheNPER,00:00:52.5-00:00:59.5"/>
  <p:tag name="BOOKMARKENTRYNAME" val="FinancialFunctions1_500:00:52.5"/>
  <p:tag name="BOOKMARKEXITNAME" val="FinancialFunctions1_500:00:59.5"/>
</p:tagLst>
</file>

<file path=ppt/tags/tag171.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2a316482-2c53-44e9-a6ce-b6f97b3c3dd0"/>
  <p:tag name="CAPTIONITEMSYSNAME" val="FinancialFunctions1_5andthe00:00:59.6-00:01:04.1"/>
  <p:tag name="BOOKMARKENTRYNAME" val="FinancialFunctions1_500:00:59.6"/>
  <p:tag name="BOOKMARKEXITNAME" val="FinancialFunctions1_500:01:04.1"/>
</p:tagLst>
</file>

<file path=ppt/tags/tag172.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9a01942a-79b2-4635-bd10-f38542036bdc"/>
  <p:tag name="CAPTIONITEMSYSNAME" val="FinancialFunctions1_5I’llenter00:01:04.2-00:01:07.3"/>
  <p:tag name="BOOKMARKENTRYNAME" val="FinancialFunctions1_500:01:04.2"/>
  <p:tag name="BOOKMARKEXITNAME" val="FinancialFunctions1_500:01:07.3"/>
</p:tagLst>
</file>

<file path=ppt/tags/tag173.xml><?xml version="1.0" encoding="utf-8"?>
<p:tagLst xmlns:a="http://schemas.openxmlformats.org/drawingml/2006/main" xmlns:r="http://schemas.openxmlformats.org/officeDocument/2006/relationships" xmlns:p="http://schemas.openxmlformats.org/presentationml/2006/main">
  <p:tag name="CAPTIONID" val="f3ecc3f5-75b6-4e3d-a9bc-559bd01314fe"/>
  <p:tag name="CAPTIONINTERNALID" val="587b2c42-e507-4a4e-9b27-976c0e2f14ca"/>
  <p:tag name="CAPTIONITEMSYSNAME" val="FinancialFunctions1_5Yourdown00:01:07.4-00:01:13.7"/>
  <p:tag name="BOOKMARKENTRYNAME" val="FinancialFunctions1_500:01:07.4"/>
  <p:tag name="BOOKMARKEXITNAME" val="FinancialFunctions1_500:01:13.7"/>
</p:tagLst>
</file>

<file path=ppt/tags/tag174.xml><?xml version="1.0" encoding="utf-8"?>
<p:tagLst xmlns:a="http://schemas.openxmlformats.org/drawingml/2006/main" xmlns:r="http://schemas.openxmlformats.org/officeDocument/2006/relationships" xmlns:p="http://schemas.openxmlformats.org/presentationml/2006/main">
  <p:tag name="CAPTIONID" val="97154d5e-3fd1-4647-8a75-fb2c44f29582"/>
  <p:tag name="MEDIACAPTIONSPROMPTED" val="False"/>
  <p:tag name="TEMPPRESENTATIONFILE" val="C:\Users\RadimZ.CZ\AppData\Local\Temp\tmpD0B3.tmp"/>
  <p:tag name="TEMPMEDIAFILENAME" val="C:\Users\RadimZ.CZ\AppData\Local\Temp\tmpD344_Financial FUnctions 1_5_VF102634044.wmv"/>
  <p:tag name="MEDIAFADEDURATION" val="0.2"/>
  <p:tag name="MEDIATRANSPARENCY" val="0.5"/>
  <p:tag name="MEDIACAPTIONSHIDDEN" val="False"/>
  <p:tag name="CUSTOMXMLPARTID" val="{A9459478-5DD7-4086-930D-CF17399273F0}"/>
  <p:tag name="MEDIACAPTIONCOUNT" val="True"/>
</p:tagLst>
</file>

<file path=ppt/tags/tag175.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9953debc-e513-40b9-b84f-e740f2429952"/>
  <p:tag name="CAPTIONITEMSYSNAME" val="Financial FUnctions 1_5_VF10263404400:00:00.0-00:00:00.1"/>
  <p:tag name="BOOKMARKENTRYNAME" val="Financial FUnctions 1_5_VF10263404400:00:00.0"/>
  <p:tag name="BOOKMARKEXITNAME" val="Financial FUnctions 1_5_VF10263404400:00:00.1"/>
</p:tagLst>
</file>

<file path=ppt/tags/tag176.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6d1cd294-6b9c-4bd3-8c4c-d523a36c0e7f"/>
  <p:tag name="CAPTIONITEMSYSNAME" val="Financial FUnctions 1_5_VF102634044Предположим,вы00:00:00.1-00:00:10.5"/>
  <p:tag name="BOOKMARKENTRYNAME" val="Financial FUnctions 1_5_VF10263404400:00:00.1"/>
  <p:tag name="BOOKMARKEXITNAME" val="Financial FUnctions 1_5_VF10263404400:00:10.5"/>
</p:tagLst>
</file>

<file path=ppt/tags/tag177.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bf8ab61b-a1f7-4e12-a778-6652f4f11ecb"/>
  <p:tag name="CAPTIONITEMSYSNAME" val="Financial FUnctions 1_5_VF102634044ихотите00:00:10.6-00:00:12.8"/>
  <p:tag name="BOOKMARKENTRYNAME" val="Financial FUnctions 1_5_VF10263404400:00:10.6"/>
  <p:tag name="BOOKMARKEXITNAME" val="Financial FUnctions 1_5_VF10263404400:00:12.8"/>
</p:tagLst>
</file>

<file path=ppt/tags/tag178.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bb066197-b5c3-4e35-a3b2-04cd05394d7b"/>
  <p:tag name="CAPTIONITEMSYSNAME" val="Financial FUnctions 1_5_VF102634044Выпланируете00:00:12.9-00:00:21.7"/>
  <p:tag name="BOOKMARKENTRYNAME" val="Financial FUnctions 1_5_VF10263404400:00:12.9"/>
  <p:tag name="BOOKMARKEXITNAME" val="Financial FUnctions 1_5_VF10263404400:00:21.7"/>
</p:tagLst>
</file>

<file path=ppt/tags/tag179.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0f6ee504-e521-4f51-9e8f-8ab487d8a96f"/>
  <p:tag name="CAPTIONITEMSYSNAME" val="Financial FUnctions 1_5_VF102634044Яснова00:00:21.8-00:00:29.7"/>
  <p:tag name="BOOKMARKENTRYNAME" val="Financial FUnctions 1_5_VF10263404400:00:21.8"/>
  <p:tag name="BOOKMARKEXITNAME" val="Financial FUnctions 1_5_VF10263404400:00:29.7"/>
</p:tagLst>
</file>

<file path=ppt/tags/tag18.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1317f012-d990-46da-a186-86b1bc32118e"/>
  <p:tag name="CAPTIONITEMSYSNAME" val="FinancialFunctions1_1Themonthly00:01:58.0-00:02:05.2"/>
  <p:tag name="BOOKMARKENTRYNAME" val="FinancialFunctions1_100:01:58.0"/>
  <p:tag name="BOOKMARKEXITNAME" val="FinancialFunctions1_100:02:05.2"/>
</p:tagLst>
</file>

<file path=ppt/tags/tag180.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3d1951e3-f605-4e5b-ab70-10451064c520"/>
  <p:tag name="CAPTIONITEMSYSNAME" val="Financial FUnctions 1_5_VF102634044Вэтом00:00:29.8-00:00:35.5"/>
  <p:tag name="BOOKMARKENTRYNAME" val="Financial FUnctions 1_5_VF10263404400:00:29.8"/>
  <p:tag name="BOOKMARKEXITNAME" val="Financial FUnctions 1_5_VF10263404400:00:35.5"/>
</p:tagLst>
</file>

<file path=ppt/tags/tag181.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9224db60-6f94-4789-b69c-44b4b1cde59e"/>
  <p:tag name="CAPTIONITEMSYSNAME" val="Financial FUnctions 1_5_VF102634044изцены00:00:35.6-00:00:42.4"/>
  <p:tag name="BOOKMARKENTRYNAME" val="Financial FUnctions 1_5_VF10263404400:00:35.6"/>
  <p:tag name="BOOKMARKEXITNAME" val="Financial FUnctions 1_5_VF10263404400:00:42.4"/>
</p:tagLst>
</file>

<file path=ppt/tags/tag182.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d413e6a1-ebbd-4c98-9e00-607dd9561ced"/>
  <p:tag name="CAPTIONITEMSYSNAME" val="Financial FUnctions 1_5_VF102634044Яввожу00:00:42.5-00:00:50.5"/>
  <p:tag name="BOOKMARKENTRYNAME" val="Financial FUnctions 1_5_VF10263404400:00:42.5"/>
  <p:tag name="BOOKMARKEXITNAME" val="Financial FUnctions 1_5_VF10263404400:00:50.5"/>
</p:tagLst>
</file>

<file path=ppt/tags/tag183.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5cfdbffc-33a1-4ee4-a14b-d56830c23ac6"/>
  <p:tag name="CAPTIONITEMSYSNAME" val="Financial FUnctions 1_5_VF102634044Ядважды00:00:50.6-00:00:59.5"/>
  <p:tag name="BOOKMARKENTRYNAME" val="Financial FUnctions 1_5_VF10263404400:00:50.6"/>
  <p:tag name="BOOKMARKEXITNAME" val="Financial FUnctions 1_5_VF10263404400:00:59.5"/>
</p:tagLst>
</file>

<file path=ppt/tags/tag184.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2d57a6fd-ab90-4f56-86f1-875530812b19"/>
  <p:tag name="CAPTIONITEMSYSNAME" val="Financial FUnctions 1_5_VF102634044Ставкаравна00:00:59.6-00:01:08.0"/>
  <p:tag name="BOOKMARKENTRYNAME" val="Financial FUnctions 1_5_VF10263404400:00:59.6"/>
  <p:tag name="BOOKMARKEXITNAME" val="Financial FUnctions 1_5_VF10263404400:01:08.0"/>
</p:tagLst>
</file>

<file path=ppt/tags/tag185.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56fcb3cb-b33f-4dfd-9f08-4e7230c9ef6c"/>
  <p:tag name="CAPTIONITEMSYSNAME" val="Financial FUnctions 1_5_VF102634044Аргумент«кпер»00:01:08.1-00:01:15.7"/>
  <p:tag name="BOOKMARKENTRYNAME" val="Financial FUnctions 1_5_VF10263404400:01:08.1"/>
  <p:tag name="BOOKMARKEXITNAME" val="Financial FUnctions 1_5_VF10263404400:01:15.7"/>
</p:tagLst>
</file>

<file path=ppt/tags/tag186.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2ad5f673-86ee-48a1-95d4-c5836abf9c2c"/>
  <p:tag name="CAPTIONITEMSYSNAME" val="Financial FUnctions 1_5_VF102634044ааргумент00:01:15.8-00:01:20.8"/>
  <p:tag name="BOOKMARKENTRYNAME" val="Financial FUnctions 1_5_VF10263404400:01:15.8"/>
  <p:tag name="BOOKMARKEXITNAME" val="Financial FUnctions 1_5_VF10263404400:01:20.8"/>
</p:tagLst>
</file>

<file path=ppt/tags/tag187.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f4e4e81e-abef-4c89-babd-5b9fdbdbb2d0"/>
  <p:tag name="CAPTIONITEMSYSNAME" val="Financial FUnctions 1_5_VF102634044Яввожу00:01:20.9-00:01:24.7"/>
  <p:tag name="BOOKMARKENTRYNAME" val="Financial FUnctions 1_5_VF10263404400:01:20.9"/>
  <p:tag name="BOOKMARKEXITNAME" val="Financial FUnctions 1_5_VF10263404400:01:24.7"/>
</p:tagLst>
</file>

<file path=ppt/tags/tag188.xml><?xml version="1.0" encoding="utf-8"?>
<p:tagLst xmlns:a="http://schemas.openxmlformats.org/drawingml/2006/main" xmlns:r="http://schemas.openxmlformats.org/officeDocument/2006/relationships" xmlns:p="http://schemas.openxmlformats.org/presentationml/2006/main">
  <p:tag name="CAPTIONID" val="97154d5e-3fd1-4647-8a75-fb2c44f29582"/>
  <p:tag name="CAPTIONINTERNALID" val="ad4ddcd9-cfac-430c-bb70-c77c8709d1cf"/>
  <p:tag name="CAPTIONITEMSYSNAME" val="Financial FUnctions 1_5_VF102634044Итак,начальный00:01:24.8-00:01:36.0"/>
  <p:tag name="BOOKMARKENTRYNAME" val="Financial FUnctions 1_5_VF10263404400:01:24.8"/>
  <p:tag name="BOOKMARKEXITNAME" val="Financial FUnctions 1_5_VF10263404400:01:36.0"/>
</p:tagLst>
</file>

<file path=ppt/tags/tag189.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91b601af-a186-405e-9283-f168950fd74e"/>
  <p:tag name="CAPTIONITEMSYSNAME" val="FinancialFunctions1_6Imaginethat00:00:00.0-00:00:04.1"/>
  <p:tag name="BOOKMARKENTRYNAME" val="FinancialFunctions1_600:00:00.0"/>
  <p:tag name="BOOKMARKEXITNAME" val="FinancialFunctions1_600:00:04.1"/>
</p:tagLst>
</file>

<file path=ppt/tags/tag19.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a162c0cb-9da6-4ce5-b102-657484b68299"/>
  <p:tag name="CAPTIONITEMSYSNAME" val="FinancialFunctions1_1Tofind00:02:05.3-00:02:09.7"/>
  <p:tag name="BOOKMARKENTRYNAME" val="FinancialFunctions1_100:02:05.3"/>
  <p:tag name="BOOKMARKEXITNAME" val="FinancialFunctions1_100:02:09.7"/>
</p:tagLst>
</file>

<file path=ppt/tags/tag190.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8bbeee49-aeb1-4f83-a8b1-59f8b9ed2063"/>
  <p:tag name="CAPTIONITEMSYSNAME" val="FinancialFunctions1_6You’vebudgeted00:00:04.2-00:00:09.4"/>
  <p:tag name="BOOKMARKENTRYNAME" val="FinancialFunctions1_600:00:04.2"/>
  <p:tag name="BOOKMARKEXITNAME" val="FinancialFunctions1_600:00:09.4"/>
</p:tagLst>
</file>

<file path=ppt/tags/tag191.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33869121-ef59-43c1-8c5e-94f3890a0c55"/>
  <p:tag name="CAPTIONITEMSYSNAME" val="FinancialFunctions1_6Thequestion00:00:09.5-00:00:13.3"/>
  <p:tag name="BOOKMARKENTRYNAME" val="FinancialFunctions1_600:00:09.5"/>
  <p:tag name="BOOKMARKEXITNAME" val="FinancialFunctions1_600:00:13.3"/>
</p:tagLst>
</file>

<file path=ppt/tags/tag192.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2fcd2db5-e5b6-4342-bbfc-502fda9c9ed1"/>
  <p:tag name="CAPTIONITEMSYSNAME" val="FinancialFunctions1_6Tofind00:00:13.4-00:00:19.6"/>
  <p:tag name="BOOKMARKENTRYNAME" val="FinancialFunctions1_600:00:13.4"/>
  <p:tag name="BOOKMARKEXITNAME" val="FinancialFunctions1_600:00:19.6"/>
</p:tagLst>
</file>

<file path=ppt/tags/tag193.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81d582b4-0422-4285-bb28-c50867703e1d"/>
  <p:tag name="CAPTIONITEMSYSNAME" val="FinancialFunctions1_6usingregular,00:00:19.7-00:00:24.8"/>
  <p:tag name="BOOKMARKENTRYNAME" val="FinancialFunctions1_600:00:19.7"/>
  <p:tag name="BOOKMARKEXITNAME" val="FinancialFunctions1_600:00:24.8"/>
</p:tagLst>
</file>

<file path=ppt/tags/tag194.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82e2c37a-9fef-4c1e-a5e0-5d6bd866c3c2"/>
  <p:tag name="CAPTIONITEMSYSNAME" val="FinancialFunctions1_6I’lltype00:00:24.9-00:00:31.2"/>
  <p:tag name="BOOKMARKENTRYNAME" val="FinancialFunctions1_600:00:24.9"/>
  <p:tag name="BOOKMARKEXITNAME" val="FinancialFunctions1_600:00:31.2"/>
</p:tagLst>
</file>

<file path=ppt/tags/tag195.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2b19945c-5784-44a8-8baf-d3c888eff432"/>
  <p:tag name="CAPTIONITEMSYSNAME" val="FinancialFunctions1_6Thefirst00:00:31.3-00:00:37.8"/>
  <p:tag name="BOOKMARKENTRYNAME" val="FinancialFunctions1_600:00:31.3"/>
  <p:tag name="BOOKMARKEXITNAME" val="FinancialFunctions1_600:00:37.8"/>
</p:tagLst>
</file>

<file path=ppt/tags/tag196.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25698800-7b80-4158-811b-8b239425b810"/>
  <p:tag name="CAPTIONITEMSYSNAME" val="FinancialFunctions1_6ThePMT00:00:37.9-00:00:46.3"/>
  <p:tag name="BOOKMARKENTRYNAME" val="FinancialFunctions1_600:00:37.9"/>
  <p:tag name="BOOKMARKEXITNAME" val="FinancialFunctions1_600:00:46.3"/>
</p:tagLst>
</file>

<file path=ppt/tags/tag197.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d60d0619-c805-4a2c-84b4-d4e10934ea8c"/>
  <p:tag name="CAPTIONITEMSYSNAME" val="FinancialFunctions1_6I’lltype00:00:46.4-00:00:49.9"/>
  <p:tag name="BOOKMARKENTRYNAME" val="FinancialFunctions1_600:00:46.4"/>
  <p:tag name="BOOKMARKEXITNAME" val="FinancialFunctions1_600:00:49.9"/>
</p:tagLst>
</file>

<file path=ppt/tags/tag198.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2865e553-2e63-4264-aa54-57923923a5df"/>
  <p:tag name="CAPTIONITEMSYSNAME" val="FinancialFunctions1_6Itwould00:00:50.0-00:00:54.4"/>
  <p:tag name="BOOKMARKENTRYNAME" val="FinancialFunctions1_600:00:50.0"/>
  <p:tag name="BOOKMARKEXITNAME" val="FinancialFunctions1_600:00:54.4"/>
</p:tagLst>
</file>

<file path=ppt/tags/tag199.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1bd61fb9-58d3-4469-8d8a-e1676102fbce"/>
  <p:tag name="CAPTIONITEMSYSNAME" val="FinancialFunctions1_6Becauseit’s00:00:54.5-00:00:59.7"/>
  <p:tag name="BOOKMARKENTRYNAME" val="FinancialFunctions1_600:00:54.5"/>
  <p:tag name="BOOKMARKEXITNAME" val="FinancialFunctions1_600:00:59.7"/>
</p:tagLst>
</file>

<file path=ppt/tags/tag2.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4684e5c9-ae5d-48f1-9167-b8da98535ba6"/>
  <p:tag name="CAPTIONITEMSYSNAME" val="FinancialFunctions1_1Imaginea00:00:06.6-00:00:13.6"/>
  <p:tag name="BOOKMARKENTRYNAME" val="FinancialFunctions1_100:00:06.6"/>
  <p:tag name="BOOKMARKEXITNAME" val="FinancialFunctions1_100:00:13.6"/>
</p:tagLst>
</file>

<file path=ppt/tags/tag20.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1432d006-f897-4be9-9854-75796715323c"/>
  <p:tag name="CAPTIONITEMSYSNAME" val="FinancialFunctions1_1I'lladjust00:02:09.8-00:02:17.7"/>
  <p:tag name="BOOKMARKENTRYNAME" val="FinancialFunctions1_100:02:09.8"/>
  <p:tag name="BOOKMARKEXITNAME" val="FinancialFunctions1_100:02:17.7"/>
</p:tagLst>
</file>

<file path=ppt/tags/tag200.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4e93e02f-d773-4204-8d87-b700ce38eda8"/>
  <p:tag name="CAPTIONITEMSYSNAME" val="FinancialFunctions1_6Usethe00:00:59.8-00:01:05.2"/>
  <p:tag name="BOOKMARKENTRYNAME" val="FinancialFunctions1_600:00:59.8"/>
  <p:tag name="BOOKMARKEXITNAME" val="FinancialFunctions1_600:01:05.2"/>
</p:tagLst>
</file>

<file path=ppt/tags/tag201.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d17b0958-6b4e-4013-ad21-8f4dea296c8b"/>
  <p:tag name="CAPTIONITEMSYSNAME" val="FinancialFunctions1_6I’lltype00:01:05.3-00:01:11.8"/>
  <p:tag name="BOOKMARKENTRYNAME" val="FinancialFunctions1_600:01:05.3"/>
  <p:tag name="BOOKMARKEXITNAME" val="FinancialFunctions1_600:01:11.8"/>
</p:tagLst>
</file>

<file path=ppt/tags/tag202.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f98619e3-8e8a-448b-8a76-94016699c30d"/>
  <p:tag name="CAPTIONITEMSYSNAME" val="FinancialFunctions1_6tolet00:01:11.9-00:01:15.5"/>
  <p:tag name="BOOKMARKENTRYNAME" val="FinancialFunctions1_600:01:11.9"/>
  <p:tag name="BOOKMARKEXITNAME" val="FinancialFunctions1_600:01:15.5"/>
</p:tagLst>
</file>

<file path=ppt/tags/tag203.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3be22de4-c7a3-41ef-bf75-dd3611234f9f"/>
  <p:tag name="CAPTIONITEMSYSNAME" val="FinancialFunctions1_6I’llenter00:01:15.6-00:01:21.8"/>
  <p:tag name="BOOKMARKENTRYNAME" val="FinancialFunctions1_600:01:15.6"/>
  <p:tag name="BOOKMARKEXITNAME" val="FinancialFunctions1_600:01:21.8"/>
</p:tagLst>
</file>

<file path=ppt/tags/tag204.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1ac7eefb-2fe6-4bd4-a2c2-925bc1ec3f0c"/>
  <p:tag name="CAPTIONITEMSYSNAME" val="FinancialFunctions1_6Thenumber00:01:21.9-00:01:25.5"/>
  <p:tag name="BOOKMARKENTRYNAME" val="FinancialFunctions1_600:01:21.9"/>
  <p:tag name="BOOKMARKEXITNAME" val="FinancialFunctions1_600:01:25.5"/>
</p:tagLst>
</file>

<file path=ppt/tags/tag205.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5bf519ff-d5eb-49c7-a571-efeb86d070c6"/>
  <p:tag name="CAPTIONITEMSYSNAME" val="FinancialFunctions1_6andthe00:01:25.6-00:01:29.4"/>
  <p:tag name="BOOKMARKENTRYNAME" val="FinancialFunctions1_600:01:25.6"/>
  <p:tag name="BOOKMARKEXITNAME" val="FinancialFunctions1_600:01:29.4"/>
</p:tagLst>
</file>

<file path=ppt/tags/tag206.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2679d510-b84c-42ad-8b8d-23a5925cd02f"/>
  <p:tag name="CAPTIONITEMSYSNAME" val="FinancialFunctions1_6I’lltype00:01:29.5-00:01:32.2"/>
  <p:tag name="BOOKMARKENTRYNAME" val="FinancialFunctions1_600:01:29.5"/>
  <p:tag name="BOOKMARKEXITNAME" val="FinancialFunctions1_600:01:32.2"/>
</p:tagLst>
</file>

<file path=ppt/tags/tag207.xml><?xml version="1.0" encoding="utf-8"?>
<p:tagLst xmlns:a="http://schemas.openxmlformats.org/drawingml/2006/main" xmlns:r="http://schemas.openxmlformats.org/officeDocument/2006/relationships" xmlns:p="http://schemas.openxmlformats.org/presentationml/2006/main">
  <p:tag name="CAPTIONID" val="b2ea5e80-7877-4e3b-98e2-aeb43e1e414c"/>
  <p:tag name="CAPTIONINTERNALID" val="e06b99c7-851b-4ea8-b474-d14cf26a7128"/>
  <p:tag name="CAPTIONITEMSYSNAME" val="FinancialFunctions1_6andI’ll00:01:32.3-00:01:38.7"/>
  <p:tag name="BOOKMARKENTRYNAME" val="FinancialFunctions1_600:01:32.3"/>
  <p:tag name="BOOKMARKEXITNAME" val="FinancialFunctions1_600:01:38.7"/>
</p:tagLst>
</file>

<file path=ppt/tags/tag208.xml><?xml version="1.0" encoding="utf-8"?>
<p:tagLst xmlns:a="http://schemas.openxmlformats.org/drawingml/2006/main" xmlns:r="http://schemas.openxmlformats.org/officeDocument/2006/relationships" xmlns:p="http://schemas.openxmlformats.org/presentationml/2006/main">
  <p:tag name="CAPTIONID" val="ecff3003-393d-44bd-b615-dbf4e2787931"/>
  <p:tag name="MEDIACAPTIONSPROMPTED" val="False"/>
  <p:tag name="TEMPPRESENTATIONFILE" val="C:\Users\RadimZ.CZ\AppData\Local\Temp\tmp28C4.tmp"/>
  <p:tag name="TEMPMEDIAFILENAME" val="C:\Users\RadimZ.CZ\AppData\Local\Temp\tmp2BA3_FinancialFunctions1_6_VF102634046.wmv"/>
  <p:tag name="MEDIAFADEDURATION" val="0.2"/>
  <p:tag name="MEDIATRANSPARENCY" val="0.5"/>
  <p:tag name="MEDIACAPTIONSHIDDEN" val="False"/>
  <p:tag name="CUSTOMXMLPARTID" val="{570B86FE-87F4-407F-9224-FD219761E804}"/>
  <p:tag name="MEDIACAPTIONCOUNT" val="True"/>
</p:tagLst>
</file>

<file path=ppt/tags/tag209.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63d08085-ea1c-4984-b9ed-71e40d2316eb"/>
  <p:tag name="CAPTIONITEMSYSNAME" val="FinancialFunctions1_6_VF10263404600:00:00.0-00:00:00.1"/>
  <p:tag name="BOOKMARKENTRYNAME" val="FinancialFunctions1_6_VF10263404600:00:00.0"/>
  <p:tag name="BOOKMARKEXITNAME" val="FinancialFunctions1_6_VF10263404600:00:00.1"/>
</p:tagLst>
</file>

<file path=ppt/tags/tag21.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ee3a8331-2ba7-4c0e-b5e1-8864dda3e728"/>
  <p:tag name="CAPTIONITEMSYSNAME" val="FinancialFunctions1_1Themonthly00:02:17.8-00:02:24.2"/>
  <p:tag name="BOOKMARKENTRYNAME" val="FinancialFunctions1_100:02:17.8"/>
  <p:tag name="BOOKMARKEXITNAME" val="FinancialFunctions1_100:02:24.2"/>
</p:tagLst>
</file>

<file path=ppt/tags/tag210.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fb862762-b932-41fb-8a1b-1700489d487c"/>
  <p:tag name="CAPTIONITEMSYSNAME" val="FinancialFunctions1_6_VF102634046Предположим,вы00:00:00.0-00:00:05.4"/>
  <p:tag name="BOOKMARKENTRYNAME" val="FinancialFunctions1_6_VF10263404600:00:00.0"/>
  <p:tag name="BOOKMARKEXITNAME" val="FinancialFunctions1_6_VF10263404600:00:05.4"/>
</p:tagLst>
</file>

<file path=ppt/tags/tag211.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b013b0b0-d274-48b6-be06-40be09732371"/>
  <p:tag name="CAPTIONITEMSYSNAME" val="FinancialFunctions1_6_VF102634046Выпланируете00:00:05.5-00:00:14.0"/>
  <p:tag name="BOOKMARKENTRYNAME" val="FinancialFunctions1_6_VF10263404600:00:05.5"/>
  <p:tag name="BOOKMARKEXITNAME" val="FinancialFunctions1_6_VF10263404600:00:14.0"/>
</p:tagLst>
</file>

<file path=ppt/tags/tag212.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a2387ca1-7d11-4471-8b8a-d872c0eb2856"/>
  <p:tag name="CAPTIONITEMSYSNAME" val="FinancialFunctions1_6_VF102634046Скольковремени00:00:14.1-00:00:17.3"/>
  <p:tag name="BOOKMARKENTRYNAME" val="FinancialFunctions1_6_VF10263404600:00:14.1"/>
  <p:tag name="BOOKMARKEXITNAME" val="FinancialFunctions1_6_VF10263404600:00:17.3"/>
</p:tagLst>
</file>

<file path=ppt/tags/tag213.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93386ddd-63da-4ecd-8571-7a832febcdcc"/>
  <p:tag name="CAPTIONITEMSYSNAME" val="FinancialFunctions1_6_VF102634046Чтобынайти00:00:17.4-00:00:23.1"/>
  <p:tag name="BOOKMARKENTRYNAME" val="FinancialFunctions1_6_VF10263404600:00:17.4"/>
  <p:tag name="BOOKMARKEXITNAME" val="FinancialFunctions1_6_VF10263404600:00:23.1"/>
</p:tagLst>
</file>

<file path=ppt/tags/tag214.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5dffb449-9fd8-4478-b3f3-a3b2d881864a"/>
  <p:tag name="CAPTIONITEMSYSNAME" val="FinancialFunctions1_6_VF102634046прирегулярных00:00:23.2-00:00:27.8"/>
  <p:tag name="BOOKMARKENTRYNAME" val="FinancialFunctions1_6_VF10263404600:00:23.2"/>
  <p:tag name="BOOKMARKEXITNAME" val="FinancialFunctions1_6_VF10263404600:00:27.8"/>
</p:tagLst>
</file>

<file path=ppt/tags/tag215.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167eaeee-65f6-481e-8d4a-631a465a7c73"/>
  <p:tag name="CAPTIONITEMSYSNAME" val="FinancialFunctions1_6_VF102634046Яввожу00:00:27.9-00:00:36.2"/>
  <p:tag name="BOOKMARKENTRYNAME" val="FinancialFunctions1_6_VF10263404600:00:27.9"/>
  <p:tag name="BOOKMARKEXITNAME" val="FinancialFunctions1_6_VF10263404600:00:36.2"/>
</p:tagLst>
</file>

<file path=ppt/tags/tag216.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39c3b17c-1cba-4c4f-bd67-eb8b781b3b8a"/>
  <p:tag name="CAPTIONITEMSYSNAME" val="FinancialFunctions1_6_VF102634046Первыйаргумент —00:00:36.3-00:00:45.3"/>
  <p:tag name="BOOKMARKENTRYNAME" val="FinancialFunctions1_6_VF10263404600:00:36.3"/>
  <p:tag name="BOOKMARKEXITNAME" val="FinancialFunctions1_6_VF10263404600:00:45.3"/>
</p:tagLst>
</file>

<file path=ppt/tags/tag217.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5f5b572d-b4e9-4322-a999-e310dc7b10e2"/>
  <p:tag name="CAPTIONITEMSYSNAME" val="FinancialFunctions1_6_VF102634046Аргумент«плт»00:00:45.4-00:00:52.6"/>
  <p:tag name="BOOKMARKENTRYNAME" val="FinancialFunctions1_6_VF10263404600:00:45.4"/>
  <p:tag name="BOOKMARKEXITNAME" val="FinancialFunctions1_6_VF10263404600:00:52.6"/>
</p:tagLst>
</file>

<file path=ppt/tags/tag218.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13127316-f7b7-46de-9afa-f1b47550fc3f"/>
  <p:tag name="CAPTIONITEMSYSNAME" val="FinancialFunctions1_6_VF102634046запятойи00:00:52.7-00:00:59.0"/>
  <p:tag name="BOOKMARKENTRYNAME" val="FinancialFunctions1_6_VF10263404600:00:52.7"/>
  <p:tag name="BOOKMARKEXITNAME" val="FinancialFunctions1_6_VF10263404600:00:59.0"/>
</p:tagLst>
</file>

<file path=ppt/tags/tag219.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1ad4bfa7-da50-4ad9-bdf2-a5f5aecb57eb"/>
  <p:tag name="CAPTIONITEMSYSNAME" val="FinancialFunctions1_6_VF102634046Яввожу00:00:59.1-00:01:03.5"/>
  <p:tag name="BOOKMARKENTRYNAME" val="FinancialFunctions1_6_VF10263404600:00:59.1"/>
  <p:tag name="BOOKMARKEXITNAME" val="FinancialFunctions1_6_VF10263404600:01:03.5"/>
</p:tagLst>
</file>

<file path=ppt/tags/tag22.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321c2ffc-a9b9-42c2-9264-b476131a09af"/>
  <p:tag name="CAPTIONITEMSYSNAME" val="FinancialFunctions1_1Lookat00:02:24.3-00:02:33.4"/>
  <p:tag name="BOOKMARKENTRYNAME" val="FinancialFunctions1_100:02:24.3"/>
  <p:tag name="BOOKMARKEXITNAME" val="FinancialFunctions1_100:02:33.4"/>
</p:tagLst>
</file>

<file path=ppt/tags/tag220.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c393c357-7736-4bf5-9958-28813c033b55"/>
  <p:tag name="CAPTIONITEMSYSNAME" val="FinancialFunctions1_6_VF102634046Дляпогашения00:01:03.6-00:01:08.2"/>
  <p:tag name="BOOKMARKENTRYNAME" val="FinancialFunctions1_6_VF10263404600:01:03.6"/>
  <p:tag name="BOOKMARKEXITNAME" val="FinancialFunctions1_6_VF10263404600:01:08.2"/>
</p:tagLst>
</file>

<file path=ppt/tags/tag221.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eab91f67-c3f8-4313-a2b8-0294d82596c7"/>
  <p:tag name="CAPTIONITEMSYSNAME" val="FinancialFunctions1_6_VF102634046Посколькусрок00:01:08.3-00:01:14.0"/>
  <p:tag name="BOOKMARKENTRYNAME" val="FinancialFunctions1_6_VF10263404600:01:08.3"/>
  <p:tag name="BOOKMARKEXITNAME" val="FinancialFunctions1_6_VF10263404600:01:14.0"/>
</p:tagLst>
</file>

<file path=ppt/tags/tag222.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533e999b-d759-4b61-a47d-abf9bca02702"/>
  <p:tag name="CAPTIONITEMSYSNAME" val="FinancialFunctions1_6_VF102634046Воспользуемсяфункцией00:01:14.1-00:01:18.5"/>
  <p:tag name="BOOKMARKENTRYNAME" val="FinancialFunctions1_6_VF10263404600:01:14.1"/>
  <p:tag name="BOOKMARKEXITNAME" val="FinancialFunctions1_6_VF10263404600:01:18.5"/>
</p:tagLst>
</file>

<file path=ppt/tags/tag223.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8bdfec33-731e-40d8-b7df-58da44c7b925"/>
  <p:tag name="CAPTIONITEMSYSNAME" val="FinancialFunctions1_6_VF102634046ежемесячногоплатежа,00:01:18.6-00:01:24.2"/>
  <p:tag name="BOOKMARKENTRYNAME" val="FinancialFunctions1_6_VF10263404600:01:18.6"/>
  <p:tag name="BOOKMARKEXITNAME" val="FinancialFunctions1_6_VF10263404600:01:24.2"/>
</p:tagLst>
</file>

<file path=ppt/tags/tag224.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b4249084-a7f3-40c3-a8df-776db2b1afee"/>
  <p:tag name="CAPTIONITEMSYSNAME" val="FinancialFunctions1_6_VF102634046Яввожу00:01:24.3-00:01:32.1"/>
  <p:tag name="BOOKMARKENTRYNAME" val="FinancialFunctions1_6_VF10263404600:01:24.3"/>
  <p:tag name="BOOKMARKEXITNAME" val="FinancialFunctions1_6_VF10263404600:01:32.1"/>
</p:tagLst>
</file>

<file path=ppt/tags/tag225.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def4c623-9581-44f2-a92d-4c612842c537"/>
  <p:tag name="CAPTIONITEMSYSNAME" val="FinancialFunctions1_6_VF102634046Приэтом00:01:32.2-00:01:37.8"/>
  <p:tag name="BOOKMARKENTRYNAME" val="FinancialFunctions1_6_VF10263404600:01:32.2"/>
  <p:tag name="BOOKMARKEXITNAME" val="FinancialFunctions1_6_VF10263404600:01:37.8"/>
</p:tagLst>
</file>

<file path=ppt/tags/tag226.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5e08d479-eec9-463a-ae6a-7061c6a09851"/>
  <p:tag name="CAPTIONITEMSYSNAME" val="FinancialFunctions1_6_VF102634046Яввожу00:01:37.9-00:01:46.2"/>
  <p:tag name="BOOKMARKENTRYNAME" val="FinancialFunctions1_6_VF10263404600:01:37.9"/>
  <p:tag name="BOOKMARKEXITNAME" val="FinancialFunctions1_6_VF10263404600:01:46.2"/>
</p:tagLst>
</file>

<file path=ppt/tags/tag227.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6092e7f0-39b4-48b4-8f68-570e886949a9"/>
  <p:tag name="CAPTIONITEMSYSNAME" val="FinancialFunctions1_6_VF102634046Количествоплатежей —00:01:46.3-00:01:50.1"/>
  <p:tag name="BOOKMARKENTRYNAME" val="FinancialFunctions1_6_VF10263404600:01:46.3"/>
  <p:tag name="BOOKMARKEXITNAME" val="FinancialFunctions1_6_VF10263404600:01:50.1"/>
</p:tagLst>
</file>

<file path=ppt/tags/tag228.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298aaf5b-60b2-40a1-91cd-22328d8d0369"/>
  <p:tag name="CAPTIONITEMSYSNAME" val="FinancialFunctions1_6_VF102634046приведеннаястоимость00:01:50.2-00:01:53.5"/>
  <p:tag name="BOOKMARKENTRYNAME" val="FinancialFunctions1_6_VF10263404600:01:50.2"/>
  <p:tag name="BOOKMARKEXITNAME" val="FinancialFunctions1_6_VF10263404600:01:53.5"/>
</p:tagLst>
</file>

<file path=ppt/tags/tag229.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22d27115-f20a-4825-b68e-eaa2e753a86c"/>
  <p:tag name="CAPTIONITEMSYSNAME" val="FinancialFunctions1_6_VF102634046Яввожу00:01:53.6-00:01:57.6"/>
  <p:tag name="BOOKMARKENTRYNAME" val="FinancialFunctions1_6_VF10263404600:01:53.6"/>
  <p:tag name="BOOKMARKEXITNAME" val="FinancialFunctions1_6_VF10263404600:01:57.6"/>
</p:tagLst>
</file>

<file path=ppt/tags/tag23.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e7c7d7d8-b2eb-4e17-bb28-bf908be670d6"/>
  <p:tag name="CAPTIONITEMSYSNAME" val="FinancialFunctions1_14years00:02:33.5-00:02:37.6"/>
  <p:tag name="BOOKMARKENTRYNAME" val="FinancialFunctions1_100:02:33.5"/>
  <p:tag name="BOOKMARKEXITNAME" val="FinancialFunctions1_100:02:37.6"/>
</p:tagLst>
</file>

<file path=ppt/tags/tag230.xml><?xml version="1.0" encoding="utf-8"?>
<p:tagLst xmlns:a="http://schemas.openxmlformats.org/drawingml/2006/main" xmlns:r="http://schemas.openxmlformats.org/officeDocument/2006/relationships" xmlns:p="http://schemas.openxmlformats.org/presentationml/2006/main">
  <p:tag name="CAPTIONID" val="ecff3003-393d-44bd-b615-dbf4e2787931"/>
  <p:tag name="CAPTIONINTERNALID" val="cc95061f-1f41-4791-b8f9-8313ef619c63"/>
  <p:tag name="CAPTIONITEMSYSNAME" val="FinancialFunctions1_6_VF102634046Получилосьвосемнадцать00:01:57.7-00:02:04.8"/>
  <p:tag name="BOOKMARKENTRYNAME" val="FinancialFunctions1_6_VF10263404600:01:57.7"/>
  <p:tag name="BOOKMARKEXITNAME" val="FinancialFunctions1_6_VF10263404600:02:04.8"/>
</p:tagLst>
</file>

<file path=ppt/tags/tag231.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0b594bba-a822-4a7f-9d3a-a6e77970e205"/>
  <p:tag name="CAPTIONITEMSYSNAME" val="FinancialFunctions1_7Saythat00:00:00.0-00:00:02.4"/>
  <p:tag name="BOOKMARKENTRYNAME" val="FinancialFunctions1_700:00:00.0"/>
  <p:tag name="BOOKMARKEXITNAME" val="FinancialFunctions1_700:00:02.4"/>
</p:tagLst>
</file>

<file path=ppt/tags/tag232.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86135b27-b3e2-4ab5-b2c7-8927c24c4406"/>
  <p:tag name="CAPTIONITEMSYSNAME" val="FinancialFunctions1_7You’dlike00:00:02.5-00:00:06.3"/>
  <p:tag name="BOOKMARKENTRYNAME" val="FinancialFunctions1_700:00:02.5"/>
  <p:tag name="BOOKMARKEXITNAME" val="FinancialFunctions1_700:00:06.3"/>
</p:tagLst>
</file>

<file path=ppt/tags/tag233.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0358d3b3-903d-4e03-a5c2-a6457c0f6772"/>
  <p:tag name="CAPTIONITEMSYSNAME" val="FinancialFunctions1_7ifyour00:00:06.4-00:00:09.3"/>
  <p:tag name="BOOKMARKENTRYNAME" val="FinancialFunctions1_700:00:06.4"/>
  <p:tag name="BOOKMARKEXITNAME" val="FinancialFunctions1_700:00:09.3"/>
</p:tagLst>
</file>

<file path=ppt/tags/tag234.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09a49864-9d5d-4b5e-bea2-cfd9ed3a9fc3"/>
  <p:tag name="CAPTIONITEMSYSNAME" val="FinancialFunctions1_7andyou00:00:09.4-00:00:15.5"/>
  <p:tag name="BOOKMARKENTRYNAME" val="FinancialFunctions1_700:00:09.4"/>
  <p:tag name="BOOKMARKEXITNAME" val="FinancialFunctions1_700:00:15.5"/>
</p:tagLst>
</file>

<file path=ppt/tags/tag235.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deacaacd-e76e-4200-9e45-59ab76b64a9a"/>
  <p:tag name="CAPTIONITEMSYSNAME" val="FinancialFunctions1_7I’lluse00:00:15.6-00:00:21.2"/>
  <p:tag name="BOOKMARKENTRYNAME" val="FinancialFunctions1_700:00:15.6"/>
  <p:tag name="BOOKMARKEXITNAME" val="FinancialFunctions1_700:00:21.2"/>
</p:tagLst>
</file>

<file path=ppt/tags/tag236.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99b53e43-4ed6-418d-aa3b-2d919f076696"/>
  <p:tag name="CAPTIONITEMSYSNAME" val="FinancialFunctions1_7I’llstart00:00:21.3-00:00:28.0"/>
  <p:tag name="BOOKMARKENTRYNAME" val="FinancialFunctions1_700:00:21.3"/>
  <p:tag name="BOOKMARKEXITNAME" val="FinancialFunctions1_700:00:28.0"/>
</p:tagLst>
</file>

<file path=ppt/tags/tag237.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e94757a2-7b82-4544-bdf0-79b64cf1991a"/>
  <p:tag name="CAPTIONITEMSYSNAME" val="FinancialFunctions1_7Myfirst00:00:28.1-00:00:35.4"/>
  <p:tag name="BOOKMARKENTRYNAME" val="FinancialFunctions1_700:00:28.1"/>
  <p:tag name="BOOKMARKEXITNAME" val="FinancialFunctions1_700:00:35.4"/>
</p:tagLst>
</file>

<file path=ppt/tags/tag238.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63ee1464-6ecb-4357-a18a-e61fedb7e615"/>
  <p:tag name="CAPTIONITEMSYSNAME" val="FinancialFunctions1_7Thenext00:00:35.5-00:00:41.7"/>
  <p:tag name="BOOKMARKENTRYNAME" val="FinancialFunctions1_700:00:35.5"/>
  <p:tag name="BOOKMARKEXITNAME" val="FinancialFunctions1_700:00:41.7"/>
</p:tagLst>
</file>

<file path=ppt/tags/tag239.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c82d33e8-0e58-413d-986b-48762b08c289"/>
  <p:tag name="CAPTIONITEMSYSNAME" val="FinancialFunctions1_7ThePMT00:00:41.8-00:00:48.0"/>
  <p:tag name="BOOKMARKENTRYNAME" val="FinancialFunctions1_700:00:41.8"/>
  <p:tag name="BOOKMARKEXITNAME" val="FinancialFunctions1_700:00:48.0"/>
</p:tagLst>
</file>

<file path=ppt/tags/tag24.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99b64420-7251-46f4-a1ee-16337d35465a"/>
  <p:tag name="CAPTIONITEMSYSNAME" val="FinancialFunctions1_1that’sover00:02:37.7-00:02:46.1"/>
  <p:tag name="BOOKMARKENTRYNAME" val="FinancialFunctions1_100:02:37.7"/>
  <p:tag name="BOOKMARKEXITNAME" val="FinancialFunctions1_100:02:46.1"/>
</p:tagLst>
</file>

<file path=ppt/tags/tag240.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4263cb77-93ab-4c0b-94bb-b927fde3ddeb"/>
  <p:tag name="CAPTIONITEMSYSNAME" val="FinancialFunctions1_7ThePV,00:00:48.1-00:00:53.6"/>
  <p:tag name="BOOKMARKENTRYNAME" val="FinancialFunctions1_700:00:48.1"/>
  <p:tag name="BOOKMARKEXITNAME" val="FinancialFunctions1_700:00:53.6"/>
</p:tagLst>
</file>

<file path=ppt/tags/tag241.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3266417d-92ea-404e-9336-2c9b0a4b65e3"/>
  <p:tag name="CAPTIONITEMSYSNAME" val="FinancialFunctions1_7andthat’s00:00:53.7-00:00:59.3"/>
  <p:tag name="BOOKMARKENTRYNAME" val="FinancialFunctions1_700:00:53.7"/>
  <p:tag name="BOOKMARKEXITNAME" val="FinancialFunctions1_700:00:59.3"/>
</p:tagLst>
</file>

<file path=ppt/tags/tag242.xml><?xml version="1.0" encoding="utf-8"?>
<p:tagLst xmlns:a="http://schemas.openxmlformats.org/drawingml/2006/main" xmlns:r="http://schemas.openxmlformats.org/officeDocument/2006/relationships" xmlns:p="http://schemas.openxmlformats.org/presentationml/2006/main">
  <p:tag name="CAPTIONID" val="33d2e36a-34ec-48cb-b835-a39c5c89e7ad"/>
  <p:tag name="CAPTIONINTERNALID" val="4270c370-675f-47f5-a31a-a0329373a491"/>
  <p:tag name="CAPTIONITEMSYSNAME" val="FinancialFunctions1_7In1000:00:59.4-00:01:06.4"/>
  <p:tag name="BOOKMARKENTRYNAME" val="FinancialFunctions1_700:00:59.4"/>
  <p:tag name="BOOKMARKEXITNAME" val="FinancialFunctions1_700:01:06.4"/>
</p:tagLst>
</file>

<file path=ppt/tags/tag243.xml><?xml version="1.0" encoding="utf-8"?>
<p:tagLst xmlns:a="http://schemas.openxmlformats.org/drawingml/2006/main" xmlns:r="http://schemas.openxmlformats.org/officeDocument/2006/relationships" xmlns:p="http://schemas.openxmlformats.org/presentationml/2006/main">
  <p:tag name="CAPTIONID" val="625d1d4d-75ed-4dcd-9759-24eefdf743e4"/>
  <p:tag name="MEDIACAPTIONSPROMPTED" val="False"/>
  <p:tag name="TEMPPRESENTATIONFILE" val="C:\Users\RadimZ.CZ\AppData\Local\Temp\tmpE699.tmp"/>
  <p:tag name="TEMPMEDIAFILENAME" val="C:\Users\RadimZ.CZ\AppData\Local\Temp\tmpE90B_FinancialFunctions1_7_VF102634048.wmv"/>
  <p:tag name="MEDIAFADEDURATION" val="0.2"/>
  <p:tag name="MEDIATRANSPARENCY" val="0.5"/>
  <p:tag name="MEDIACAPTIONSHIDDEN" val="False"/>
  <p:tag name="CUSTOMXMLPARTID" val="{E8DF0EB9-3CA9-4368-AAB2-AD3BF9A8F3FA}"/>
  <p:tag name="MEDIACAPTIONCOUNT" val="True"/>
</p:tagLst>
</file>

<file path=ppt/tags/tag244.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4031ef50-c295-46df-86d8-20abb155733e"/>
  <p:tag name="CAPTIONITEMSYSNAME" val="FinancialFunctions1_7_VF10263404800:00:00.0-00:00:00.1"/>
  <p:tag name="BOOKMARKENTRYNAME" val="FinancialFunctions1_7_VF10263404800:00:00.0"/>
  <p:tag name="BOOKMARKEXITNAME" val="FinancialFunctions1_7_VF10263404800:00:00.1"/>
</p:tagLst>
</file>

<file path=ppt/tags/tag245.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94588d9d-8e56-493c-9d0c-c87d0de7eac7"/>
  <p:tag name="CAPTIONITEMSYSNAME" val="FinancialFunctions1_7_VF102634048Предположим,вы00:00:00.0-00:00:04.1"/>
  <p:tag name="BOOKMARKENTRYNAME" val="FinancialFunctions1_7_VF10263404800:00:00.0"/>
  <p:tag name="BOOKMARKEXITNAME" val="FinancialFunctions1_7_VF10263404800:00:04.1"/>
</p:tagLst>
</file>

<file path=ppt/tags/tag246.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dea23458-3b78-4eb0-ad15-e8bbdeb76ae0"/>
  <p:tag name="CAPTIONITEMSYSNAME" val="FinancialFunctions1_7_VF102634048Выхотите00:00:04.2-00:00:08.2"/>
  <p:tag name="BOOKMARKENTRYNAME" val="FinancialFunctions1_7_VF10263404800:00:04.2"/>
  <p:tag name="BOOKMARKEXITNAME" val="FinancialFunctions1_7_VF10263404800:00:08.2"/>
</p:tagLst>
</file>

<file path=ppt/tags/tag247.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bbf829e6-81f7-4163-8793-4878072452ca"/>
  <p:tag name="CAPTIONITEMSYSNAME" val="FinancialFunctions1_7_VF102634048еслина00:00:08.3-00:00:11.8"/>
  <p:tag name="BOOKMARKENTRYNAME" val="FinancialFunctions1_7_VF10263404800:00:08.3"/>
  <p:tag name="BOOKMARKEXITNAME" val="FinancialFunctions1_7_VF10263404800:00:11.8"/>
</p:tagLst>
</file>

<file path=ppt/tags/tag248.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b0cbc0a7-4e64-47d1-ac13-6b08a6d3c8cf"/>
  <p:tag name="CAPTIONITEMSYSNAME" val="FinancialFunctions1_7_VF102634048икаждый00:00:11.9-00:00:20.2"/>
  <p:tag name="BOOKMARKENTRYNAME" val="FinancialFunctions1_7_VF10263404800:00:11.9"/>
  <p:tag name="BOOKMARKEXITNAME" val="FinancialFunctions1_7_VF10263404800:00:20.2"/>
</p:tagLst>
</file>

<file path=ppt/tags/tag249.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6f20c837-8de2-433b-8d15-98fcf3726c38"/>
  <p:tag name="CAPTIONITEMSYSNAME" val="FinancialFunctions1_7_VF102634048Длявычисления00:00:20.3-00:00:26.0"/>
  <p:tag name="BOOKMARKENTRYNAME" val="FinancialFunctions1_7_VF10263404800:00:20.3"/>
  <p:tag name="BOOKMARKEXITNAME" val="FinancialFunctions1_7_VF10263404800:00:26.0"/>
</p:tagLst>
</file>

<file path=ppt/tags/tag25.xml><?xml version="1.0" encoding="utf-8"?>
<p:tagLst xmlns:a="http://schemas.openxmlformats.org/drawingml/2006/main" xmlns:r="http://schemas.openxmlformats.org/officeDocument/2006/relationships" xmlns:p="http://schemas.openxmlformats.org/presentationml/2006/main">
  <p:tag name="CAPTIONID" val="8195c89c-9c4e-4589-ae6a-31cc5b5c378b"/>
  <p:tag name="MEDIACAPTIONSPROMPTED" val="False"/>
  <p:tag name="TEMPPRESENTATIONFILE" val="C:\Users\RadimZ.CZ\AppData\Local\Temp\tmp1CDF.tmp"/>
  <p:tag name="TEMPMEDIAFILENAME" val="C:\Users\RadimZ.CZ\AppData\Local\Temp\tmp1FFD_FinancialFunctions1_1_VF102634034.wmv"/>
  <p:tag name="MEDIAFADEDURATION" val="0.2"/>
  <p:tag name="MEDIATRANSPARENCY" val="0.5"/>
  <p:tag name="MEDIACAPTIONSHIDDEN" val="False"/>
  <p:tag name="CUSTOMXMLPARTID" val="{22343826-F2EB-461C-9ED2-F69F55229C85}"/>
  <p:tag name="MEDIACAPTIONCOUNT" val="True"/>
</p:tagLst>
</file>

<file path=ppt/tags/tag250.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069c0e17-93ef-4954-a649-0c1f27398686"/>
  <p:tag name="CAPTIONITEMSYSNAME" val="FinancialFunctions1_7_VF102634048Яввожу00:00:26.1-00:00:34.6"/>
  <p:tag name="BOOKMARKENTRYNAME" val="FinancialFunctions1_7_VF10263404800:00:26.1"/>
  <p:tag name="BOOKMARKEXITNAME" val="FinancialFunctions1_7_VF10263404800:00:34.6"/>
</p:tagLst>
</file>

<file path=ppt/tags/tag251.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5857c08e-7f6a-4cae-a548-7b961ba053b6"/>
  <p:tag name="CAPTIONITEMSYSNAME" val="FinancialFunctions1_7_VF102634048Первыйаргумент —00:00:34.7-00:00:45.0"/>
  <p:tag name="BOOKMARKENTRYNAME" val="FinancialFunctions1_7_VF10263404800:00:34.7"/>
  <p:tag name="BOOKMARKEXITNAME" val="FinancialFunctions1_7_VF10263404800:00:45.0"/>
</p:tagLst>
</file>

<file path=ppt/tags/tag252.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0cb4f278-0900-486a-8e62-690cf4f7fdb4"/>
  <p:tag name="CAPTIONITEMSYSNAME" val="FinancialFunctions1_7_VF102634048Следующийаргумент —00:00:45.1-00:00:51.8"/>
  <p:tag name="BOOKMARKENTRYNAME" val="FinancialFunctions1_7_VF10263404800:00:45.1"/>
  <p:tag name="BOOKMARKEXITNAME" val="FinancialFunctions1_7_VF10263404800:00:51.8"/>
</p:tagLst>
</file>

<file path=ppt/tags/tag253.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99bf3165-94aa-4c19-b8c1-26b46d7016f7"/>
  <p:tag name="CAPTIONITEMSYSNAME" val="FinancialFunctions1_7_VF102634048Затемидет00:00:51.9-00:01:00.0"/>
  <p:tag name="BOOKMARKENTRYNAME" val="FinancialFunctions1_7_VF10263404800:00:51.9"/>
  <p:tag name="BOOKMARKEXITNAME" val="FinancialFunctions1_7_VF10263404800:01:00.0"/>
</p:tagLst>
</file>

<file path=ppt/tags/tag254.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a7812203-d989-4e94-8ec7-f871a25a7ffa"/>
  <p:tag name="CAPTIONITEMSYSNAME" val="FinancialFunctions1_7_VF102634048Значениеаргумента00:01:00.1-00:01:07.4"/>
  <p:tag name="BOOKMARKENTRYNAME" val="FinancialFunctions1_7_VF10263404800:01:00.1"/>
  <p:tag name="BOOKMARKEXITNAME" val="FinancialFunctions1_7_VF10263404800:01:07.4"/>
</p:tagLst>
</file>

<file path=ppt/tags/tag255.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d4d09d22-7440-4cdf-b422-4ea051046c45"/>
  <p:tag name="CAPTIONITEMSYSNAME" val="FinancialFunctions1_7_VF102634048Яввожу00:01:07.5-00:01:13.8"/>
  <p:tag name="BOOKMARKENTRYNAME" val="FinancialFunctions1_7_VF10263404800:01:07.5"/>
  <p:tag name="BOOKMARKEXITNAME" val="FinancialFunctions1_7_VF10263404800:01:13.8"/>
</p:tagLst>
</file>

<file path=ppt/tags/tag256.xml><?xml version="1.0" encoding="utf-8"?>
<p:tagLst xmlns:a="http://schemas.openxmlformats.org/drawingml/2006/main" xmlns:r="http://schemas.openxmlformats.org/officeDocument/2006/relationships" xmlns:p="http://schemas.openxmlformats.org/presentationml/2006/main">
  <p:tag name="CAPTIONID" val="625d1d4d-75ed-4dcd-9759-24eefdf743e4"/>
  <p:tag name="CAPTIONINTERNALID" val="ad421b1f-9196-42ef-a1e0-cd381f8900ea"/>
  <p:tag name="CAPTIONITEMSYSNAME" val="FinancialFunctions1_7_VF102634048Итак,через00:01:13.9-00:01:23.5"/>
  <p:tag name="BOOKMARKENTRYNAME" val="FinancialFunctions1_7_VF10263404800:01:13.9"/>
  <p:tag name="BOOKMARKEXITNAME" val="FinancialFunctions1_7_VF10263404800:01:23.5"/>
</p:tagLst>
</file>

<file path=ppt/tags/tag26.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7136ef43-8120-42a0-88ba-597e403834d7"/>
  <p:tag name="CAPTIONITEMSYSNAME" val="FinancialFunctions1_1_VF10263403400:00:00.0-00:00:00.1"/>
  <p:tag name="BOOKMARKENTRYNAME" val="FinancialFunctions1_1_VF10263403400:00:00.0"/>
  <p:tag name="BOOKMARKEXITNAME" val="FinancialFunctions1_1_VF10263403400:00:00.1"/>
</p:tagLst>
</file>

<file path=ppt/tags/tag27.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ea844af9-76ca-433c-91b5-73b3bde4e09a"/>
  <p:tag name="CAPTIONITEMSYSNAME" val="FinancialFunctions1_1_VF102634034Спомощью00:00:00.0-00:00:05.8"/>
  <p:tag name="BOOKMARKENTRYNAME" val="FinancialFunctions1_1_VF10263403400:00:00.0"/>
  <p:tag name="BOOKMARKEXITNAME" val="FinancialFunctions1_1_VF10263403400:00:05.8"/>
</p:tagLst>
</file>

<file path=ppt/tags/tag28.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22b7ad25-0519-431b-a283-8c4930b71803"/>
  <p:tag name="CAPTIONITEMSYSNAME" val="FinancialFunctions1_1_VF102634034Предположим,что00:00:05.9-00:00:14.7"/>
  <p:tag name="BOOKMARKENTRYNAME" val="FinancialFunctions1_1_VF10263403400:00:05.9"/>
  <p:tag name="BOOKMARKEXITNAME" val="FinancialFunctions1_1_VF10263403400:00:14.7"/>
</p:tagLst>
</file>

<file path=ppt/tags/tag29.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289a0ce4-cabf-4e24-81dc-bfd75d21f807"/>
  <p:tag name="CAPTIONITEMSYSNAME" val="FinancialFunctions1_1_VF102634034Такжепредположим,00:00:14.8-00:00:21.1"/>
  <p:tag name="BOOKMARKENTRYNAME" val="FinancialFunctions1_1_VF10263403400:00:14.8"/>
  <p:tag name="BOOKMARKEXITNAME" val="FinancialFunctions1_1_VF10263403400:00:21.1"/>
</p:tagLst>
</file>

<file path=ppt/tags/tag3.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381aa622-79b5-4c90-8872-e70edf22f011"/>
  <p:tag name="CAPTIONITEMSYSNAME" val="FinancialFunctions1_1Supposealso00:00:13.7-00:00:20.2"/>
  <p:tag name="BOOKMARKENTRYNAME" val="FinancialFunctions1_100:00:13.7"/>
  <p:tag name="BOOKMARKEXITNAME" val="FinancialFunctions1_100:00:20.2"/>
</p:tagLst>
</file>

<file path=ppt/tags/tag30.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12a88ed6-db47-4df6-bbd2-525705a94354"/>
  <p:tag name="CAPTIONITEMSYSNAME" val="FinancialFunctions1_1_VF102634034Сначалавычислим00:00:21.2-00:00:26.5"/>
  <p:tag name="BOOKMARKENTRYNAME" val="FinancialFunctions1_1_VF10263403400:00:21.2"/>
  <p:tag name="BOOKMARKEXITNAME" val="FinancialFunctions1_1_VF10263403400:00:26.5"/>
</p:tagLst>
</file>

<file path=ppt/tags/tag31.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b08f4505-fec0-4c56-91e1-415a19a354fa"/>
  <p:tag name="CAPTIONITEMSYSNAME" val="FinancialFunctions1_1_VF102634034Яоткрываю00:00:26.6-00:00:32.8"/>
  <p:tag name="BOOKMARKENTRYNAME" val="FinancialFunctions1_1_VF10263403400:00:26.6"/>
  <p:tag name="BOOKMARKEXITNAME" val="FinancialFunctions1_1_VF10263403400:00:32.8"/>
</p:tagLst>
</file>

<file path=ppt/tags/tag32.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bdaf2097-d94c-401e-841b-9e29bc8d3887"/>
  <p:tag name="CAPTIONITEMSYSNAME" val="FinancialFunctions1_1_VF102634034Вполе00:00:32.9-00:00:43.7"/>
  <p:tag name="BOOKMARKENTRYNAME" val="FinancialFunctions1_1_VF10263403400:00:32.9"/>
  <p:tag name="BOOKMARKEXITNAME" val="FinancialFunctions1_1_VF10263403400:00:43.7"/>
</p:tagLst>
</file>

<file path=ppt/tags/tag33.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09066620-3602-4922-bc79-b9f798e77a9f"/>
  <p:tag name="CAPTIONITEMSYSNAME" val="FinancialFunctions1_1_VF102634034Ееописание00:00:43.8-00:00:47.6"/>
  <p:tag name="BOOKMARKENTRYNAME" val="FinancialFunctions1_1_VF10263403400:00:43.8"/>
  <p:tag name="BOOKMARKEXITNAME" val="FinancialFunctions1_1_VF10263403400:00:47.6"/>
</p:tagLst>
</file>

<file path=ppt/tags/tag34.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c85684d9-7bb8-4843-b4f7-96f1a1d50006"/>
  <p:tag name="CAPTIONITEMSYSNAME" val="FinancialFunctions1_1_VF102634034платежадля00:00:47.7-00:00:54.7"/>
  <p:tag name="BOOKMARKENTRYNAME" val="FinancialFunctions1_1_VF10263403400:00:47.7"/>
  <p:tag name="BOOKMARKEXITNAME" val="FinancialFunctions1_1_VF10263403400:00:54.7"/>
</p:tagLst>
</file>

<file path=ppt/tags/tag35.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1be72f4a-bdd1-4c86-98b3-0963cf2d4cd5"/>
  <p:tag name="CAPTIONITEMSYSNAME" val="FinancialFunctions1_1_VF102634034Этоименно00:00:54.8-00:00:58.3"/>
  <p:tag name="BOOKMARKENTRYNAME" val="FinancialFunctions1_1_VF10263403400:00:54.8"/>
  <p:tag name="BOOKMARKEXITNAME" val="FinancialFunctions1_1_VF10263403400:00:58.3"/>
</p:tagLst>
</file>

<file path=ppt/tags/tag36.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f64d033d-fc50-4d9a-a54d-2209d0cba197"/>
  <p:tag name="CAPTIONITEMSYSNAME" val="FinancialFunctions1_1_VF102634034нажимаюкнопку00:00:58.4-00:01:03.3"/>
  <p:tag name="BOOKMARKENTRYNAME" val="FinancialFunctions1_1_VF10263403400:00:58.4"/>
  <p:tag name="BOOKMARKEXITNAME" val="FinancialFunctions1_1_VF10263403400:01:03.3"/>
</p:tagLst>
</file>

<file path=ppt/tags/tag37.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770a6fdc-ff8e-44a7-b321-ec7be31e330b"/>
  <p:tag name="CAPTIONITEMSYSNAME" val="FinancialFunctions1_1_VF102634034Всеобязательные00:01:03.4-00:01:09.5"/>
  <p:tag name="BOOKMARKENTRYNAME" val="FinancialFunctions1_1_VF10263403400:01:03.4"/>
  <p:tag name="BOOKMARKEXITNAME" val="FinancialFunctions1_1_VF10263403400:01:09.5"/>
</p:tagLst>
</file>

<file path=ppt/tags/tag38.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1e24bc63-92e1-4f38-8016-fe41309ae425"/>
  <p:tag name="CAPTIONITEMSYSNAME" val="FinancialFunctions1_1_VF102634034Внижней00:01:09.6-00:01:16.0"/>
  <p:tag name="BOOKMARKENTRYNAME" val="FinancialFunctions1_1_VF10263403400:01:09.6"/>
  <p:tag name="BOOKMARKEXITNAME" val="FinancialFunctions1_1_VF10263403400:01:16.0"/>
</p:tagLst>
</file>

<file path=ppt/tags/tag39.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cece8d73-dcd6-4cf8-957f-4dcfee7c250f"/>
  <p:tag name="CAPTIONITEMSYSNAME" val="FinancialFunctions1_1_VF102634034Яввожу00:01:16.1-00:01:21.5"/>
  <p:tag name="BOOKMARKENTRYNAME" val="FinancialFunctions1_1_VF10263403400:01:16.1"/>
  <p:tag name="BOOKMARKEXITNAME" val="FinancialFunctions1_1_VF10263403400:01:21.5"/>
</p:tagLst>
</file>

<file path=ppt/tags/tag4.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132504b4-ecc8-436e-8568-85d487780640"/>
  <p:tag name="CAPTIONITEMSYSNAME" val="FinancialFunctions1_1First,let’s00:00:20.3-00:00:26.7"/>
  <p:tag name="BOOKMARKENTRYNAME" val="FinancialFunctions1_100:00:20.3"/>
  <p:tag name="BOOKMARKEXITNAME" val="FinancialFunctions1_100:00:26.7"/>
</p:tagLst>
</file>

<file path=ppt/tags/tag40.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7bbdf3ec-6958-4cff-b5de-7a88e40d8de4"/>
  <p:tag name="CAPTIONITEMSYSNAME" val="FinancialFunctions1_1_VF102634034Затемперехожу00:01:21.6-00:01:27.6"/>
  <p:tag name="BOOKMARKENTRYNAME" val="FinancialFunctions1_1_VF10263403400:01:21.6"/>
  <p:tag name="BOOKMARKEXITNAME" val="FinancialFunctions1_1_VF10263403400:01:27.6"/>
</p:tagLst>
</file>

<file path=ppt/tags/tag41.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8c93ca05-d1c6-4481-a94c-53e1117d1ea7"/>
  <p:tag name="CAPTIONITEMSYSNAME" val="FinancialFunctions1_1_VF102634034Инымисловами,00:01:27.7-00:01:32.1"/>
  <p:tag name="BOOKMARKENTRYNAME" val="FinancialFunctions1_1_VF10263403400:01:27.7"/>
  <p:tag name="BOOKMARKEXITNAME" val="FinancialFunctions1_1_VF10263403400:01:32.1"/>
</p:tagLst>
</file>

<file path=ppt/tags/tag42.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8ad53d54-cd4b-4fdc-9acf-19f416a71d93"/>
  <p:tag name="CAPTIONITEMSYSNAME" val="FinancialFunctions1_1_VF102634034Яввожу00:01:32.2-00:01:42.1"/>
  <p:tag name="BOOKMARKENTRYNAME" val="FinancialFunctions1_1_VF10263403400:01:32.2"/>
  <p:tag name="BOOKMARKEXITNAME" val="FinancialFunctions1_1_VF10263403400:01:42.1"/>
</p:tagLst>
</file>

<file path=ppt/tags/tag43.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79ebc1e6-0686-41fb-ad2d-98de0a8d0dff"/>
  <p:tag name="CAPTIONITEMSYSNAME" val="FinancialFunctions1_1_VF102634034Вкачестве00:01:42.2-00:01:51.1"/>
  <p:tag name="BOOKMARKENTRYNAME" val="FinancialFunctions1_1_VF10263403400:01:42.2"/>
  <p:tag name="BOOKMARKEXITNAME" val="FinancialFunctions1_1_VF10263403400:01:51.1"/>
</p:tagLst>
</file>

<file path=ppt/tags/tag44.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c2bd7fdf-b9d9-4d80-90a9-79f2e14a6ddb"/>
  <p:tag name="CAPTIONITEMSYSNAME" val="FinancialFunctions1_1_VF102634034Врезультате00:01:51.2-00:01:56.5"/>
  <p:tag name="BOOKMARKENTRYNAME" val="FinancialFunctions1_1_VF10263403400:01:51.2"/>
  <p:tag name="BOOKMARKEXITNAME" val="FinancialFunctions1_1_VF10263403400:01:56.5"/>
</p:tagLst>
</file>

<file path=ppt/tags/tag45.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aa667c4a-7b72-4532-a2e0-2785e33c6862"/>
  <p:tag name="CAPTIONITEMSYSNAME" val="FinancialFunctions1_1_VF102634034поэтомуоно00:01:56.6-00:01:59.3"/>
  <p:tag name="BOOKMARKENTRYNAME" val="FinancialFunctions1_1_VF10263403400:01:56.6"/>
  <p:tag name="BOOKMARKEXITNAME" val="FinancialFunctions1_1_VF10263403400:01:59.3"/>
</p:tagLst>
</file>

<file path=ppt/tags/tag46.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93f9d2dc-c09a-410c-9520-e56c20cfb54a"/>
  <p:tag name="CAPTIONITEMSYSNAME" val="FinancialFunctions1_1_VF102634034Итак,чтобы00:01:59.4-00:02:08.8"/>
  <p:tag name="BOOKMARKENTRYNAME" val="FinancialFunctions1_1_VF10263403400:01:59.4"/>
  <p:tag name="BOOKMARKEXITNAME" val="FinancialFunctions1_1_VF10263403400:02:08.8"/>
</p:tagLst>
</file>

<file path=ppt/tags/tag47.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06a1a381-136b-4726-97d6-80ecd91e9829"/>
  <p:tag name="CAPTIONITEMSYSNAME" val="FinancialFunctions1_1_VF102634034Чтобывычислить00:02:08.9-00:02:14.7"/>
  <p:tag name="BOOKMARKENTRYNAME" val="FinancialFunctions1_1_VF10263403400:02:08.9"/>
  <p:tag name="BOOKMARKEXITNAME" val="FinancialFunctions1_1_VF10263403400:02:14.7"/>
</p:tagLst>
</file>

<file path=ppt/tags/tag48.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824e9585-7203-43d5-be79-5b7f5eb27e72"/>
  <p:tag name="CAPTIONITEMSYSNAME" val="FinancialFunctions1_1_VF102634034явнесу00:02:14.8-00:02:21.8"/>
  <p:tag name="BOOKMARKENTRYNAME" val="FinancialFunctions1_1_VF10263403400:02:14.8"/>
  <p:tag name="BOOKMARKEXITNAME" val="FinancialFunctions1_1_VF10263403400:02:21.8"/>
</p:tagLst>
</file>

<file path=ppt/tags/tag49.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a6de6962-aa91-4c2d-8eaa-f7c00cf4a6ea"/>
  <p:tag name="CAPTIONITEMSYSNAME" val="FinancialFunctions1_1_VF102634034Вэтом00:02:21.9-00:02:28.7"/>
  <p:tag name="BOOKMARKENTRYNAME" val="FinancialFunctions1_1_VF10263403400:02:21.9"/>
  <p:tag name="BOOKMARKEXITNAME" val="FinancialFunctions1_1_VF10263403400:02:28.7"/>
</p:tagLst>
</file>

<file path=ppt/tags/tag5.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436741c9-3fab-48a4-8dd2-88169909670a"/>
  <p:tag name="CAPTIONITEMSYSNAME" val="FinancialFunctions1_1Onthe00:00:26.8-00:00:34.5"/>
  <p:tag name="BOOKMARKENTRYNAME" val="FinancialFunctions1_100:00:26.8"/>
  <p:tag name="BOOKMARKEXITNAME" val="FinancialFunctions1_100:00:34.5"/>
</p:tagLst>
</file>

<file path=ppt/tags/tag50.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7b91b0e4-279a-4f71-a78c-91aa5b8df25d"/>
  <p:tag name="CAPTIONITEMSYSNAME" val="FinancialFunctions1_1_VF102634034Обратитевнимание00:02:28.8-00:02:38.4"/>
  <p:tag name="BOOKMARKENTRYNAME" val="FinancialFunctions1_1_VF10263403400:02:28.8"/>
  <p:tag name="BOOKMARKEXITNAME" val="FinancialFunctions1_1_VF10263403400:02:38.4"/>
</p:tagLst>
</file>

<file path=ppt/tags/tag51.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fcb0d8e7-ea31-4fa5-b292-d83a450967c2"/>
  <p:tag name="CAPTIONITEMSYSNAME" val="FinancialFunctions1_1_VF102634034Зачетыре00:02:38.5-00:02:42.7"/>
  <p:tag name="BOOKMARKENTRYNAME" val="FinancialFunctions1_1_VF10263403400:02:38.5"/>
  <p:tag name="BOOKMARKEXITNAME" val="FinancialFunctions1_1_VF10263403400:02:42.7"/>
</p:tagLst>
</file>

<file path=ppt/tags/tag52.xml><?xml version="1.0" encoding="utf-8"?>
<p:tagLst xmlns:a="http://schemas.openxmlformats.org/drawingml/2006/main" xmlns:r="http://schemas.openxmlformats.org/officeDocument/2006/relationships" xmlns:p="http://schemas.openxmlformats.org/presentationml/2006/main">
  <p:tag name="CAPTIONID" val="8195c89c-9c4e-4589-ae6a-31cc5b5c378b"/>
  <p:tag name="CAPTIONINTERNALID" val="ef00a77a-0449-46de-b153-046f8fa8bddb"/>
  <p:tag name="CAPTIONITEMSYSNAME" val="FinancialFunctions1_1_VF102634034тоесть00:02:42.8-00:02:53.0"/>
  <p:tag name="BOOKMARKENTRYNAME" val="FinancialFunctions1_1_VF10263403400:02:42.8"/>
  <p:tag name="BOOKMARKEXITNAME" val="FinancialFunctions1_1_VF10263403400:02:53.0"/>
</p:tagLst>
</file>

<file path=ppt/tags/tag53.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afcc482b-1beb-4468-ba46-22c189166349"/>
  <p:tag name="CAPTIONITEMSYSNAME" val="FinancialFunctions1_2Saythat00:00:00.0-00:00:05.3"/>
  <p:tag name="BOOKMARKENTRYNAME" val="FinancialFunctions1_200:00:00.0"/>
  <p:tag name="BOOKMARKEXITNAME" val="FinancialFunctions1_200:00:05.3"/>
</p:tagLst>
</file>

<file path=ppt/tags/tag54.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2e80228d-2fce-43b3-a45b-5f8b83878b96"/>
  <p:tag name="CAPTIONITEMSYSNAME" val="FinancialFunctions1_2andyou00:00:05.4-00:00:10.6"/>
  <p:tag name="BOOKMARKENTRYNAME" val="FinancialFunctions1_200:00:05.4"/>
  <p:tag name="BOOKMARKEXITNAME" val="FinancialFunctions1_200:00:10.6"/>
</p:tagLst>
</file>

<file path=ppt/tags/tag55.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0b96278e-eb4c-4713-b935-ec3d3195bb29"/>
  <p:tag name="CAPTIONITEMSYSNAME" val="FinancialFunctions1_2Youcould00:00:10.7-00:00:15.3"/>
  <p:tag name="BOOKMARKENTRYNAME" val="FinancialFunctions1_200:00:10.7"/>
  <p:tag name="BOOKMARKEXITNAME" val="FinancialFunctions1_200:00:15.3"/>
</p:tagLst>
</file>

<file path=ppt/tags/tag56.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5a0c8849-d326-4a95-896e-90589b8f9f1f"/>
  <p:tag name="CAPTIONITEMSYSNAME" val="FinancialFunctions1_2Thistime00:00:15.4-00:00:19.4"/>
  <p:tag name="BOOKMARKENTRYNAME" val="FinancialFunctions1_200:00:15.4"/>
  <p:tag name="BOOKMARKEXITNAME" val="FinancialFunctions1_200:00:19.4"/>
</p:tagLst>
</file>

<file path=ppt/tags/tag57.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1617b222-e348-45b2-89ff-b30ea0560a68"/>
  <p:tag name="CAPTIONITEMSYSNAME" val="FinancialFunctions1_2I’lltype00:00:19.5-00:00:24.7"/>
  <p:tag name="BOOKMARKENTRYNAME" val="FinancialFunctions1_200:00:19.5"/>
  <p:tag name="BOOKMARKEXITNAME" val="FinancialFunctions1_200:00:24.7"/>
</p:tagLst>
</file>

<file path=ppt/tags/tag58.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eeeae869-6346-4259-a4ef-0e197fb4c9c5"/>
  <p:tag name="CAPTIONITEMSYSNAME" val="FinancialFunctions1_2FormulaAutoComplete00:00:24.8-00:00:31.7"/>
  <p:tag name="BOOKMARKENTRYNAME" val="FinancialFunctions1_200:00:24.8"/>
  <p:tag name="BOOKMARKEXITNAME" val="FinancialFunctions1_200:00:31.7"/>
</p:tagLst>
</file>

<file path=ppt/tags/tag59.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1bae9d41-0a70-4ca0-8db0-5ded6db696fa"/>
  <p:tag name="CAPTIONITEMSYSNAME" val="FinancialFunctions1_2Thishelps00:00:31.8-00:00:35.7"/>
  <p:tag name="BOOKMARKENTRYNAME" val="FinancialFunctions1_200:00:31.8"/>
  <p:tag name="BOOKMARKEXITNAME" val="FinancialFunctions1_200:00:35.7"/>
</p:tagLst>
</file>

<file path=ppt/tags/tag6.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c29e0dca-0f5e-4381-a045-efda2191b751"/>
  <p:tag name="CAPTIONITEMSYSNAME" val="FinancialFunctions1_1Inthe00:00:34.6-00:00:45.6"/>
  <p:tag name="BOOKMARKENTRYNAME" val="FinancialFunctions1_100:00:34.6"/>
  <p:tag name="BOOKMARKEXITNAME" val="FinancialFunctions1_100:00:45.6"/>
</p:tagLst>
</file>

<file path=ppt/tags/tag60.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06bcf292-83e9-456f-83b9-7c1bbe3b19a5"/>
  <p:tag name="CAPTIONITEMSYSNAME" val="FinancialFunctions1_2andenters00:00:35.8-00:00:39.6"/>
  <p:tag name="BOOKMARKENTRYNAME" val="FinancialFunctions1_200:00:35.8"/>
  <p:tag name="BOOKMARKEXITNAME" val="FinancialFunctions1_200:00:39.6"/>
</p:tagLst>
</file>

<file path=ppt/tags/tag61.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2972ec1d-e078-4836-a6f3-7ff03b84a48b"/>
  <p:tag name="CAPTIONITEMSYSNAME" val="FinancialFunctions1_2TheScreenTip00:00:39.7-00:00:44.4"/>
  <p:tag name="BOOKMARKENTRYNAME" val="FinancialFunctions1_200:00:39.7"/>
  <p:tag name="BOOKMARKEXITNAME" val="FinancialFunctions1_200:00:44.4"/>
</p:tagLst>
</file>

<file path=ppt/tags/tag62.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843ce509-53aa-4e29-aa4f-783c096cb903"/>
  <p:tag name="CAPTIONITEMSYSNAME" val="FinancialFunctions1_2Noticethe00:00:44.5-00:00:52.8"/>
  <p:tag name="BOOKMARKENTRYNAME" val="FinancialFunctions1_200:00:44.5"/>
  <p:tag name="BOOKMARKEXITNAME" val="FinancialFunctions1_200:00:52.8"/>
</p:tagLst>
</file>

<file path=ppt/tags/tag63.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2711f344-787c-4e92-8434-5422925d65c7"/>
  <p:tag name="CAPTIONITEMSYSNAME" val="FinancialFunctions1_2Thefirst00:00:52.9-00:01:00.1"/>
  <p:tag name="BOOKMARKENTRYNAME" val="FinancialFunctions1_200:00:52.9"/>
  <p:tag name="BOOKMARKEXITNAME" val="FinancialFunctions1_200:01:00.1"/>
</p:tagLst>
</file>

<file path=ppt/tags/tag64.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85e9a8c5-1e54-412a-ab24-82ec0adc0d4a"/>
  <p:tag name="CAPTIONITEMSYSNAME" val="FinancialFunctions1_2I’lltype00:01:00.2-00:01:09.0"/>
  <p:tag name="BOOKMARKENTRYNAME" val="FinancialFunctions1_200:01:00.2"/>
  <p:tag name="BOOKMARKEXITNAME" val="FinancialFunctions1_200:01:09.0"/>
</p:tagLst>
</file>

<file path=ppt/tags/tag65.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c2b08461-bd50-44a7-8da5-410c4f3aaf4d"/>
  <p:tag name="CAPTIONITEMSYSNAME" val="FinancialFunctions1_2I’llenter00:01:09.1-00:01:16.9"/>
  <p:tag name="BOOKMARKENTRYNAME" val="FinancialFunctions1_200:01:09.1"/>
  <p:tag name="BOOKMARKEXITNAME" val="FinancialFunctions1_200:01:16.9"/>
</p:tagLst>
</file>

<file path=ppt/tags/tag66.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bbfdb52c-d904-4756-aa2a-43ec30ce849a"/>
  <p:tag name="CAPTIONITEMSYSNAME" val="FinancialFunctions1_2I’llenter00:01:17.0-00:01:23.2"/>
  <p:tag name="BOOKMARKENTRYNAME" val="FinancialFunctions1_200:01:17.0"/>
  <p:tag name="BOOKMARKEXITNAME" val="FinancialFunctions1_200:01:23.2"/>
</p:tagLst>
</file>

<file path=ppt/tags/tag67.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cc1f24f2-4868-4053-9ed2-4db007eda766"/>
  <p:tag name="CAPTIONITEMSYSNAME" val="FinancialFunctions1_2$180,000;the00:01:23.3-00:01:27.0"/>
  <p:tag name="BOOKMARKENTRYNAME" val="FinancialFunctions1_200:01:23.3"/>
  <p:tag name="BOOKMARKEXITNAME" val="FinancialFunctions1_200:01:27.0"/>
</p:tagLst>
</file>

<file path=ppt/tags/tag68.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286871c1-8f0f-4d74-982a-5ae558053dd0"/>
  <p:tag name="CAPTIONITEMSYSNAME" val="FinancialFunctions1_2Finally,I’ll00:01:27.1-00:01:37.4"/>
  <p:tag name="BOOKMARKENTRYNAME" val="FinancialFunctions1_200:01:27.1"/>
  <p:tag name="BOOKMARKEXITNAME" val="FinancialFunctions1_200:01:37.4"/>
</p:tagLst>
</file>

<file path=ppt/tags/tag69.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f83244da-f35b-4d14-aefc-c1893595d67b"/>
  <p:tag name="CAPTIONITEMSYSNAME" val="FinancialFunctions1_2Nowlet’s00:01:37.5-00:01:45.6"/>
  <p:tag name="BOOKMARKENTRYNAME" val="FinancialFunctions1_200:01:37.5"/>
  <p:tag name="BOOKMARKEXITNAME" val="FinancialFunctions1_200:01:45.6"/>
</p:tagLst>
</file>

<file path=ppt/tags/tag7.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417bea60-e970-42b1-8c66-a3f38ef91bc2"/>
  <p:tag name="CAPTIONITEMSYSNAME" val="FinancialFunctions1_1Itsdescription00:00:45.7-00:00:53.3"/>
  <p:tag name="BOOKMARKENTRYNAME" val="FinancialFunctions1_100:00:45.7"/>
  <p:tag name="BOOKMARKEXITNAME" val="FinancialFunctions1_100:00:53.3"/>
</p:tagLst>
</file>

<file path=ppt/tags/tag70.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6ec0e329-bb7b-468a-8646-951a697ed870"/>
  <p:tag name="CAPTIONITEMSYSNAME" val="FinancialFunctions1_2Tofind00:01:45.7-00:01:54.1"/>
  <p:tag name="BOOKMARKENTRYNAME" val="FinancialFunctions1_200:01:45.7"/>
  <p:tag name="BOOKMARKEXITNAME" val="FinancialFunctions1_200:01:54.1"/>
</p:tagLst>
</file>

<file path=ppt/tags/tag71.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ccc97fc3-3148-4aca-affc-b85e370e0a31"/>
  <p:tag name="CAPTIONITEMSYSNAME" val="FinancialFunctions1_2Inthe00:01:54.2-00:02:01.1"/>
  <p:tag name="BOOKMARKENTRYNAME" val="FinancialFunctions1_200:01:54.2"/>
  <p:tag name="BOOKMARKEXITNAME" val="FinancialFunctions1_200:02:01.1"/>
</p:tagLst>
</file>

<file path=ppt/tags/tag72.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376475f5-1b20-4941-8260-6774b9b8a339"/>
  <p:tag name="CAPTIONITEMSYSNAME" val="FinancialFunctions1_2I’llclick00:02:01.2-00:02:07.8"/>
  <p:tag name="BOOKMARKENTRYNAME" val="FinancialFunctions1_200:02:01.2"/>
  <p:tag name="BOOKMARKEXITNAME" val="FinancialFunctions1_200:02:07.8"/>
</p:tagLst>
</file>

<file path=ppt/tags/tag73.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1add525e-fb67-41bb-b6ff-e3585764f331"/>
  <p:tag name="CAPTIONITEMSYSNAME" val="FinancialFunctions1_2ThenI’ll00:02:07.9-00:02:10.5"/>
  <p:tag name="BOOKMARKENTRYNAME" val="FinancialFunctions1_200:02:07.9"/>
  <p:tag name="BOOKMARKEXITNAME" val="FinancialFunctions1_200:02:10.5"/>
</p:tagLst>
</file>

<file path=ppt/tags/tag74.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40c0e8b3-f2e3-431b-a0aa-64430f66db88"/>
  <p:tag name="CAPTIONITEMSYSNAME" val="FinancialFunctions1_2Inthe00:02:10.6-00:02:21.1"/>
  <p:tag name="BOOKMARKENTRYNAME" val="FinancialFunctions1_200:02:10.6"/>
  <p:tag name="BOOKMARKEXITNAME" val="FinancialFunctions1_200:02:21.1"/>
</p:tagLst>
</file>

<file path=ppt/tags/tag75.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8b814c7f-ff77-4646-90de-d044a226e61c"/>
  <p:tag name="CAPTIONITEMSYSNAME" val="FinancialFunctions1_2Andin00:02:21.2-00:02:28.3"/>
  <p:tag name="BOOKMARKENTRYNAME" val="FinancialFunctions1_200:02:21.2"/>
  <p:tag name="BOOKMARKEXITNAME" val="FinancialFunctions1_200:02:28.3"/>
</p:tagLst>
</file>

<file path=ppt/tags/tag76.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e7025f27-5dae-4ec5-a7f5-e0ae6b2faf44"/>
  <p:tag name="CAPTIONITEMSYSNAME" val="FinancialFunctions1_2Sincethis00:02:28.4-00:02:34.7"/>
  <p:tag name="BOOKMARKENTRYNAME" val="FinancialFunctions1_200:02:28.4"/>
  <p:tag name="BOOKMARKEXITNAME" val="FinancialFunctions1_200:02:34.7"/>
</p:tagLst>
</file>

<file path=ppt/tags/tag77.xml><?xml version="1.0" encoding="utf-8"?>
<p:tagLst xmlns:a="http://schemas.openxmlformats.org/drawingml/2006/main" xmlns:r="http://schemas.openxmlformats.org/officeDocument/2006/relationships" xmlns:p="http://schemas.openxmlformats.org/presentationml/2006/main">
  <p:tag name="CAPTIONID" val="2f9ffeae-f224-4886-bb92-3b29d85f97fc"/>
  <p:tag name="CAPTIONINTERNALID" val="293423a9-6698-4e42-b4f0-666826cf0b23"/>
  <p:tag name="CAPTIONITEMSYSNAME" val="FinancialFunctions1_2Thehouse00:02:34.8-00:02:40.7"/>
  <p:tag name="BOOKMARKENTRYNAME" val="FinancialFunctions1_200:02:34.8"/>
  <p:tag name="BOOKMARKEXITNAME" val="FinancialFunctions1_200:02:40.7"/>
</p:tagLst>
</file>

<file path=ppt/tags/tag78.xml><?xml version="1.0" encoding="utf-8"?>
<p:tagLst xmlns:a="http://schemas.openxmlformats.org/drawingml/2006/main" xmlns:r="http://schemas.openxmlformats.org/officeDocument/2006/relationships" xmlns:p="http://schemas.openxmlformats.org/presentationml/2006/main">
  <p:tag name="CAPTIONID" val="96f5dce3-efcb-4624-b3c9-70c56e998fa7"/>
  <p:tag name="MEDIACAPTIONSPROMPTED" val="False"/>
  <p:tag name="TEMPPRESENTATIONFILE" val="C:\Users\RadimZ.CZ\AppData\Local\Temp\tmp530F.tmp"/>
  <p:tag name="TEMPMEDIAFILENAME" val="C:\Users\RadimZ.CZ\AppData\Local\Temp\tmp560D_FinancialFunctions1_2_VF102634038.wmv"/>
  <p:tag name="MEDIAFADEDURATION" val="0.2"/>
  <p:tag name="MEDIATRANSPARENCY" val="0.5"/>
  <p:tag name="MEDIACAPTIONSHIDDEN" val="False"/>
  <p:tag name="CUSTOMXMLPARTID" val="{4508820F-ED59-48D2-89DF-3E9AF4E5BC9B}"/>
  <p:tag name="MEDIACAPTIONCOUNT" val="True"/>
</p:tagLst>
</file>

<file path=ppt/tags/tag79.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f4fde713-7712-4dc1-bf3f-816b0645675a"/>
  <p:tag name="CAPTIONITEMSYSNAME" val="FinancialFunctions1_2_VF10263403800:00:00.0-00:00:00.1"/>
  <p:tag name="BOOKMARKENTRYNAME" val="FinancialFunctions1_2_VF10263403800:00:00.0"/>
  <p:tag name="BOOKMARKEXITNAME" val="FinancialFunctions1_2_VF10263403800:00:00.1"/>
</p:tagLst>
</file>

<file path=ppt/tags/tag8.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42f9a767-48f3-437f-be70-1163efa5757a"/>
  <p:tag name="CAPTIONITEMSYSNAME" val="FinancialFunctions1_1That’sthe00:00:53.4-00:01:02.8"/>
  <p:tag name="BOOKMARKENTRYNAME" val="FinancialFunctions1_100:00:53.4"/>
  <p:tag name="BOOKMARKEXITNAME" val="FinancialFunctions1_100:01:02.8"/>
</p:tagLst>
</file>

<file path=ppt/tags/tag80.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f2d0cb0e-3734-4f07-b90b-097af5272bb2"/>
  <p:tag name="CAPTIONITEMSYSNAME" val="FinancialFunctions1_2_VF102634038Предположим,вы00:00:00.0-00:00:07.2"/>
  <p:tag name="BOOKMARKENTRYNAME" val="FinancialFunctions1_2_VF10263403800:00:00.0"/>
  <p:tag name="BOOKMARKEXITNAME" val="FinancialFunctions1_2_VF10263403800:00:07.2"/>
</p:tagLst>
</file>

<file path=ppt/tags/tag81.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5331ec78-4733-4379-8b31-e030d9b28571"/>
  <p:tag name="CAPTIONITEMSYSNAME" val="FinancialFunctions1_2_VF102634038ихотите00:00:07.3-00:00:13.3"/>
  <p:tag name="BOOKMARKENTRYNAME" val="FinancialFunctions1_2_VF10263403800:00:07.3"/>
  <p:tag name="BOOKMARKEXITNAME" val="FinancialFunctions1_2_VF10263403800:00:13.3"/>
</p:tagLst>
</file>

<file path=ppt/tags/tag82.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cd037ca1-433c-4dbd-8d6d-0e3a38ba158f"/>
  <p:tag name="CAPTIONITEMSYSNAME" val="FinancialFunctions1_2_VF102634038Ежемесячныеплатежи00:00:13.4-00:00:18.3"/>
  <p:tag name="BOOKMARKENTRYNAME" val="FinancialFunctions1_2_VF10263403800:00:13.4"/>
  <p:tag name="BOOKMARKEXITNAME" val="FinancialFunctions1_2_VF10263403800:00:18.3"/>
</p:tagLst>
</file>

<file path=ppt/tags/tag83.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162688eb-8e19-4ab3-b963-a394fb736c35"/>
  <p:tag name="CAPTIONITEMSYSNAME" val="FinancialFunctions1_2_VF102634038Вэтот00:00:18.4-00:00:21.8"/>
  <p:tag name="BOOKMARKENTRYNAME" val="FinancialFunctions1_2_VF10263403800:00:18.4"/>
  <p:tag name="BOOKMARKEXITNAME" val="FinancialFunctions1_2_VF10263403800:00:21.8"/>
</p:tagLst>
</file>

<file path=ppt/tags/tag84.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2b798ee0-03e3-4b07-8d50-7faa723169a4"/>
  <p:tag name="CAPTIONITEMSYSNAME" val="FinancialFunctions1_2_VF102634038Яввожу00:00:21.9-00:00:27.6"/>
  <p:tag name="BOOKMARKENTRYNAME" val="FinancialFunctions1_2_VF10263403800:00:21.9"/>
  <p:tag name="BOOKMARKEXITNAME" val="FinancialFunctions1_2_VF10263403800:00:27.6"/>
</p:tagLst>
</file>

<file path=ppt/tags/tag85.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4fc9cd1b-9e7f-4078-986f-37275cebce4e"/>
  <p:tag name="CAPTIONITEMSYSNAME" val="FinancialFunctions1_2_VF102634038Всписке00:00:27.7-00:00:35.6"/>
  <p:tag name="BOOKMARKENTRYNAME" val="FinancialFunctions1_2_VF10263403800:00:27.7"/>
  <p:tag name="BOOKMARKEXITNAME" val="FinancialFunctions1_2_VF10263403800:00:35.6"/>
</p:tagLst>
</file>

<file path=ppt/tags/tag86.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f030b389-791d-464b-b35e-a55791048af6"/>
  <p:tag name="CAPTIONITEMSYSNAME" val="FinancialFunctions1_2_VF102634038Этотспособ00:00:35.7-00:00:39.2"/>
  <p:tag name="BOOKMARKENTRYNAME" val="FinancialFunctions1_2_VF10263403800:00:35.7"/>
  <p:tag name="BOOKMARKEXITNAME" val="FinancialFunctions1_2_VF10263403800:00:39.2"/>
</p:tagLst>
</file>

<file path=ppt/tags/tag87.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bcb7a70c-a3dc-44df-a746-30d1f8c6c22d"/>
  <p:tag name="CAPTIONITEMSYSNAME" val="FinancialFunctions1_2_VF102634038иавтоматически00:00:39.3-00:00:42.3"/>
  <p:tag name="BOOKMARKENTRYNAME" val="FinancialFunctions1_2_VF10263403800:00:39.3"/>
  <p:tag name="BOOKMARKEXITNAME" val="FinancialFunctions1_2_VF10263403800:00:42.3"/>
</p:tagLst>
</file>

<file path=ppt/tags/tag88.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28bb3c48-8bd8-4ec9-a00c-bce74e75303f"/>
  <p:tag name="CAPTIONITEMSYSNAME" val="FinancialFunctions1_2_VF102634038Вовсплывающей00:00:42.4-00:00:46.0"/>
  <p:tag name="BOOKMARKENTRYNAME" val="FinancialFunctions1_2_VF10263403800:00:42.4"/>
  <p:tag name="BOOKMARKEXITNAME" val="FinancialFunctions1_2_VF10263403800:00:46.0"/>
</p:tagLst>
</file>

<file path=ppt/tags/tag89.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565c8041-51f4-454a-9466-03a75854ee48"/>
  <p:tag name="CAPTIONITEMSYSNAME" val="FinancialFunctions1_2_VF102634038Обратитевнимание00:00:46.1-00:00:53.6"/>
  <p:tag name="BOOKMARKENTRYNAME" val="FinancialFunctions1_2_VF10263403800:00:46.1"/>
  <p:tag name="BOOKMARKEXITNAME" val="FinancialFunctions1_2_VF10263403800:00:53.6"/>
</p:tagLst>
</file>

<file path=ppt/tags/tag9.xml><?xml version="1.0" encoding="utf-8"?>
<p:tagLst xmlns:a="http://schemas.openxmlformats.org/drawingml/2006/main" xmlns:r="http://schemas.openxmlformats.org/officeDocument/2006/relationships" xmlns:p="http://schemas.openxmlformats.org/presentationml/2006/main">
  <p:tag name="CAPTIONID" val="2d2af44c-3169-4c2d-bd1a-d98b3aeb6646"/>
  <p:tag name="CAPTIONINTERNALID" val="f78f7c0b-1866-4889-9aa9-36a0232578f6"/>
  <p:tag name="CAPTIONITEMSYSNAME" val="FinancialFunctions1_1Whichdisplays00:01:02.9-00:01:09.4"/>
  <p:tag name="BOOKMARKENTRYNAME" val="FinancialFunctions1_100:01:02.9"/>
  <p:tag name="BOOKMARKEXITNAME" val="FinancialFunctions1_100:01:09.4"/>
</p:tagLst>
</file>

<file path=ppt/tags/tag90.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9f570425-ecdc-4435-a552-20be989c567e"/>
  <p:tag name="CAPTIONITEMSYSNAME" val="FinancialFunctions1_2_VF102634038указываютна00:00:53.7-00:00:58.6"/>
  <p:tag name="BOOKMARKENTRYNAME" val="FinancialFunctions1_2_VF10263403800:00:53.7"/>
  <p:tag name="BOOKMARKEXITNAME" val="FinancialFunctions1_2_VF10263403800:00:58.6"/>
</p:tagLst>
</file>

<file path=ppt/tags/tag91.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82d6ebbb-6d8c-4a33-bf2c-3ca05a49bed1"/>
  <p:tag name="CAPTIONITEMSYSNAME" val="FinancialFunctions1_2_VF102634038Первыйаргумент —00:00:58.7-00:01:06.0"/>
  <p:tag name="BOOKMARKENTRYNAME" val="FinancialFunctions1_2_VF10263403800:00:58.7"/>
  <p:tag name="BOOKMARKEXITNAME" val="FinancialFunctions1_2_VF10263403800:01:06.0"/>
</p:tagLst>
</file>

<file path=ppt/tags/tag92.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9ff14753-1bc8-40e6-8d87-0b906c3802f6"/>
  <p:tag name="CAPTIONITEMSYSNAME" val="FinancialFunctions1_2_VF102634038Яввожу00:01:06.1-00:01:14.4"/>
  <p:tag name="BOOKMARKENTRYNAME" val="FinancialFunctions1_2_VF10263403800:01:06.1"/>
  <p:tag name="BOOKMARKEXITNAME" val="FinancialFunctions1_2_VF10263403800:01:14.4"/>
</p:tagLst>
</file>

<file path=ppt/tags/tag93.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d03a2674-9b78-4e92-aa9b-bafb544061a4"/>
  <p:tag name="CAPTIONITEMSYSNAME" val="FinancialFunctions1_2_VF102634038Яввожу00:01:14.5-00:01:22.4"/>
  <p:tag name="BOOKMARKENTRYNAME" val="FinancialFunctions1_2_VF10263403800:01:14.5"/>
  <p:tag name="BOOKMARKEXITNAME" val="FinancialFunctions1_2_VF10263403800:01:22.4"/>
</p:tagLst>
</file>

<file path=ppt/tags/tag94.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766b3224-3af3-47ab-a16d-d0a80eefb621"/>
  <p:tag name="CAPTIONITEMSYSNAME" val="FinancialFunctions1_2_VF102634038Затемввожу00:01:22.5-00:01:28.4"/>
  <p:tag name="BOOKMARKENTRYNAME" val="FinancialFunctions1_2_VF10263403800:01:22.5"/>
  <p:tag name="BOOKMARKEXITNAME" val="FinancialFunctions1_2_VF10263403800:01:28.4"/>
</p:tagLst>
</file>

<file path=ppt/tags/tag95.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977772fd-8a66-4844-b14c-3be1c1a0c3b9"/>
  <p:tag name="CAPTIONITEMSYSNAME" val="FinancialFunctions1_2_VF102634038которыйравен00:01:28.5-00:01:32.2"/>
  <p:tag name="BOOKMARKENTRYNAME" val="FinancialFunctions1_2_VF10263403800:01:28.5"/>
  <p:tag name="BOOKMARKEXITNAME" val="FinancialFunctions1_2_VF10263403800:01:32.2"/>
</p:tagLst>
</file>

<file path=ppt/tags/tag96.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5955a7d6-cb2b-4756-988c-d5f9f9c6f16d"/>
  <p:tag name="CAPTIONITEMSYSNAME" val="FinancialFunctions1_2_VF102634038Наконец,я00:01:32.3-00:01:45.0"/>
  <p:tag name="BOOKMARKENTRYNAME" val="FinancialFunctions1_2_VF10263403800:01:32.3"/>
  <p:tag name="BOOKMARKEXITNAME" val="FinancialFunctions1_2_VF10263403800:01:45.0"/>
</p:tagLst>
</file>

<file path=ppt/tags/tag97.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3e1aaecd-da2f-4504-adb6-56b633667cdc"/>
  <p:tag name="CAPTIONITEMSYSNAME" val="FinancialFunctions1_2_VF102634038Теперьвыполним00:01:45.1-00:01:50.5"/>
  <p:tag name="BOOKMARKENTRYNAME" val="FinancialFunctions1_2_VF10263403800:01:45.1"/>
  <p:tag name="BOOKMARKEXITNAME" val="FinancialFunctions1_2_VF10263403800:01:50.5"/>
</p:tagLst>
</file>

<file path=ppt/tags/tag98.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91441721-a75b-43e4-99f8-8bb569fc9e70"/>
  <p:tag name="CAPTIONITEMSYSNAME" val="FinancialFunctions1_2_VF102634038стоитьдом00:01:50.6-00:01:55.3"/>
  <p:tag name="BOOKMARKENTRYNAME" val="FinancialFunctions1_2_VF10263403800:01:50.6"/>
  <p:tag name="BOOKMARKEXITNAME" val="FinancialFunctions1_2_VF10263403800:01:55.3"/>
</p:tagLst>
</file>

<file path=ppt/tags/tag99.xml><?xml version="1.0" encoding="utf-8"?>
<p:tagLst xmlns:a="http://schemas.openxmlformats.org/drawingml/2006/main" xmlns:r="http://schemas.openxmlformats.org/officeDocument/2006/relationships" xmlns:p="http://schemas.openxmlformats.org/presentationml/2006/main">
  <p:tag name="CAPTIONID" val="96f5dce3-efcb-4624-b3c9-70c56e998fa7"/>
  <p:tag name="CAPTIONINTERNALID" val="d6af2065-8036-405f-99bf-512db0ced425"/>
  <p:tag name="CAPTIONITEMSYSNAME" val="FinancialFunctions1_2_VF102634038Чтобынайти00:01:55.4-00:02:02.6"/>
  <p:tag name="BOOKMARKENTRYNAME" val="FinancialFunctions1_2_VF10263403800:01:55.4"/>
  <p:tag name="BOOKMARKEXITNAME" val="FinancialFunctions1_2_VF10263403800:02:02.6"/>
</p:tagLst>
</file>

<file path=ppt/theme/theme1.xml><?xml version="1.0" encoding="utf-8"?>
<a:theme xmlns:a="http://schemas.openxmlformats.org/drawingml/2006/main" name="Office2010_training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2010_training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1 6 " ? > < C a p t i o n I t e m s L i s t   x m l n s : x s i = " h t t p : / / w w w . w 3 . o r g / 2 0 0 1 / X M L S c h e m a - i n s t a n c e "   x m l n s : x s d = " h t t p : / / w w w . w 3 . o r g / 2 0 0 1 / X M L S c h e m a " > < I d > e 3 0 d c 5 d 9 - 1 7 0 b - 4 3 4 e - 8 e f 7 - 3 f 4 9 8 3 c 5 3 d 2 8 < / I d > < C a p t i o n I t e m s > < C a p t i o n I t e m > < I n t e r n a l I d > f 4 9 8 f a 2 f - 2 e b b - 4 2 a 8 - 8 b a 2 - f 0 2 d 0 1 a 6 1 2 2 3 < / I n t e r n a l I d > < N a m e > F i n a n c i a l   F u n c t i o n s 1 _ 3 _ V F 1 0 2 6 3 4 0 3 9 0 0 : 0 0 : 0 0 . 0 - 0 0 : 0 0 : 0 0 . 1 < / N a m e > < T e x t >   < / T e x t > < B o o k M a r k E n t r y N a m e > F i n a n c i a l   F u n c t i o n s 1 _ 3 _ V F 1 0 2 6 3 4 0 3 9 0 0 : 0 0 : 0 0 . 0 < / B o o k M a r k E n t r y N a m e > < B o o k M a r k E x i t N a m e > F i n a n c i a l   F u n c t i o n s 1 _ 3 _ V F 1 0 2 6 3 4 0 3 9 0 0 : 0 0 : 0 0 . 1 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 3 3 7 3 8 9 1 3 - 6 4 9 3 - 4 6 c a - 8 d c 8 - 8 2 4 0 5 d d c 7 1 d c < / I n t e r n a l I d > < N a m e > F i n a n c i a l   F u n c t i o n s 1 _ 3 _ V F 1 0 2 6 3 4 0 3 9 @54?>;>68<, 2K0 0 : 0 0 : 0 0 . 0 - 0 0 : 0 0 : 0 9 . 0 < / N a m e > < T e x t >   @54?>;>68<,   2K  70?;0=8@>20;8  G5@57  B@8  3>40  >B?CA:,   >  :>B>@><  402=>  <5GB0;8  8  :>B>@K9  >1>945BAO  20<  2  8 5 � 0 0 0   @C1;59. < / T e x t > < B o o k M a r k E n t r y N a m e > F i n a n c i a l   F u n c t i o n s 1 _ 3 _ V F 1 0 2 6 3 4 0 3 9 0 0 : 0 0 : 0 0 . 0 < / B o o k M a r k E n t r y N a m e > < B o o k M a r k E x i t N a m e > F i n a n c i a l   F u n c t i o n s 1 _ 3 _ V F 1 0 2 6 3 4 0 3 9 0 0 : 0 0 : 0 9 . 0 < / B o o k M a r k E x i t N a m e > < B o o k M a r k E n t r y P o s i t i o n > 0 < / B o o k M a r k E n t r y P o s i t i o n > < B o o k M a r k E x i t P o s i t i o n > 9 0 3 3 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 e 4 b a 8 a b 3 - 3 5 e 0 - 4 b f b - 8 4 4 c - 2 b c 8 e e 7 b e 1 2 5 < / I n t e r n a l I d > < N a m e > F i n a n c i a l   F u n c t i o n s 1 _ 3 _ V F 1 0 2 6 3 4 0 3 9 0<=C6=>0 0 : 0 0 : 0 9 . 1 - 0 0 : 0 0 : 1 4 . 7 < / N a m e > < T e x t >   0<  =C6=>  C7=0BL,   A:>;L:>  ?@845BAO  >B:;04K20BL  565<5AOG=>,   GB>1K  =0:>?8BL  =C6=CN  AC<<C. < / T e x t > < B o o k M a r k E n t r y N a m e > F i n a n c i a l   F u n c t i o n s 1 _ 3 _ V F 1 0 2 6 3 4 0 3 9 0 0 : 0 0 : 0 9 . 1 < / B o o k M a r k E n t r y N a m e > < B o o k M a r k E x i t N a m e > F i n a n c i a l   F u n c t i o n s 1 _ 3 _ V F 1 0 2 6 3 4 0 3 9 0 0 : 0 0 : 1 4 . 7 < / B o o k M a r k E x i t N a m e > < B o o k M a r k E n t r y P o s i t i o n > 9 1 3 3 < / B o o k M a r k E n t r y P o s i t i o n > < B o o k M a r k E x i t P o s i t i o n > 1 4 7 6 7 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 9 f a c d 6 f 6 - e 9 5 e - 4 0 d b - 9 2 b e - c 4 3 5 3 f 9 5 3 b 5 6 < / I n t e r n a l I d > < N a m e > F i n a n c i a l   F u n c t i o n s 1 _ 3 _ V F 1 0 2 6 3 4 0 3 9 0H8A15@565=8O0 0 : 0 0 : 1 4 . 8 - 0 0 : 0 0 : 2 4 . 2 < / N a m e > < T e x t >   0H8  A15@565=8O  1C4CB  ?@8=>A8BL  4>E>4  2  @07<5@5  1 , 5 � %   3>4>2KE,   0  =0G8=05B5  2K  A  =C;52>9  AC<<K  =0  AG5B5. < / T e x t > < B o o k M a r k E n t r y N a m e > F i n a n c i a l   F u n c t i o n s 1 _ 3 _ V F 1 0 2 6 3 4 0 3 9 0 0 : 0 0 : 1 4 . 8 < / B o o k M a r k E n t r y N a m e > < B o o k M a r k E x i t N a m e > F i n a n c i a l   F u n c t i o n s 1 _ 3 _ V F 1 0 2 6 3 4 0 3 9 0 0 : 0 0 : 2 4 . 2 < / B o o k M a r k E x i t N a m e > < B o o k M a r k E n t r y P o s i t i o n > 1 4 8 6 7 < / B o o k M a r k E n t r y P o s i t i o n > < B o o k M a r k E x i t P o s i t i o n > 2 4 2 3 3 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 2 3 c b 9 0 c 0 - f b 8 b - 4 b 8 3 - b 7 7 3 - b c c 1 a b 4 d f d a c < / I n t e r n a l I d > < N a m e > F i n a n c i a l   F u n c t i o n s 1 _ 3 _ V F 1 0 2 6 3 4 0 3 9 -BC7040GC0 0 : 0 0 : 2 4 . 3 - 0 0 : 0 0 : 2 8 . 1 < / N a m e > < T e x t >   -BC  7040GC  <>6=>  @5H8BL  A  ?><>ILN  DC=:F88  ". < / T e x t > < B o o k M a r k E n t r y N a m e > F i n a n c i a l   F u n c t i o n s 1 _ 3 _ V F 1 0 2 6 3 4 0 3 9 0 0 : 0 0 : 2 4 . 3 < / B o o k M a r k E n t r y N a m e > < B o o k M a r k E x i t N a m e > F i n a n c i a l   F u n c t i o n s 1 _ 3 _ V F 1 0 2 6 3 4 0 3 9 0 0 : 0 0 : 2 8 . 1 < / B o o k M a r k E x i t N a m e > < B o o k M a r k E n t r y P o s i t i o n > 2 4 3 3 3 < / B o o k M a r k E n t r y P o s i t i o n > < B o o k M a r k E x i t P o s i t i o n > 2 8 1 6 7 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 c d a b 7 0 6 f - 5 b 5 e - 4 a 3 c - b 4 a d - 3 2 d 1 b e b 2 1 8 8 e < / I n t e r n a l I d > < N a m e > F i n a n c i a l   F u n c t i o n s 1 _ 3 _ V F 1 0 2 6 3 4 0 3 9 /22>6C0 0 : 0 0 : 2 8 . 2 - 0 0 : 0 0 : 3 6 . 1 < / N a m e > < T e x t >   /  22>6C  D>@<C;C  ?@O<>  =0  ;8AB5,   =0G8=0O  A>  7=0:0  @025=AB20.   0B5<  O  =0G8=0N  22>48BL  8<O  DC=:F88  ". < / T e x t > < B o o k M a r k E n t r y N a m e > F i n a n c i a l   F u n c t i o n s 1 _ 3 _ V F 1 0 2 6 3 4 0 3 9 0 0 : 0 0 : 2 8 . 2 < / B o o k M a r k E n t r y N a m e > < B o o k M a r k E x i t N a m e > F i n a n c i a l   F u n c t i o n s 1 _ 3 _ V F 1 0 2 6 3 4 0 3 9 0 0 : 0 0 : 3 6 . 1 < / B o o k M a r k E x i t N a m e > < B o o k M a r k E n t r y P o s i t i o n > 2 8 2 6 7 < / B o o k M a r k E n t r y P o s i t i o n > < B o o k M a r k E x i t P o s i t i o n > 3 6 1 6 7 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 8 f 7 9 5 d e 8 - 3 e 6 b - 4 5 9 1 - 8 9 0 8 - b f 5 2 f d 1 a 1 5 0 1 < / I n t e r n a l I d > < N a m e > F i n a n c i a l   F u n c t i o n s 1 _ 3 _ V F 1 0 2 6 3 4 0 3 9 A?8A:50 0 : 0 0 : 3 6 . 2 - 0 0 : 0 0 : 4 3 . 5 < / N a m e > < T e x t >     A?8A:5  02B>7025@H5=8O  ?>O2;O5BAO  =C6=0O  DC=:F8O,   8  O  42064K  I5;:0N  55,   GB>1K  2AB028BL  2  D>@<C;C. < / T e x t > < B o o k M a r k E n t r y N a m e > F i n a n c i a l   F u n c t i o n s 1 _ 3 _ V F 1 0 2 6 3 4 0 3 9 0 0 : 0 0 : 3 6 . 2 < / B o o k M a r k E n t r y N a m e > < B o o k M a r k E x i t N a m e > F i n a n c i a l   F u n c t i o n s 1 _ 3 _ V F 1 0 2 6 3 4 0 3 9 0 0 : 0 0 : 4 3 . 5 < / B o o k M a r k E x i t N a m e > < B o o k M a r k E n t r y P o s i t i o n > 3 6 2 6 7 < / B o o k M a r k E n t r y P o s i t i o n > < B o o k M a r k E x i t P o s i t i o n > 4 3 5 6 7 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 f 7 0 1 e 2 d c - 7 2 d 0 - 4 b 5 a - a 1 0 1 - 3 f f e c c 4 0 7 e c a < / I n t e r n a l I d > < N a m e > F i n a n c i a l   F u n c t i o n s 1 _ 3 _ V F 1 0 2 6 3 4 0 3 9 @3C<5=BKDC=:F880 0 : 0 0 : 4 3 . 6 - 0 0 : 0 0 : 4 7 . 4 < / N a m e > < T e x t >   @3C<5=BK  DC=:F88  2K2>4OBAO  2>  2A?;K20NI59  ?>4A:07:5. < / T e x t > < B o o k M a r k E n t r y N a m e > F i n a n c i a l   F u n c t i o n s 1 _ 3 _ V F 1 0 2 6 3 4 0 3 9 0 0 : 0 0 : 4 3 . 6 < / B o o k M a r k E n t r y N a m e > < B o o k M a r k E x i t N a m e > F i n a n c i a l   F u n c t i o n s 1 _ 3 _ V F 1 0 2 6 3 4 0 3 9 0 0 : 0 0 : 4 7 . 4 < / B o o k M a r k E x i t N a m e > < B o o k M a r k E n t r y P o s i t i o n > 4 3 6 6 7 < / B o o k M a r k E n t r y P o s i t i o n > < B o o k M a r k E x i t P o s i t i o n > 4 7 4 6 7 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 b 7 c e 2 0 d 7 - c 8 a 5 - 4 7 8 2 - b 0 3 c - 2 8 2 e 6 a 4 d 8 2 2 7 < / I n t e r n a l I d > < N a m e > F i n a n c i a l   F u n c t i o n s 1 _ 3 _ V F 1 0 2 6 3 4 0 3 9 !=0G0;0O0 0 : 0 0 : 4 7 . 5 - 0 0 : 0 0 : 5 9 . 3 < / N a m e > < T e x t >   !=0G0;0  O  22>6C  0@3C<5=B  � AB02:0� ,   :>B>@K9  @025=  1 , 5 % / 1 2 ,   8  >B45;ON  53>  >B  A;54CNI53>  0@3C<5=B0  B>G:>9  A  70?OB>9. < / T e x t > < B o o k M a r k E n t r y N a m e > F i n a n c i a l   F u n c t i o n s 1 _ 3 _ V F 1 0 2 6 3 4 0 3 9 0 0 : 0 0 : 4 7 . 5 < / B o o k M a r k E n t r y N a m e > < B o o k M a r k E x i t N a m e > F i n a n c i a l   F u n c t i o n s 1 _ 3 _ V F 1 0 2 6 3 4 0 3 9 0 0 : 0 0 : 5 9 . 3 < / B o o k M a r k E x i t N a m e > < B o o k M a r k E n t r y P o s i t i o n > 4 7 5 6 7 < / B o o k M a r k E n t r y P o s i t i o n > < B o o k M a r k E x i t P o s i t i o n > 5 9 3 0 0 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 f f b 3 e 5 b 9 - c 6 a 3 - 4 1 b 5 - b 0 3 f - d e 5 4 7 2 6 c a c 1 0 < / I n t e r n a l I d > < N a m e > F i n a n c i a l   F u n c t i o n s 1 _ 3 _ V F 1 0 2 6 3 4 0 3 9 0B5<845B0 0 : 0 0 : 5 9 . 4 - 0 0 : 0 1 : 0 5 . 2 < / N a m e > < T e x t >   0B5<  845B  0@3C<5=B  � :?5@�   ( >1I55  :>;8G5AB2>  2K?;0B) ,   :>B>@K9  @025=  3 * 1 2 . < / T e x t > < B o o k M a r k E n t r y N a m e > F i n a n c i a l   F u n c t i o n s 1 _ 3 _ V F 1 0 2 6 3 4 0 3 9 0 0 : 0 0 : 5 9 . 4 < / B o o k M a r k E n t r y N a m e > < B o o k M a r k E x i t N a m e > F i n a n c i a l   F u n c t i o n s 1 _ 3 _ V F 1 0 2 6 3 4 0 3 9 0 0 : 0 1 : 0 5 . 2 < / B o o k M a r k E x i t N a m e > < B o o k M a r k E n t r y P o s i t i o n > 5 9 4 0 0 < / B o o k M a r k E n t r y P o s i t i o n > < B o o k M a r k E x i t P o s i t i o n > 6 5 2 0 0 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 1 c 9 7 8 7 1 b - 2 a 3 2 - 4 8 a 2 - 9 e c 2 - e 7 7 2 2 2 d 9 3 f 0 c < / I n t e r n a l I d > < N a m e > F i n a n c i a l   F u n c t i o n s 1 _ 3 _ V F 1 0 2 6 3 4 0 3 9 /22>6C0 0 : 0 1 : 0 5 . 3 - 0 0 : 0 1 : 1 1 . 3 < / N a m e > < T e x t >   /  22>6C  B>G:C  A  70?OB>9  8  0@3C<5=B  � ?A�   ( ?@82545==0O  AB>8<>ABL) ,   @02=K9  0 . < / T e x t > < B o o k M a r k E n t r y N a m e > F i n a n c i a l   F u n c t i o n s 1 _ 3 _ V F 1 0 2 6 3 4 0 3 9 0 0 : 0 1 : 0 5 . 3 < / B o o k M a r k E n t r y N a m e > < B o o k M a r k E x i t N a m e > F i n a n c i a l   F u n c t i o n s 1 _ 3 _ V F 1 0 2 6 3 4 0 3 9 0 0 : 0 1 : 1 1 . 3 < / B o o k M a r k E x i t N a m e > < B o o k M a r k E n t r y P o s i t i o n > 6 5 3 0 0 < / B o o k M a r k E n t r y P o s i t i o n > < B o o k M a r k E x i t P o s i t i o n > 7 1 3 0 0 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 f d 9 e 2 d 5 2 - 4 a a 3 - 4 5 1 5 - 9 4 9 2 - 0 7 d 3 f 6 e 3 4 7 9 c < / I n t e r n a l I d > < N a m e > F i n a n c i a l   F u n c t i o n s 1 _ 3 _ V F 1 0 2 6 3 4 0 3 9 !=>2022>6C0 0 : 0 1 : 1 1 . 4 - 0 0 : 0 1 : 1 8 . 8 < / N a m e > < T e x t >   !=>20  22>6C  B>G:C  A  70?OB>9,   0  70B5<�    0@3C<5=B  � 1A�   ( 1C4CI0O  AB>8<>ABL) ,   @02=K9  8 5 � 0 0 0 . < / T e x t > < B o o k M a r k E n t r y N a m e > F i n a n c i a l   F u n c t i o n s 1 _ 3 _ V F 1 0 2 6 3 4 0 3 9 0 0 : 0 1 : 1 1 . 4 < / B o o k M a r k E n t r y N a m e > < B o o k M a r k E x i t N a m e > F i n a n c i a l   F u n c t i o n s 1 _ 3 _ V F 1 0 2 6 3 4 0 3 9 0 0 : 0 1 : 1 8 . 8 < / B o o k M a r k E x i t N a m e > < B o o k M a r k E n t r y P o s i t i o n > 7 1 4 0 0 < / B o o k M a r k E n t r y P o s i t i o n > < B o o k M a r k E x i t P o s i t i o n > 7 8 8 6 7 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 7 5 d 6 f 2 9 3 - 8 9 0 2 - 4 e 4 d - 9 a f 5 - d 6 6 4 a 3 1 a 2 3 4 5 < / I n t e r n a l I d > < N a m e > F i n a n c i a l   F u n c t i o n s 1 _ 3 _ V F 1 0 2 6 3 4 0 3 9 /22>6C0 0 : 0 1 : 1 8 . 9 - 0 0 : 0 1 : 2 3 . 2 < / N a m e > < T e x t >   /  22>6C  70:@K20NICN  A:>1:C  8  =068<0N  :;028HC  . < / T e x t > < B o o k M a r k E n t r y N a m e > F i n a n c i a l   F u n c t i o n s 1 _ 3 _ V F 1 0 2 6 3 4 0 3 9 0 0 : 0 1 : 1 8 . 9 < / B o o k M a r k E n t r y N a m e > < B o o k M a r k E x i t N a m e > F i n a n c i a l   F u n c t i o n s 1 _ 3 _ V F 1 0 2 6 3 4 0 3 9 0 0 : 0 1 : 2 3 . 2 < / B o o k M a r k E x i t N a m e > < B o o k M a r k E n t r y P o s i t i o n > 7 8 9 6 7 < / B o o k M a r k E n t r y P o s i t i o n > < B o o k M a r k E x i t P o s i t i o n > 8 3 2 3 3 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 9 9 e c 6 b e a - d 0 c c - 4 3 a b - b c 8 a - 4 d 6 c 3 d 8 e 5 f 0 0 < / I n t e r n a l I d > < N a m e > F i n a n c i a l   F u n c t i o n s 1 _ 3 _ V F 1 0 2 6 3 4 0 3 9 B0:, ?>B@51C5BAO0 0 : 0 1 : 2 3 . 3 - 0 0 : 0 1 : 3 4 . 0 < / N a m e > < T e x t >   B0:,   ?>B@51C5BAO  >B:;04K20BL  ?>  2 3 0 9   @C1.   8 6   :>?.   565<5AOG=>  2  B5G5=85  B@5E  ;5B. < / T e x t > < B o o k M a r k E n t r y N a m e > F i n a n c i a l   F u n c t i o n s 1 _ 3 _ V F 1 0 2 6 3 4 0 3 9 0 0 : 0 1 : 2 3 . 3 < / B o o k M a r k E n t r y N a m e > < B o o k M a r k E x i t N a m e > F i n a n c i a l   F u n c t i o n s 1 _ 3 _ V F 1 0 2 6 3 4 0 3 9 0 0 : 0 1 : 3 4 . 0 < / B o o k M a r k E x i t N a m e > < B o o k M a r k E n t r y P o s i t i o n > 8 3 3 3 3 < / B o o k M a r k E n t r y P o s i t i o n > < B o o k M a r k E x i t P o s i t i o n > 9 4 0 0 0 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10.xml>��< ? x m l   v e r s i o n = " 1 . 0 "   e n c o d i n g = " u t f - 1 6 " ? > < C a p t i o n I t e m s L i s t   x m l n s : x s i = " h t t p : / / w w w . w 3 . o r g / 2 0 0 1 / X M L S c h e m a - i n s t a n c e "   x m l n s : x s d = " h t t p : / / w w w . w 3 . o r g / 2 0 0 1 / X M L S c h e m a " > < I d > 9 7 1 5 4 d 5 e - 3 f d 1 - 4 6 4 7 - 8 a 7 5 - f b 2 c 4 4 f 2 9 5 8 2 < / I d > < C a p t i o n I t e m s > < C a p t i o n I t e m > < I n t e r n a l I d > 9 9 5 3 d e b c - e 5 1 3 - 4 0 b 9 - b 8 4 f - e 7 4 0 f 2 4 2 9 9 5 2 < / I n t e r n a l I d > < N a m e > F i n a n c i a l   F U n c t i o n s   1 _ 5 _ V F 1 0 2 6 3 4 0 4 4 0 0 : 0 0 : 0 0 . 0 - 0 0 : 0 0 : 0 0 . 1 < / N a m e > < T e x t >   < / T e x t > < B o o k M a r k E n t r y N a m e > F i n a n c i a l   F U n c t i o n s   1 _ 5 _ V F 1 0 2 6 3 4 0 4 4 0 0 : 0 0 : 0 0 . 0 < / B o o k M a r k E n t r y N a m e > < B o o k M a r k E x i t N a m e > F i n a n c i a l   F U n c t i o n s   1 _ 5 _ V F 1 0 2 6 3 4 0 4 4 0 0 : 0 0 : 0 0 . 1 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 6 d 1 c d 2 9 4 - 6 b 9 c - 4 b d 3 - 8 c 4 c - d 5 2 3 a 3 6 c 0 e 7 f < / I n t e r n a l I d > < N a m e > F i n a n c i a l   F U n c t i o n s   1 _ 5 _ V F 1 0 2 6 3 4 0 4 4 @54?>;>68<, 2K0 0 : 0 0 : 0 0 . 1 - 0 0 : 0 0 : 1 0 . 5 < / N a m e > < T e x t >   @54?>;>68<,   2K  A>18@05B5AL  ?@8>1@5AB8  02B><>18;L  AB>8<>ABLN  1 9 0 � 0 0 0   @C1;59  2  :@548B  ?>  AB02:5  2 , 9 � %   3>4>2KE< / T e x t > < B o o k M a r k E n t r y N a m e > F i n a n c i a l   F U n c t i o n s   1 _ 5 _ V F 1 0 2 6 3 4 0 4 4 0 0 : 0 0 : 0 0 . 1 < / B o o k M a r k E n t r y N a m e > < B o o k M a r k E x i t N a m e > F i n a n c i a l   F U n c t i o n s   1 _ 5 _ V F 1 0 2 6 3 4 0 4 4 0 0 : 0 0 : 1 0 . 5 < / B o o k M a r k E x i t N a m e > < B o o k M a r k E n t r y P o s i t i o n > 1 6 7 < / B o o k M a r k E n t r y P o s i t i o n > < B o o k M a r k E x i t P o s i t i o n > 1 0 5 0 0 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 b f 8 a b 6 1 b - a 1 f 7 - 4 e 1 2 - a 7 7 8 - 6 6 5 2 f 4 f 1 1 e c b < / I n t e r n a l I d > < N a m e > F i n a n c i a l   F U n c t i o n s   1 _ 5 _ V F 1 0 2 6 3 4 0 4 4 8E>B8B50 0 : 0 0 : 1 0 . 6 - 0 0 : 0 0 : 1 2 . 8 < / N a m e > < T e x t >   8  E>B8B5  2K?;0B8BL  2AN  AC<<C  70  B@8  3>40. < / T e x t > < B o o k M a r k E n t r y N a m e > F i n a n c i a l   F U n c t i o n s   1 _ 5 _ V F 1 0 2 6 3 4 0 4 4 0 0 : 0 0 : 1 0 . 6 < / B o o k M a r k E n t r y N a m e > < B o o k M a r k E x i t N a m e > F i n a n c i a l   F U n c t i o n s   1 _ 5 _ V F 1 0 2 6 3 4 0 4 4 0 0 : 0 0 : 1 2 . 8 < / B o o k M a r k E x i t N a m e > < B o o k M a r k E n t r y P o s i t i o n > 1 0 6 0 0 < / B o o k M a r k E n t r y P o s i t i o n > < B o o k M a r k E x i t P o s i t i o n > 1 2 8 6 7 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 b b 0 6 6 1 9 7 - b 5 c 3 - 4 e 3 5 - a 3 b 2 - 0 4 c d 0 5 3 9 4 d 7 b < / I n t e r n a l I d > < N a m e > F i n a n c i a l   F U n c t i o n s   1 _ 5 _ V F 1 0 2 6 3 4 0 4 4 K?;0=8@C5B50 0 : 0 0 : 1 2 . 9 - 0 0 : 0 0 : 2 1 . 7 < / N a m e > < T e x t >   K  ?;0=8@C5B5  2K?;0G820BL  565<5AOG=>  =5  1>;55  3 5 0 0   @C1;59  8  E>B8B5  C7=0BL,   :0:>2  1C45B  =0G0;L=K9  27=>A. < / T e x t > < B o o k M a r k E n t r y N a m e > F i n a n c i a l   F U n c t i o n s   1 _ 5 _ V F 1 0 2 6 3 4 0 4 4 0 0 : 0 0 : 1 2 . 9 < / B o o k M a r k E n t r y N a m e > < B o o k M a r k E x i t N a m e > F i n a n c i a l   F U n c t i o n s   1 _ 5 _ V F 1 0 2 6 3 4 0 4 4 0 0 : 0 0 : 2 1 . 7 < / B o o k M a r k E x i t N a m e > < B o o k M a r k E n t r y P o s i t i o n > 1 2 9 6 7 < / B o o k M a r k E n t r y P o s i t i o n > < B o o k M a r k E x i t P o s i t i o n > 2 1 7 0 0 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 0 f 6 e e 5 0 4 - e 5 2 1 - 4 f 5 1 - 9 e 8 f - 8 a b 4 8 7 d 8 a 9 6 f < / I n t e r n a l I d > < N a m e > F i n a n c i a l   F U n c t i o n s   1 _ 5 _ V F 1 0 2 6 3 4 0 4 4 /A=>200 0 : 0 0 : 2 1 . 8 - 0 0 : 0 0 : 2 9 . 7 < / N a m e > < T e x t >   /  A=>20  2>A?>;L7CNAL  DC=:F859  !,   :>B>@0O  2KG8A;O5B  =0G0;L=K9  27=>A  4;O  ?>;CG5=8O  1C4CI59  AB>8<>AB8. < / T e x t > < B o o k M a r k E n t r y N a m e > F i n a n c i a l   F U n c t i o n s   1 _ 5 _ V F 1 0 2 6 3 4 0 4 4 0 0 : 0 0 : 2 1 . 8 < / B o o k M a r k E n t r y N a m e > < B o o k M a r k E x i t N a m e > F i n a n c i a l   F U n c t i o n s   1 _ 5 _ V F 1 0 2 6 3 4 0 4 4 0 0 : 0 0 : 2 9 . 7 < / B o o k M a r k E x i t N a m e > < B o o k M a r k E n t r y P o s i t i o n > 2 1 8 0 0 < / B o o k M a r k E n t r y P o s i t i o n > < B o o k M a r k E x i t P o s i t i o n > 2 9 7 0 0 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 3 d 1 9 5 1 e 3 - f 6 0 5 - 4 e 5 b - a b 7 0 - 1 0 4 5 1 0 6 4 c 5 2 0 < / I n t e r n a l I d > < N a m e > F i n a n c i a l   F U n c t i o n s   1 _ 5 _ V F 1 0 2 6 3 4 0 4 4 MB><0 0 : 0 0 : 2 9 . 8 - 0 0 : 0 0 : 3 5 . 5 < / N a m e > < T e x t >     MB><  ?@8<5@5  DC=:F8O  !  2>72@0I05B  AC<<C  :@548B0,   :>B>@0O  70B5<  2KG8B05BAO< / T e x t > < B o o k M a r k E n t r y N a m e > F i n a n c i a l   F U n c t i o n s   1 _ 5 _ V F 1 0 2 6 3 4 0 4 4 0 0 : 0 0 : 2 9 . 8 < / B o o k M a r k E n t r y N a m e > < B o o k M a r k E x i t N a m e > F i n a n c i a l   F U n c t i o n s   1 _ 5 _ V F 1 0 2 6 3 4 0 4 4 0 0 : 0 0 : 3 5 . 5 < / B o o k M a r k E x i t N a m e > < B o o k M a r k E n t r y P o s i t i o n > 2 9 8 0 0 < / B o o k M a r k E n t r y P o s i t i o n > < B o o k M a r k E x i t P o s i t i o n > 3 5 5 0 0 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 9 2 2 4 d b 6 0 - 6 f 9 4 - 4 7 8 9 - b 6 9 c - 4 4 b 4 b 1 c d e 5 9 e < / I n t e r n a l I d > < N a m e > F i n a n c i a l   F U n c t i o n s   1 _ 5 _ V F 1 0 2 6 3 4 0 4 4 87F5=K0 0 : 0 0 : 3 5 . 6 - 0 0 : 0 0 : 4 2 . 4 < / N a m e > < T e x t >   87  F5=K  ?>:C?:8,   GB>  2  8B>35  405B  =0G0;L=K9  27=>A,   ?>MB><C  O  A>AB02;N  D>@<C;C  =5<=>3>  8=0G5. < / T e x t > < B o o k M a r k E n t r y N a m e > F i n a n c i a l   F U n c t i o n s   1 _ 5 _ V F 1 0 2 6 3 4 0 4 4 0 0 : 0 0 : 3 5 . 6 < / B o o k M a r k E n t r y N a m e > < B o o k M a r k E x i t N a m e > F i n a n c i a l   F U n c t i o n s   1 _ 5 _ V F 1 0 2 6 3 4 0 4 4 0 0 : 0 0 : 4 2 . 4 < / B o o k M a r k E x i t N a m e > < B o o k M a r k E n t r y P o s i t i o n > 3 5 6 0 0 < / B o o k M a r k E n t r y P o s i t i o n > < B o o k M a r k E x i t P o s i t i o n > 4 2 4 6 7 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 d 4 1 3 e 6 a 1 - e b b d - 4 c 9 8 - 9 e 0 0 - 6 0 7 d d 9 5 6 1 c e d < / I n t e r n a l I d > < N a m e > F i n a n c i a l   F U n c t i o n s   1 _ 5 _ V F 1 0 2 6 3 4 0 4 4 /22>6C0 0 : 0 0 : 4 2 . 5 - 0 0 : 0 0 : 5 0 . 5 < / N a m e > < T e x t >   /  22>6C  7=0:  @025=AB20,   7=0G5=85  1 9 0 � 0 0 0 ,   7=0:  � <8=CA�   8  8<O  DC=:F88  !. < / T e x t > < B o o k M a r k E n t r y N a m e > F i n a n c i a l   F U n c t i o n s   1 _ 5 _ V F 1 0 2 6 3 4 0 4 4 0 0 : 0 0 : 4 2 . 5 < / B o o k M a r k E n t r y N a m e > < B o o k M a r k E x i t N a m e > F i n a n c i a l   F U n c t i o n s   1 _ 5 _ V F 1 0 2 6 3 4 0 4 4 0 0 : 0 0 : 5 0 . 5 < / B o o k M a r k E x i t N a m e > < B o o k M a r k E n t r y P o s i t i o n > 4 2 5 6 7 < / B o o k M a r k E n t r y P o s i t i o n > < B o o k M a r k E x i t P o s i t i o n > 5 0 5 6 7 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 5 c f d b f f c - 3 3 a 1 - 4 e e 4 - a 1 4 b - d 5 6 8 3 0 c 2 3 a c 6 < / I n t e r n a l I d > < N a m e > F i n a n c i a l   F U n c t i o n s   1 _ 5 _ V F 1 0 2 6 3 4 0 4 4 /42064K0 0 : 0 0 : 5 0 . 6 - 0 0 : 0 0 : 5 9 . 5 < / N a m e > < T e x t >   /  42064K  I5;:0N  DC=:F8N  !,   GB>1K  2AB028BL  55  2  D>@<C;C,   8  ?>O2;O5BAO  2A?;K20NI0O  ?>4A:07:0  A  0@3C<5=B0<8. < / T e x t > < B o o k M a r k E n t r y N a m e > F i n a n c i a l   F U n c t i o n s   1 _ 5 _ V F 1 0 2 6 3 4 0 4 4 0 0 : 0 0 : 5 0 . 6 < / B o o k M a r k E n t r y N a m e > < B o o k M a r k E x i t N a m e > F i n a n c i a l   F U n c t i o n s   1 _ 5 _ V F 1 0 2 6 3 4 0 4 4 0 0 : 0 0 : 5 9 . 5 < / B o o k M a r k E x i t N a m e > < B o o k M a r k E n t r y P o s i t i o n > 5 0 6 6 7 < / B o o k M a r k E n t r y P o s i t i o n > < B o o k M a r k E x i t P o s i t i o n > 5 9 5 3 3 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 2 d 5 7 a 6 f d - a b 9 0 - 4 f 5 6 - 8 6 f 1 - 8 7 5 5 3 0 8 1 2 b 1 9 < / I n t e r n a l I d > < N a m e > F i n a n c i a l   F U n c t i o n s   1 _ 5 _ V F 1 0 2 6 3 4 0 4 4 !B02:0@02=00 0 : 0 0 : 5 9 . 6 - 0 0 : 0 1 : 0 8 . 0 < / N a m e > < T e x t >   !B02:0  @02=0  2 , 9 � % / 1 2 ,   0@3C<5=BK  @0745;ONBAO  B>G:>9  A  70?OB>9. < / T e x t > < B o o k M a r k E n t r y N a m e > F i n a n c i a l   F U n c t i o n s   1 _ 5 _ V F 1 0 2 6 3 4 0 4 4 0 0 : 0 0 : 5 9 . 6 < / B o o k M a r k E n t r y N a m e > < B o o k M a r k E x i t N a m e > F i n a n c i a l   F U n c t i o n s   1 _ 5 _ V F 1 0 2 6 3 4 0 4 4 0 0 : 0 1 : 0 8 . 0 < / B o o k M a r k E x i t N a m e > < B o o k M a r k E n t r y P o s i t i o n > 5 9 6 3 3 < / B o o k M a r k E n t r y P o s i t i o n > < B o o k M a r k E x i t P o s i t i o n > 6 8 0 3 3 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 5 6 f c b 3 c b - b 3 3 f - 4 d f d - 9 f 0 8 - 4 e 7 2 3 0 c 9 e f 6 c < / I n t e r n a l I d > < N a m e > F i n a n c i a l   F U n c t i o n s   1 _ 5 _ V F 1 0 2 6 3 4 0 4 4 @3C<5=B� :?5@� 0 0 : 0 1 : 0 8 . 1 - 0 0 : 0 1 : 1 5 . 7 < / N a m e > < T e x t >   @3C<5=B  � :?5@�   ( :>;8G5AB2>  ?;0B5659)   ?@8  B@5E;5B=5<  A@>:5  @025=  3 * 1 2 , < / T e x t > < B o o k M a r k E n t r y N a m e > F i n a n c i a l   F U n c t i o n s   1 _ 5 _ V F 1 0 2 6 3 4 0 4 4 0 0 : 0 1 : 0 8 . 1 < / B o o k M a r k E n t r y N a m e > < B o o k M a r k E x i t N a m e > F i n a n c i a l   F U n c t i o n s   1 _ 5 _ V F 1 0 2 6 3 4 0 4 4 0 0 : 0 1 : 1 5 . 7 < / B o o k M a r k E x i t N a m e > < B o o k M a r k E n t r y P o s i t i o n > 6 8 1 3 3 < / B o o k M a r k E n t r y P o s i t i o n > < B o o k M a r k E x i t P o s i t i o n > 7 5 7 6 7 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 2 a d 5 f 6 7 3 - 8 6 e e - 4 8 a 1 - 9 5 d 4 - c 5 8 3 6 a b f 9 c 2 c < / I n t e r n a l I d > < N a m e > F i n a n c i a l   F U n c t i o n s   1 _ 5 _ V F 1 0 2 6 3 4 0 4 4 00@3C<5=B0 0 : 0 1 : 1 5 . 8 - 0 0 : 0 1 : 2 0 . 8 < / N a m e > < T e x t >   0  0@3C<5=B  � ?;B�   @025=  - 3 5 0 0 . < / T e x t > < B o o k M a r k E n t r y N a m e > F i n a n c i a l   F U n c t i o n s   1 _ 5 _ V F 1 0 2 6 3 4 0 4 4 0 0 : 0 1 : 1 5 . 8 < / B o o k M a r k E n t r y N a m e > < B o o k M a r k E x i t N a m e > F i n a n c i a l   F U n c t i o n s   1 _ 5 _ V F 1 0 2 6 3 4 0 4 4 0 0 : 0 1 : 2 0 . 8 < / B o o k M a r k E x i t N a m e > < B o o k M a r k E n t r y P o s i t i o n > 7 5 8 6 7 < / B o o k M a r k E n t r y P o s i t i o n > < B o o k M a r k E x i t P o s i t i o n > 8 0 8 3 3 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 f 4 e 4 e 8 1 e - a b e f - 4 c 8 9 - b a b d - 5 b 9 f d b d b b 2 d 0 < / I n t e r n a l I d > < N a m e > F i n a n c i a l   F U n c t i o n s   1 _ 5 _ V F 1 0 2 6 3 4 0 4 4 /22>6C0 0 : 0 1 : 2 0 . 9 - 0 0 : 0 1 : 2 4 . 7 < / N a m e > < T e x t >   /  22>6C  70:@K20NICN  A:>1:C  8  =068<0N  :;028HC  . < / T e x t > < B o o k M a r k E n t r y N a m e > F i n a n c i a l   F U n c t i o n s   1 _ 5 _ V F 1 0 2 6 3 4 0 4 4 0 0 : 0 1 : 2 0 . 9 < / B o o k M a r k E n t r y N a m e > < B o o k M a r k E x i t N a m e > F i n a n c i a l   F U n c t i o n s   1 _ 5 _ V F 1 0 2 6 3 4 0 4 4 0 0 : 0 1 : 2 4 . 7 < / B o o k M a r k E x i t N a m e > < B o o k M a r k E n t r y P o s i t i o n > 8 0 9 3 3 < / B o o k M a r k E n t r y P o s i t i o n > < B o o k M a r k E x i t P o s i t i o n > 8 4 7 6 7 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 a d 4 d d c d 9 - c f a c - 4 3 0 c - b b 7 0 - c 7 7 c 8 7 0 9 d 1 c f < / I n t e r n a l I d > < N a m e > F i n a n c i a l   F U n c t i o n s   1 _ 5 _ V F 1 0 2 6 3 4 0 4 4 B0:, =0G0;L=K90 0 : 0 1 : 2 4 . 8 - 0 0 : 0 1 : 3 6 . 0 < / N a m e > < T e x t >   B0:,   =0G0;L=K9  27=>A  A>AB028B  6 9 � 4 6 4   @C1.   8 0   :>?. < / T e x t > < B o o k M a r k E n t r y N a m e > F i n a n c i a l   F U n c t i o n s   1 _ 5 _ V F 1 0 2 6 3 4 0 4 4 0 0 : 0 1 : 2 4 . 8 < / B o o k M a r k E n t r y N a m e > < B o o k M a r k E x i t N a m e > F i n a n c i a l   F U n c t i o n s   1 _ 5 _ V F 1 0 2 6 3 4 0 4 4 0 0 : 0 1 : 3 6 . 0 < / B o o k M a r k E x i t N a m e > < B o o k M a r k E n t r y P o s i t i o n > 8 4 8 6 7 < / B o o k M a r k E n t r y P o s i t i o n > < B o o k M a r k E x i t P o s i t i o n > 9 6 0 0 0 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11.xml>��< ? x m l   v e r s i o n = " 1 . 0 "   e n c o d i n g = " u t f - 1 6 " ? > < C a p t i o n I t e m s L i s t   x m l n s : x s i = " h t t p : / / w w w . w 3 . o r g / 2 0 0 1 / X M L S c h e m a - i n s t a n c e "   x m l n s : x s d = " h t t p : / / w w w . w 3 . o r g / 2 0 0 1 / X M L S c h e m a " > < I d > 3 3 d 2 e 3 6 a - 3 4 e c - 4 8 c b - b 8 3 5 - a 3 9 c 5 c 8 9 e 7 a d < / I d > < C a p t i o n I t e m s > < C a p t i o n I t e m > < I n t e r n a l I d > 0 b 5 9 4 b b a - a 8 2 2 - 4 a 7 f - 9 d 3 a - a 6 e 7 7 9 7 0 e 2 0 5 < / I n t e r n a l I d > < N a m e > F i n a n c i a l F u n c t i o n s 1 _ 7 S a y t h a t 0 0 : 0 0 : 0 0 . 0 - 0 0 : 0 0 : 0 2 . 4 < / N a m e > < T e x t >   S a y   t h a t   y o u  r e   s a v i n g   f o r   n e w   f u r n i t u r e . < / T e x t > < B o o k M a r k E n t r y N a m e > F i n a n c i a l F u n c t i o n s 1 _ 7 0 0 : 0 0 : 0 0 . 0 < / B o o k M a r k E n t r y N a m e > < B o o k M a r k E x i t N a m e > F i n a n c i a l F u n c t i o n s 1 _ 7 0 0 : 0 0 : 0 2 . 4 < / B o o k M a r k E x i t N a m e > < B o o k M a r k E n t r y P o s i t i o n > 0 < / B o o k M a r k E n t r y P o s i t i o n > < B o o k M a r k E x i t P o s i t i o n > 2 4 6 7 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 8 6 1 3 5 b 2 7 - b 3 e 2 - 4 a b 5 - b 2 c 7 - 8 9 2 7 c 2 4 c 4 4 0 6 < / I n t e r n a l I d > < N a m e > F i n a n c i a l F u n c t i o n s 1 _ 7 Y o u  d l i k e 0 0 : 0 0 : 0 2 . 5 - 0 0 : 0 0 : 0 6 . 3 < / N a m e > < T e x t >   Y o u  d   l i k e   t o   k n o w   h o w   m u c h   y o u   w o u l d   h a v e   s a v e d   i n   1 0   m o n t h s , < / T e x t > < B o o k M a r k E n t r y N a m e > F i n a n c i a l F u n c t i o n s 1 _ 7 0 0 : 0 0 : 0 2 . 5 < / B o o k M a r k E n t r y N a m e > < B o o k M a r k E x i t N a m e > F i n a n c i a l F u n c t i o n s 1 _ 7 0 0 : 0 0 : 0 6 . 3 < / B o o k M a r k E x i t N a m e > < B o o k M a r k E n t r y P o s i t i o n > 2 5 6 7 < / B o o k M a r k E n t r y P o s i t i o n > < B o o k M a r k E x i t P o s i t i o n > 6 3 0 0 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 0 3 5 8 d 3 b 3 - 9 0 3 d - 4 e 0 3 - a 5 c 2 - a 6 4 5 7 c 0 f 6 7 7 2 < / I n t e r n a l I d > < N a m e > F i n a n c i a l F u n c t i o n s 1 _ 7 i f y o u r 0 0 : 0 0 : 0 6 . 4 - 0 0 : 0 0 : 0 9 . 3 < / N a m e > < T e x t >   i f   y o u r   a c c o u n t   c o n t a i n e d   $ 5 0 0   d o l l a r s   t o   s t a r t   w i t h , < / T e x t > < B o o k M a r k E n t r y N a m e > F i n a n c i a l F u n c t i o n s 1 _ 7 0 0 : 0 0 : 0 6 . 4 < / B o o k M a r k E n t r y N a m e > < B o o k M a r k E x i t N a m e > F i n a n c i a l F u n c t i o n s 1 _ 7 0 0 : 0 0 : 0 9 . 3 < / B o o k M a r k E x i t N a m e > < B o o k M a r k E n t r y P o s i t i o n > 6 4 0 0 < / B o o k M a r k E n t r y P o s i t i o n > < B o o k M a r k E x i t P o s i t i o n > 9 3 3 3 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 0 9 a 4 9 8 6 4 - 9 d 5 d - 4 b 5 e - b e a 2 - c f d 9 e d 3 a 9 f c 3 < / I n t e r n a l I d > < N a m e > F i n a n c i a l F u n c t i o n s 1 _ 7 a n d y o u 0 0 : 0 0 : 0 9 . 4 - 0 0 : 0 0 : 1 5 . 5 < / N a m e > < T e x t >   a n d   y o u   w e r e   t o   d e p o s i t   2 0 0   a   m o n t h   a t   a n   a n n u a l   r a t e   o f   1 . 5 %   i n t e r e s t . < / T e x t > < B o o k M a r k E n t r y N a m e > F i n a n c i a l F u n c t i o n s 1 _ 7 0 0 : 0 0 : 0 9 . 4 < / B o o k M a r k E n t r y N a m e > < B o o k M a r k E x i t N a m e > F i n a n c i a l F u n c t i o n s 1 _ 7 0 0 : 0 0 : 1 5 . 5 < / B o o k M a r k E x i t N a m e > < B o o k M a r k E n t r y P o s i t i o n > 9 4 3 3 < / B o o k M a r k E n t r y P o s i t i o n > < B o o k M a r k E x i t P o s i t i o n > 1 5 5 6 7 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 d e a c a a c d - e 7 6 e - 4 2 0 0 - 9 e 4 5 - 5 9 a b 7 6 b 6 4 a 9 a < / I n t e r n a l I d > < N a m e > F i n a n c i a l F u n c t i o n s 1 _ 7 I  l l u s e 0 0 : 0 0 : 1 5 . 6 - 0 0 : 0 0 : 2 1 . 2 < / N a m e > < T e x t >   I  l l   u s e   t h e   F V   f u n c t i o n   t o   c a l c u l a t e   t h e   f u t u r e   v a l u e   o f   t h e   i n v e s t m e n t . < / T e x t > < B o o k M a r k E n t r y N a m e > F i n a n c i a l F u n c t i o n s 1 _ 7 0 0 : 0 0 : 1 5 . 6 < / B o o k M a r k E n t r y N a m e > < B o o k M a r k E x i t N a m e > F i n a n c i a l F u n c t i o n s 1 _ 7 0 0 : 0 0 : 2 1 . 2 < / B o o k M a r k E x i t N a m e > < B o o k M a r k E n t r y P o s i t i o n > 1 5 6 6 7 < / B o o k M a r k E n t r y P o s i t i o n > < B o o k M a r k E x i t P o s i t i o n > 2 1 2 0 0 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 9 9 b 5 3 e 4 3 - 4 e d 6 - 4 1 8 d - a a 3 b - 2 d 9 1 9 f 0 7 6 6 9 6 < / I n t e r n a l I d > < N a m e > F i n a n c i a l F u n c t i o n s 1 _ 7 I  l l s t a r t 0 0 : 0 0 : 2 1 . 3 - 0 0 : 0 0 : 2 8 . 0 < / N a m e > < T e x t >   I  l l   s t a r t   w i t h   m y   e q u a l   s i g n ,   s t a r t   t y p i n g   F V   a n d   l e t   F o r m u l a   A u t o C o m p l e t e   e n t e r   t h e   f u n c t i o n   f o r   m e . < / T e x t > < B o o k M a r k E n t r y N a m e > F i n a n c i a l F u n c t i o n s 1 _ 7 0 0 : 0 0 : 2 1 . 3 < / B o o k M a r k E n t r y N a m e > < B o o k M a r k E x i t N a m e > F i n a n c i a l F u n c t i o n s 1 _ 7 0 0 : 0 0 : 2 8 . 0 < / B o o k M a r k E x i t N a m e > < B o o k M a r k E n t r y P o s i t i o n > 2 1 3 0 0 < / B o o k M a r k E n t r y P o s i t i o n > < B o o k M a r k E x i t P o s i t i o n > 2 8 0 3 3 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 e 9 4 7 5 7 a 2 - 7 b 8 2 - 4 5 4 4 - b d f 0 - 7 9 b 6 4 c f 1 9 9 1 a < / I n t e r n a l I d > < N a m e > F i n a n c i a l F u n c t i o n s 1 _ 7 M y f i r s t 0 0 : 0 0 : 2 8 . 1 - 0 0 : 0 0 : 3 5 . 4 < / N a m e > < T e x t >   M y   f i r s t   a r g u m e n t   i s   r a t e ,   w h i c h   i s   1 . 5 % / 1 2   f o l l o w e d   b y   a   c o m m a . < / T e x t > < B o o k M a r k E n t r y N a m e > F i n a n c i a l F u n c t i o n s 1 _ 7 0 0 : 0 0 : 2 8 . 1 < / B o o k M a r k E n t r y N a m e > < B o o k M a r k E x i t N a m e > F i n a n c i a l F u n c t i o n s 1 _ 7 0 0 : 0 0 : 3 5 . 4 < / B o o k M a r k E x i t N a m e > < B o o k M a r k E n t r y P o s i t i o n > 2 8 1 3 3 < / B o o k M a r k E n t r y P o s i t i o n > < B o o k M a r k E x i t P o s i t i o n > 3 5 4 0 0 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 6 3 e e 1 4 6 4 - 6 e c b - 4 3 5 7 - a 1 8 a - e 6 1 f e d b 7 e 6 1 5 < / I n t e r n a l I d > < N a m e > F i n a n c i a l F u n c t i o n s 1 _ 7 T h e n e x t 0 0 : 0 0 : 3 5 . 5 - 0 0 : 0 0 : 4 1 . 7 < / N a m e > < T e x t >   T h e   n e x t   a r g u m e n t   i s   N P E R   o r   n u m b e r   o f   p a y m e n t s ,   t h a t  s   1 0   f o l l o w e d   b y   a   c o m m a . < / T e x t > < B o o k M a r k E n t r y N a m e > F i n a n c i a l F u n c t i o n s 1 _ 7 0 0 : 0 0 : 3 5 . 5 < / B o o k M a r k E n t r y N a m e > < B o o k M a r k E x i t N a m e > F i n a n c i a l F u n c t i o n s 1 _ 7 0 0 : 0 0 : 4 1 . 7 < / B o o k M a r k E x i t N a m e > < B o o k M a r k E n t r y P o s i t i o n > 3 5 5 0 0 < / B o o k M a r k E n t r y P o s i t i o n > < B o o k M a r k E x i t P o s i t i o n > 4 1 7 6 7 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 c 8 2 d 3 3 e 8 - 0 e 5 8 - 4 1 3 d - 9 8 6 b - 4 8 7 6 2 b 0 8 c 2 8 9 < / I n t e r n a l I d > < N a m e > F i n a n c i a l F u n c t i o n s 1 _ 7 T h e P M T 0 0 : 0 0 : 4 1 . 8 - 0 0 : 0 0 : 4 8 . 0 < / N a m e > < T e x t >   T h e   P M T   a r g u m e n t   i s   n e x t ,   w h i c h   i s   - 2 0 0   f o l l o w e d   b y   a   c o m m a . < / T e x t > < B o o k M a r k E n t r y N a m e > F i n a n c i a l F u n c t i o n s 1 _ 7 0 0 : 0 0 : 4 1 . 8 < / B o o k M a r k E n t r y N a m e > < B o o k M a r k E x i t N a m e > F i n a n c i a l F u n c t i o n s 1 _ 7 0 0 : 0 0 : 4 8 . 0 < / B o o k M a r k E x i t N a m e > < B o o k M a r k E n t r y P o s i t i o n > 4 1 8 6 7 < / B o o k M a r k E n t r y P o s i t i o n > < B o o k M a r k E x i t P o s i t i o n > 4 8 0 3 3 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 4 2 6 3 c b 7 7 - 9 3 a b - 4 c 0 b - 9 4 b b - b 9 2 7 f d e 3 d d e b < / I n t e r n a l I d > < N a m e > F i n a n c i a l F u n c t i o n s 1 _ 7 T h e P V , 0 0 : 0 0 : 4 8 . 1 - 0 0 : 0 0 : 5 3 . 6 < / N a m e > < T e x t >   T h e   P V ,   p r e s e n t   v a l u e   a r g u m e n t   i s   t h e   5 0 0   d o l l a r s   t h a t   i s   a l r e a d y   i n   a c c o u n t , < / T e x t > < B o o k M a r k E n t r y N a m e > F i n a n c i a l F u n c t i o n s 1 _ 7 0 0 : 0 0 : 4 8 . 1 < / B o o k M a r k E n t r y N a m e > < B o o k M a r k E x i t N a m e > F i n a n c i a l F u n c t i o n s 1 _ 7 0 0 : 0 0 : 5 3 . 6 < / B o o k M a r k E x i t N a m e > < B o o k M a r k E n t r y P o s i t i o n > 4 8 1 3 3 < / B o o k M a r k E n t r y P o s i t i o n > < B o o k M a r k E x i t P o s i t i o n > 5 3 6 6 7 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 3 2 6 6 4 1 7 d - 9 2 e a - 4 0 4 e - 9 3 3 6 - 2 c 9 b 0 a 4 b 6 5 e 3 < / I n t e r n a l I d > < N a m e > F i n a n c i a l F u n c t i o n s 1 _ 7 a n d t h a t  s 0 0 : 0 0 : 5 3 . 7 - 0 0 : 0 0 : 5 9 . 3 < / N a m e > < T e x t >   a n d   t h a t  s   e n t e r e d   a s   - 5 0 0   f o l l o w e d   b y   a   c l o s i n g   p a r e n t h e s i s . < / T e x t > < B o o k M a r k E n t r y N a m e > F i n a n c i a l F u n c t i o n s 1 _ 7 0 0 : 0 0 : 5 3 . 7 < / B o o k M a r k E n t r y N a m e > < B o o k M a r k E x i t N a m e > F i n a n c i a l F u n c t i o n s 1 _ 7 0 0 : 0 0 : 5 9 . 3 < / B o o k M a r k E x i t N a m e > < B o o k M a r k E n t r y P o s i t i o n > 5 3 7 6 7 < / B o o k M a r k E n t r y P o s i t i o n > < B o o k M a r k E x i t P o s i t i o n > 5 9 3 3 3 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 4 2 7 0 c 3 7 0 - 6 7 5 f - 4 7 f 5 - a 3 1 a - a 0 3 2 9 3 7 3 a 4 9 1 < / I n t e r n a l I d > < N a m e > F i n a n c i a l F u n c t i o n s 1 _ 7 I n 1 0 0 0 : 0 0 : 5 9 . 4 - 0 0 : 0 1 : 0 6 . 4 < / N a m e > < T e x t >   I n   1 0   m o n t h s   y o u   w o u l d   h a v e   $ 2 , 5 1 7 . 5 7   i n   y o u r   s a v i n g s   a c c o u n t . < / T e x t > < B o o k M a r k E n t r y N a m e > F i n a n c i a l F u n c t i o n s 1 _ 7 0 0 : 0 0 : 5 9 . 4 < / B o o k M a r k E n t r y N a m e > < B o o k M a r k E x i t N a m e > F i n a n c i a l F u n c t i o n s 1 _ 7 0 0 : 0 1 : 0 6 . 4 < / B o o k M a r k E x i t N a m e > < B o o k M a r k E n t r y P o s i t i o n > 5 9 4 3 3 < / B o o k M a r k E n t r y P o s i t i o n > < B o o k M a r k E x i t P o s i t i o n > 6 6 4 0 0 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12.xml>��< ? x m l   v e r s i o n = " 1 . 0 "   e n c o d i n g = " u t f - 1 6 " ? > < C a p t i o n I t e m s L i s t   x m l n s : x s i = " h t t p : / / w w w . w 3 . o r g / 2 0 0 1 / X M L S c h e m a - i n s t a n c e "   x m l n s : x s d = " h t t p : / / w w w . w 3 . o r g / 2 0 0 1 / X M L S c h e m a " > < I d > 2 f c 5 b e 4 3 - 0 e c 3 - 4 c 6 e - 9 e 9 a - 0 8 f a f a 2 c c 0 d c < / I d > < C a p t i o n I t e m s > < C a p t i o n I t e m > < I n t e r n a l I d > 9 9 1 3 8 f 0 d - e 9 d e - 4 6 3 5 - a 2 b 5 - a 1 4 f 7 d 1 7 c 2 8 f < / I n t e r n a l I d > < N a m e > F i n a n c i a l F u n c t i o n s 1 _ 4 Y o u r d r e a m 0 0 : 0 0 : 0 0 . 0 - 0 0 : 0 0 : 0 8 . 2 < / N a m e > < T e x t >   Y o u r   d r e a m   v a c a t i o n   s t i l l   c o s t s   $ 8 , 5 0 0 ,   b u t   i n s t e a d   o f   s t a r t i n g   w i t h   a   z e r o   s a v i n g s   b a l a n c e , < / T e x t > < B o o k M a r k E n t r y N a m e > F i n a n c i a l F u n c t i o n s 1 _ 4 0 0 : 0 0 : 0 0 . 0 < / B o o k M a r k E n t r y N a m e > < B o o k M a r k E x i t N a m e > F i n a n c i a l F u n c t i o n s 1 _ 4 0 0 : 0 0 : 0 8 . 2 < / B o o k M a r k E x i t N a m e > < B o o k M a r k E n t r y P o s i t i o n > 0 < / B o o k M a r k E n t r y P o s i t i o n > < B o o k M a r k E x i t P o s i t i o n > 8 2 0 0 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 d 4 e a 2 5 6 7 - 6 e e 0 - 4 3 9 b - 9 e d 6 - 5 1 e 2 9 7 7 3 1 8 2 f < / I n t e r n a l I d > < N a m e > F i n a n c i a l F u n c t i o n s 1 _ 4 y o u w a n t 0 0 : 0 0 : 0 8 . 3 - 0 0 : 0 0 : 1 8 . 3 < / N a m e > < T e x t >   y o u   w a n t   t o   f i n d   o u t   h o w   m u c h   t o   d e p o s i t   n o w   t o   k e e p   y o u r   m o n t h l y   s a v i n g s   a t   $ 1 7 5   i n s t e a d   o f   $ 2 3 0 . 9 9   p e r   m o n t h . < / T e x t > < B o o k M a r k E n t r y N a m e > F i n a n c i a l F u n c t i o n s 1 _ 4 0 0 : 0 0 : 0 8 . 3 < / B o o k M a r k E n t r y N a m e > < B o o k M a r k E x i t N a m e > F i n a n c i a l F u n c t i o n s 1 _ 4 0 0 : 0 0 : 1 8 . 3 < / B o o k M a r k E x i t N a m e > < B o o k M a r k E n t r y P o s i t i o n > 8 3 0 0 < / B o o k M a r k E n t r y P o s i t i o n > < B o o k M a r k E x i t P o s i t i o n > 1 8 3 0 0 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 1 c c f 2 c 9 1 - 6 3 a a - 4 e 9 3 - a 2 9 8 - 4 2 f 3 4 b d 4 c 2 e 9 < / I n t e r n a l I d > < N a m e > F i n a n c i a l F u n c t i o n s 1 _ 4 I  l l u s e 0 0 : 0 0 : 1 8 . 4 - 0 0 : 0 0 : 2 5 . 6 < / N a m e > < T e x t >   I  l l   u s e   t h e   P V   f u n c t i o n   w h i c h   w i l l   c a l c u l a t e   t h e   s t a r t i n g   d e p o s i t   t h a t   w i l l   y i e l d   a   f u t u r e   v a l u e . < / T e x t > < B o o k M a r k E n t r y N a m e > F i n a n c i a l F u n c t i o n s 1 _ 4 0 0 : 0 0 : 1 8 . 4 < / B o o k M a r k E n t r y N a m e > < B o o k M a r k E x i t N a m e > F i n a n c i a l F u n c t i o n s 1 _ 4 0 0 : 0 0 : 2 5 . 6 < / B o o k M a r k E x i t N a m e > < B o o k M a r k E n t r y P o s i t i o n > 1 8 4 0 0 < / B o o k M a r k E n t r y P o s i t i o n > < B o o k M a r k E x i t P o s i t i o n > 2 5 6 6 7 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 4 3 1 1 b 7 4 2 - 3 b 0 0 - 4 e d f - a 6 d c - a d 9 6 c f b 9 b 4 0 9 < / I n t e r n a l I d > < N a m e > F i n a n c i a l F u n c t i o n s 1 _ 4 I  l l t y p e 0 0 : 0 0 : 2 5 . 7 - 0 0 : 0 0 : 3 0 . 6 < / N a m e > < T e x t >   I  l l   t y p e   a n   e q u a l   s i g n   i n   t h e   s p r e a d s h e e t   a n d   t h e n   t y p e   P V . < / T e x t > < B o o k M a r k E n t r y N a m e > F i n a n c i a l F u n c t i o n s 1 _ 4 0 0 : 0 0 : 2 5 . 7 < / B o o k M a r k E n t r y N a m e > < B o o k M a r k E x i t N a m e > F i n a n c i a l F u n c t i o n s 1 _ 4 0 0 : 0 0 : 3 0 . 6 < / B o o k M a r k E x i t N a m e > < B o o k M a r k E n t r y P o s i t i o n > 2 5 7 6 7 < / B o o k M a r k E n t r y P o s i t i o n > < B o o k M a r k E x i t P o s i t i o n > 3 0 6 6 7 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 e 5 e 5 7 a 2 c - 9 c 7 2 - 4 0 b 5 - 8 d e 3 - c 6 b 5 3 a a 4 8 5 3 b < / I n t e r n a l I d > < N a m e > F i n a n c i a l F u n c t i o n s 1 _ 4 I  l l d o u b l e - c l i c k 0 0 : 0 0 : 3 0 . 7 - 0 0 : 0 0 : 3 7 . 8 < / N a m e > < T e x t >   I  l l   d o u b l e - c l i c k   P V   i n   F o r m u l a   A u t o C o m p l e t e   t o   e n t e r   t h e   f u n c t i o n   a n d   p a r e n t h e s i s   i n t o   t h e   f o r m u l a . < / T e x t > < B o o k M a r k E n t r y N a m e > F i n a n c i a l F u n c t i o n s 1 _ 4 0 0 : 0 0 : 3 0 . 7 < / B o o k M a r k E n t r y N a m e > < B o o k M a r k E x i t N a m e > F i n a n c i a l F u n c t i o n s 1 _ 4 0 0 : 0 0 : 3 7 . 8 < / B o o k M a r k E x i t N a m e > < B o o k M a r k E n t r y P o s i t i o n > 3 0 7 6 7 < / B o o k M a r k E n t r y P o s i t i o n > < B o o k M a r k E x i t P o s i t i o n > 3 7 8 6 7 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 f f 4 c 9 2 b 8 - a f 3 c - 4 c c 5 - b d d d - 3 2 7 8 b 9 9 3 5 a c c < / I n t e r n a l I d > < N a m e > F i n a n c i a l F u n c t i o n s 1 _ 4 T h e f i r s t 0 0 : 0 0 : 3 7 . 9 - 0 0 : 0 0 : 4 3 . 6 < / N a m e > < T e x t >   T h e   f i r s t   a r g u m e n t   h e r e   i s   R a t e ,   w h i c h   i s   1 . 5 % / 1 2 . < / T e x t > < B o o k M a r k E n t r y N a m e > F i n a n c i a l F u n c t i o n s 1 _ 4 0 0 : 0 0 : 3 7 . 9 < / B o o k M a r k E n t r y N a m e > < B o o k M a r k E x i t N a m e > F i n a n c i a l F u n c t i o n s 1 _ 4 0 0 : 0 0 : 4 3 . 6 < / B o o k M a r k E x i t N a m e > < B o o k M a r k E n t r y P o s i t i o n > 3 7 9 6 7 < / B o o k M a r k E n t r y P o s i t i o n > < B o o k M a r k E x i t P o s i t i o n > 4 3 6 3 3 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 e e 6 3 1 6 c 1 - 2 6 6 a - 4 8 4 b - a 8 6 a - b 5 e 5 4 8 f 0 d 8 a 9 < / I n t e r n a l I d > < N a m e > F i n a n c i a l F u n c t i o n s 1 _ 4 I  l l e n t e r 0 0 : 0 0 : 4 3 . 7 - 0 0 : 0 0 : 5 0 . 7 < / N a m e > < T e x t >   I  l l   e n t e r   a   c o m m a   t o   s e p a r a t e   t h e   a r g u m e n t ,   w h i c h   i s   N P E R ,   n u m b e r   o f   p a y m e n t s , < / T e x t > < B o o k M a r k E n t r y N a m e > F i n a n c i a l F u n c t i o n s 1 _ 4 0 0 : 0 0 : 4 3 . 7 < / B o o k M a r k E n t r y N a m e > < B o o k M a r k E x i t N a m e > F i n a n c i a l F u n c t i o n s 1 _ 4 0 0 : 0 0 : 5 0 . 7 < / B o o k M a r k E x i t N a m e > < B o o k M a r k E n t r y P o s i t i o n > 4 3 7 3 3 < / B o o k M a r k E n t r y P o s i t i o n > < B o o k M a r k E x i t P o s i t i o n > 5 0 7 3 3 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 c 6 1 8 7 c 4 2 - 2 6 0 0 - 4 0 5 1 - 8 a 2 6 - 3 d e 3 e 1 1 e 5 2 6 d < / I n t e r n a l I d > < N a m e > F i n a n c i a l F u n c t i o n s 1 _ 4 a n d t h a t  s 0 0 : 0 0 : 5 0 . 8 - 0 0 : 0 0 : 5 9 . 1 < / N a m e > < T e x t >   a n d   t h a t  s   3 * 1 2   f o l l o w e d   b y   a   c o m m a ,   n e x t   m y   P M T   w h i c h   h a s   a   n e g a t i v e   s i g n   f o r   a   p a y m e n t , < / T e x t > < B o o k M a r k E n t r y N a m e > F i n a n c i a l F u n c t i o n s 1 _ 4 0 0 : 0 0 : 5 0 . 8 < / B o o k M a r k E n t r y N a m e > < B o o k M a r k E x i t N a m e > F i n a n c i a l F u n c t i o n s 1 _ 4 0 0 : 0 0 : 5 9 . 1 < / B o o k M a r k E x i t N a m e > < B o o k M a r k E n t r y P o s i t i o n > 5 0 8 3 3 < / B o o k M a r k E n t r y P o s i t i o n > < B o o k M a r k E x i t P o s i t i o n > 5 9 1 0 0 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 e b 9 6 0 e c d - c a a f - 4 3 8 9 - a 5 e f - 6 6 7 5 1 e 0 7 6 3 c 8 < / I n t e r n a l I d > < N a m e > F i n a n c i a l F u n c t i o n s 1 _ 4 - 1 7 5 , f o l l o w e d 0 0 : 0 0 : 5 9 . 2 - 0 0 : 0 1 : 0 6 . 5 < / N a m e > < T e x t >   - 1 7 5 ,   f o l l o w e d   b y   a n o t h e r   c o m m a   a n d   f i n a l l y   t h e   f u t u r e   v a l u e   o f   $ 8 , 5 0 0 . < / T e x t > < B o o k M a r k E n t r y N a m e > F i n a n c i a l F u n c t i o n s 1 _ 4 0 0 : 0 0 : 5 9 . 2 < / B o o k M a r k E n t r y N a m e > < B o o k M a r k E x i t N a m e > F i n a n c i a l F u n c t i o n s 1 _ 4 0 0 : 0 1 : 0 6 . 5 < / B o o k M a r k E x i t N a m e > < B o o k M a r k E n t r y P o s i t i o n > 5 9 2 0 0 < / B o o k M a r k E n t r y P o s i t i o n > < B o o k M a r k E x i t P o s i t i o n > 6 6 5 3 3 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 2 6 2 b 1 2 e 9 - d 7 0 c - 4 4 b c - a c a 2 - b 5 7 f d 4 7 7 f 0 8 1 < / I n t e r n a l I d > < N a m e > F i n a n c i a l F u n c t i o n s 1 _ 4 I  l l t y p e 0 0 : 0 1 : 0 6 . 6 - 0 0 : 0 1 : 1 0 . 5 < / N a m e > < T e x t >   I  l l   t y p e   m y   c l o s i n g   p a r e n t h e s i s   a n d   t h e n   p r e s s   E n t e r . < / T e x t > < B o o k M a r k E n t r y N a m e > F i n a n c i a l F u n c t i o n s 1 _ 4 0 0 : 0 1 : 0 6 . 6 < / B o o k M a r k E n t r y N a m e > < B o o k M a r k E x i t N a m e > F i n a n c i a l F u n c t i o n s 1 _ 4 0 0 : 0 1 : 1 0 . 5 < / B o o k M a r k E x i t N a m e > < B o o k M a r k E n t r y P o s i t i o n > 6 6 6 3 3 < / B o o k M a r k E n t r y P o s i t i o n > < B o o k M a r k E x i t P o s i t i o n > 7 0 5 3 3 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 4 3 7 a c e 0 0 - 6 8 5 1 - 4 2 2 b - a 4 5 f - e 7 8 5 9 5 9 2 6 a d 2 < / I n t e r n a l I d > < N a m e > F i n a n c i a l F u n c t i o n s 1 _ 4 I w o u l d 0 0 : 0 1 : 1 0 . 6 - 0 0 : 0 1 : 2 3 . 9 < / N a m e > < T e x t >   I   w o u l d   n e e d   t o   d e p o s i t   $ 1 , 9 6 9 . 6 2   i n   o r d e r   t o   p a y   $ 1 7 5   a   m o n t h   a n d   e n d   u p   w i t h   $ 8 , 5 0 0   i n   t h r e e   y e a r s . < / T e x t > < B o o k M a r k E n t r y N a m e > F i n a n c i a l F u n c t i o n s 1 _ 4 0 0 : 0 1 : 1 0 . 6 < / B o o k M a r k E n t r y N a m e > < B o o k M a r k E x i t N a m e > F i n a n c i a l F u n c t i o n s 1 _ 4 0 0 : 0 1 : 2 3 . 9 < / B o o k M a r k E x i t N a m e > < B o o k M a r k E n t r y P o s i t i o n > 7 0 6 3 3 < / B o o k M a r k E n t r y P o s i t i o n > < B o o k M a r k E x i t P o s i t i o n > 8 3 9 3 3 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13.xml>��< ? x m l   v e r s i o n = " 1 . 0 "   e n c o d i n g = " u t f - 1 6 " ? > < C a p t i o n I t e m s L i s t   x m l n s : x s i = " h t t p : / / w w w . w 3 . o r g / 2 0 0 1 / X M L S c h e m a - i n s t a n c e "   x m l n s : x s d = " h t t p : / / w w w . w 3 . o r g / 2 0 0 1 / X M L S c h e m a " > < I d > 4 4 b 2 d c f e - 0 4 3 e - 4 1 2 8 - a 5 2 2 - f 3 d 8 e b 8 0 4 8 8 e < / I d > < C a p t i o n I t e m s > < C a p t i o n I t e m > < I n t e r n a l I d > 3 e e 0 2 4 8 7 - e 0 1 8 - 4 0 b 7 - b f 9 2 - c 0 4 2 3 e 2 c 0 3 e 7 < / I n t e r n a l I d > < N a m e > F I n a n c i a l   F u n c t i o n s 1 _ 4 _ V F 1 0 2 6 3 4 0 4 1 0 0 : 0 0 : 0 0 . 0 - 0 0 : 0 0 : 0 0 . 1 < / N a m e > < T e x t >   < / T e x t > < B o o k M a r k E n t r y N a m e > F I n a n c i a l   F u n c t i o n s 1 _ 4 _ V F 1 0 2 6 3 4 0 4 1 0 0 : 0 0 : 0 0 . 0 < / B o o k M a r k E n t r y N a m e > < B o o k M a r k E x i t N a m e > F I n a n c i a l   F u n c t i o n s 1 _ 4 _ V F 1 0 2 6 3 4 0 4 1 0 0 : 0 0 : 0 0 . 1 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 5 b 0 2 0 1 0 e - 1 7 2 f - 4 4 d c - 8 e 0 2 - b f 6 a d 0 3 7 7 b 1 8 < / I n t e r n a l I d > < N a m e > F I n a n c i a l   F u n c t i o n s 1 _ 4 _ V F 1 0 2 6 3 4 0 4 1 0>B?CA:, 0 0 : 0 0 : 0 0 . 0 - 0 0 : 0 0 : 0 8 . 4 < / N a m e > < T e x t >   0  >B?CA:,   >  :>B>@><  2K  <5GB05B5,   ?>- ?@56=5<C  B@51C5BAO  8 5 � 0 0 0   @C1;59,   >4=0:>  B5?5@L  2K  E>B8B5  C7=0BL, < / T e x t > < B o o k M a r k E n t r y N a m e > F I n a n c i a l   F u n c t i o n s 1 _ 4 _ V F 1 0 2 6 3 4 0 4 1 0 0 : 0 0 : 0 0 . 0 < / B o o k M a r k E n t r y N a m e > < B o o k M a r k E x i t N a m e > F I n a n c i a l   F u n c t i o n s 1 _ 4 _ V F 1 0 2 6 3 4 0 4 1 0 0 : 0 0 : 0 8 . 4 < / B o o k M a r k E x i t N a m e > < B o o k M a r k E n t r y P o s i t i o n > 0 < / B o o k M a r k E n t r y P o s i t i o n > < B o o k M a r k E x i t P o s i t i o n > 8 4 6 7 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 3 4 9 6 9 1 d 4 - 0 d f 3 - 4 6 6 6 - a f 5 f - 6 e 1 f 7 7 f e d d 8 a < / I n t e r n a l I d > < N a m e > F I n a n c i a l   F u n c t i o n s 1 _ 4 _ V F 1 0 2 6 3 4 0 4 1 :0:CNAC<<C0 0 : 0 0 : 0 8 . 5 - 0 0 : 0 0 : 1 2 . 1 < / N a m e > < T e x t >   :0:CN  AC<<C  =C6=>  87=0G0;L=>  ?><5AB8BL  =0  45?>78B,   GB>1K< / T e x t > < B o o k M a r k E n t r y N a m e > F I n a n c i a l   F u n c t i o n s 1 _ 4 _ V F 1 0 2 6 3 4 0 4 1 0 0 : 0 0 : 0 8 . 5 < / B o o k M a r k E n t r y N a m e > < B o o k M a r k E x i t N a m e > F I n a n c i a l   F u n c t i o n s 1 _ 4 _ V F 1 0 2 6 3 4 0 4 1 0 0 : 0 0 : 1 2 . 1 < / B o o k M a r k E x i t N a m e > < B o o k M a r k E n t r y P o s i t i o n > 8 5 6 7 < / B o o k M a r k E n t r y P o s i t i o n > < B o o k M a r k E x i t P o s i t i o n > 1 2 1 0 0 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 d 8 9 e 0 3 2 0 - 4 a 3 1 - 4 6 8 5 - 8 0 a 8 - 9 0 8 e b b e a 4 2 e 3 < / I n t e r n a l I d > < N a m e > F I n a n c i a l   F u n c t i o n s 1 _ 4 _ V F 1 0 2 6 3 4 0 4 1 >B:;04K20BL565<5AOG=>0 0 : 0 0 : 1 2 . 2 - 0 0 : 0 0 : 2 0 . 2 < / N a m e > < T e x t >   >B:;04K20BL  565<5AOG=>  ?>  1 7 5 0   @C1;59,   0  =5  ?>  2 3 0 9   @C1.   8 6   :>?. < / T e x t > < B o o k M a r k E n t r y N a m e > F I n a n c i a l   F u n c t i o n s 1 _ 4 _ V F 1 0 2 6 3 4 0 4 1 0 0 : 0 0 : 1 2 . 2 < / B o o k M a r k E n t r y N a m e > < B o o k M a r k E x i t N a m e > F I n a n c i a l   F u n c t i o n s 1 _ 4 _ V F 1 0 2 6 3 4 0 4 1 0 0 : 0 0 : 2 0 . 2 < / B o o k M a r k E x i t N a m e > < B o o k M a r k E n t r y P o s i t i o n > 1 2 2 0 0 < / B o o k M a r k E n t r y P o s i t i o n > < B o o k M a r k E x i t P o s i t i o n > 2 0 2 3 3 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 5 1 b c 7 a c d - 4 1 3 4 - 4 c 1 d - 9 b 8 9 - 4 6 3 3 d b e b 8 8 3 d < / I n t e r n a l I d > < N a m e > F I n a n c i a l   F u n c t i o n s 1 _ 4 _ V F 1 0 2 6 3 4 0 4 1 !?><>ILN0 0 : 0 0 : 2 0 . 3 - 0 0 : 0 0 : 2 8 . 4 < / N a m e > < T e x t >   !  ?><>ILN  DC=:F88  !  O  2KG8A;N  25;8G8=C  =0G0;L=>3>  27=>A0,   :>B>@K9  ?>72>;8B  ?>;CG8BL  =5>1E>48<CN  1C4CICN  AB>8<>ABL. < / T e x t > < B o o k M a r k E n t r y N a m e > F I n a n c i a l   F u n c t i o n s 1 _ 4 _ V F 1 0 2 6 3 4 0 4 1 0 0 : 0 0 : 2 0 . 3 < / B o o k M a r k E n t r y N a m e > < B o o k M a r k E x i t N a m e > F I n a n c i a l   F u n c t i o n s 1 _ 4 _ V F 1 0 2 6 3 4 0 4 1 0 0 : 0 0 : 2 8 . 4 < / B o o k M a r k E x i t N a m e > < B o o k M a r k E n t r y P o s i t i o n > 2 0 3 3 3 < / B o o k M a r k E n t r y P o s i t i o n > < B o o k M a r k E x i t P o s i t i o n > 2 8 4 3 3 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 7 b 6 7 4 e 5 2 - 2 a 7 a - 4 f 8 8 - 9 7 e e - 4 2 a b 5 0 d 7 7 1 e 7 < / I n t e r n a l I d > < N a m e > F I n a n c i a l   F u n c t i o n s 1 _ 4 _ V F 1 0 2 6 3 4 0 4 1 /22>6C0 0 : 0 0 : 2 8 . 5 - 0 0 : 0 0 : 3 3 . 0 < / N a m e > < T e x t >   /  22>6C  =0  ;8AB5  7=0:  @025=AB20  8  8<O  DC=:F88  !. < / T e x t > < B o o k M a r k E n t r y N a m e > F I n a n c i a l   F u n c t i o n s 1 _ 4 _ V F 1 0 2 6 3 4 0 4 1 0 0 : 0 0 : 2 8 . 5 < / B o o k M a r k E n t r y N a m e > < B o o k M a r k E x i t N a m e > F I n a n c i a l   F u n c t i o n s 1 _ 4 _ V F 1 0 2 6 3 4 0 4 1 0 0 : 0 0 : 3 3 . 0 < / B o o k M a r k E x i t N a m e > < B o o k M a r k E n t r y P o s i t i o n > 2 8 5 3 3 < / B o o k M a r k E n t r y P o s i t i o n > < B o o k M a r k E x i t P o s i t i o n > 3 3 0 6 7 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 b 6 6 e 8 f 8 7 - 7 0 c a - 4 c c d - b 6 f 5 - 1 0 0 7 7 2 8 b 8 a 4 0 < / I n t e r n a l I d > < N a m e > F I n a n c i a l   F u n c t i o n s 1 _ 4 _ V F 1 0 2 6 3 4 0 4 1 /42064K0 0 : 0 0 : 3 3 . 1 - 0 0 : 0 0 : 3 9 . 2 < / N a m e > < T e x t >   /  42064K  I5;:0N  DC=:F8N  !  2  A?8A:5  02B>7025@H5=8O,   GB>1K  2AB028BL  55  2  D>@<C;C. < / T e x t > < B o o k M a r k E n t r y N a m e > F I n a n c i a l   F u n c t i o n s 1 _ 4 _ V F 1 0 2 6 3 4 0 4 1 0 0 : 0 0 : 3 3 . 1 < / B o o k M a r k E n t r y N a m e > < B o o k M a r k E x i t N a m e > F I n a n c i a l   F u n c t i o n s 1 _ 4 _ V F 1 0 2 6 3 4 0 4 1 0 0 : 0 0 : 3 9 . 2 < / B o o k M a r k E x i t N a m e > < B o o k M a r k E n t r y P o s i t i o n > 3 3 1 6 7 < / B o o k M a r k E n t r y P o s i t i o n > < B o o k M a r k E x i t P o s i t i o n > 3 9 2 3 3 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 2 5 b 0 7 a c 4 - d 0 9 1 - 4 b 6 5 - 8 6 a 2 - 9 0 5 6 7 3 9 f d 8 3 1 < / I n t e r n a l I d > < N a m e > F I n a n c i a l   F u n c t i o n s 1 _ 4 _ V F 1 0 2 6 3 4 0 4 1 5@2K90@3C<5=B0 0 : 0 0 : 3 9 . 3 - 0 0 : 0 0 : 4 7 . 0 < / N a m e > < T e x t >   5@2K9  0@3C<5=B     MB>  � AB02:0� ,   :>B>@0O  @02=0  1 , 5 % / 1 2 . < / T e x t > < B o o k M a r k E n t r y N a m e > F I n a n c i a l   F u n c t i o n s 1 _ 4 _ V F 1 0 2 6 3 4 0 4 1 0 0 : 0 0 : 3 9 . 3 < / B o o k M a r k E n t r y N a m e > < B o o k M a r k E x i t N a m e > F I n a n c i a l   F u n c t i o n s 1 _ 4 _ V F 1 0 2 6 3 4 0 4 1 0 0 : 0 0 : 4 7 . 0 < / B o o k M a r k E x i t N a m e > < B o o k M a r k E n t r y P o s i t i o n > 3 9 3 3 3 < / B o o k M a r k E n t r y P o s i t i o n > < B o o k M a r k E x i t P o s i t i o n > 4 7 0 3 3 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 7 f 4 5 e 7 4 e - f f 5 f - 4 6 6 7 - b 4 7 d - a a c 8 a 3 b b 9 2 f b < / I n t e r n a l I d > < N a m e > F I n a n c i a l   F u n c t i o n s 1 _ 4 _ V F 1 0 2 6 3 4 0 4 1 /22>6C0 0 : 0 0 : 4 7 . 1 - 0 0 : 0 0 : 5 2 . 6 < / N a m e > < T e x t >   /  22>6C  B>G:C  A  70?OB>9  8  A;54CNI89  0@3C<5=B�    � :?5@�   ( :>;8G5AB2>  ?;0B5659) , < / T e x t > < B o o k M a r k E n t r y N a m e > F I n a n c i a l   F u n c t i o n s 1 _ 4 _ V F 1 0 2 6 3 4 0 4 1 0 0 : 0 0 : 4 7 . 1 < / B o o k M a r k E n t r y N a m e > < B o o k M a r k E x i t N a m e > F I n a n c i a l   F u n c t i o n s 1 _ 4 _ V F 1 0 2 6 3 4 0 4 1 0 0 : 0 0 : 5 2 . 6 < / B o o k M a r k E x i t N a m e > < B o o k M a r k E n t r y P o s i t i o n > 4 7 1 3 3 < / B o o k M a r k E n t r y P o s i t i o n > < B o o k M a r k E x i t P o s i t i o n > 5 2 6 3 3 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 9 b a 0 4 9 c 7 - a 8 0 9 - 4 f 9 8 - 9 c 1 f - a a e a b f 4 7 9 9 c 2 < / I n t e r n a l I d > < N a m e > F I n a n c i a l   F u n c t i o n s 1 _ 4 _ V F 1 0 2 6 3 4 0 4 1 :>B>@K9@025=0 0 : 0 0 : 5 2 . 7 - 0 0 : 0 1 : 0 3 . 1 < / N a m e > < T e x t >   :>B>@K9  @025=  3 * 1 2 .   0B5<  G5@57  B>G:C  A  70?OB>9  22>6C  0@3C<5=B  � ?;B� ,   ?@8=8<0NI89  4;O  ?;0B5659  >B@8F0B5;L=>5  7=0G5=85< / T e x t > < B o o k M a r k E n t r y N a m e > F I n a n c i a l   F u n c t i o n s 1 _ 4 _ V F 1 0 2 6 3 4 0 4 1 0 0 : 0 0 : 5 2 . 7 < / B o o k M a r k E n t r y N a m e > < B o o k M a r k E x i t N a m e > F I n a n c i a l   F u n c t i o n s 1 _ 4 _ V F 1 0 2 6 3 4 0 4 1 0 0 : 0 1 : 0 3 . 1 < / B o o k M a r k E x i t N a m e > < B o o k M a r k E n t r y P o s i t i o n > 5 2 7 3 3 < / B o o k M a r k E n t r y P o s i t i o n > < B o o k M a r k E x i t P o s i t i o n > 6 3 1 6 7 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 3 8 3 5 6 0 d 0 - 6 a 0 4 - 4 e 1 c - 9 f 6 5 - c 2 a f e b f d 9 c 7 f < / I n t e r n a l I d > < N a m e > F I n a n c i a l   F u n c t i o n s 1 _ 4 _ V F 1 0 2 6 3 4 0 4 1 - 1 7 5 0 , AB02;N0 0 : 0 1 : 0 3 . 2 - 0 0 : 0 1 : 1 1 . 3 < / N a m e > < T e x t >   - 1 7 5 0 ,   AB02;N  5I5  >4=C  B>G:C  A  70?OB>9  8  22>6C  1C4CICN  AB>8<>ABL�    8 5 � 0 0 0 . < / T e x t > < B o o k M a r k E n t r y N a m e > F I n a n c i a l   F u n c t i o n s 1 _ 4 _ V F 1 0 2 6 3 4 0 4 1 0 0 : 0 1 : 0 3 . 2 < / B o o k M a r k E n t r y N a m e > < B o o k M a r k E x i t N a m e > F I n a n c i a l   F u n c t i o n s 1 _ 4 _ V F 1 0 2 6 3 4 0 4 1 0 0 : 0 1 : 1 1 . 3 < / B o o k M a r k E x i t N a m e > < B o o k M a r k E n t r y P o s i t i o n > 6 3 2 6 7 < / B o o k M a r k E n t r y P o s i t i o n > < B o o k M a r k E x i t P o s i t i o n > 7 1 3 6 7 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 3 2 4 7 d 8 1 5 - 2 a 4 3 - 4 3 d 0 - a a 2 4 - c f 1 1 7 0 a 1 0 b c 1 < / I n t e r n a l I d > < N a m e > F I n a n c i a l   F u n c t i o n s 1 _ 4 _ V F 1 0 2 6 3 4 0 4 1 0B5<22>6C0 0 : 0 1 : 1 1 . 4 - 0 0 : 0 1 : 1 6 . 3 < / N a m e > < T e x t >   0B5<  22>6C  70:@K20NICN  A:>1:C  8  =068<0N  :;028HC  . < / T e x t > < B o o k M a r k E n t r y N a m e > F I n a n c i a l   F u n c t i o n s 1 _ 4 _ V F 1 0 2 6 3 4 0 4 1 0 0 : 0 1 : 1 1 . 4 < / B o o k M a r k E n t r y N a m e > < B o o k M a r k E x i t N a m e > F I n a n c i a l   F u n c t i o n s 1 _ 4 _ V F 1 0 2 6 3 4 0 4 1 0 0 : 0 1 : 1 6 . 3 < / B o o k M a r k E x i t N a m e > < B o o k M a r k E n t r y P o s i t i o n > 7 1 4 6 7 < / B o o k M a r k E n t r y P o s i t i o n > < B o o k M a r k E x i t P o s i t i o n > 7 6 3 0 0 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 e 8 c 7 6 1 c a - d f 0 f - 4 7 7 a - 8 c 0 6 - 5 5 a 1 4 0 1 7 d 9 c 2 < / I n t e r n a l I d > < N a m e > F I n a n c i a l   F u n c t i o n s 1 _ 4 _ V F 1 0 2 6 3 4 0 4 1 B0:, GB>1K0 0 : 0 1 : 1 6 . 4 - 0 0 : 0 1 : 2 1 . 2 < / N a m e > < T e x t >   B0:,   GB>1K  =0:>?8BL  70  B@8  3>40  8 5 � 0 0 0   @C1;59,   >B:;04K20O< / T e x t > < B o o k M a r k E n t r y N a m e > F I n a n c i a l   F u n c t i o n s 1 _ 4 _ V F 1 0 2 6 3 4 0 4 1 0 0 : 0 1 : 1 6 . 4 < / B o o k M a r k E n t r y N a m e > < B o o k M a r k E x i t N a m e > F I n a n c i a l   F u n c t i o n s 1 _ 4 _ V F 1 0 2 6 3 4 0 4 1 0 0 : 0 1 : 2 1 . 2 < / B o o k M a r k E x i t N a m e > < B o o k M a r k E n t r y P o s i t i o n > 7 6 4 0 0 < / B o o k M a r k E n t r y P o s i t i o n > < B o o k M a r k E x i t P o s i t i o n > 8 1 2 6 7 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 8 2 d d 1 e c e - 3 2 4 1 - 4 d 5 9 - a 7 a 4 - d 1 0 7 8 f e b 9 a 1 d < / I n t e r n a l I d > < N a m e > F I n a n c i a l   F u n c t i o n s 1 _ 4 _ V F 1 0 2 6 3 4 0 4 1 565<5AOG=>?>0 0 : 0 1 : 2 1 . 3 - 0 0 : 0 1 : 3 4 . 0 < / N a m e > < T e x t >   565<5AOG=>  ?>  1 7 5 0   @C1;59,   =5>1E>48<>  ?>;>68BL  =0  45?>78B  1 9 � 6 9 6   @C1.   1 6   :>?. < / T e x t > < B o o k M a r k E n t r y N a m e > F I n a n c i a l   F u n c t i o n s 1 _ 4 _ V F 1 0 2 6 3 4 0 4 1 0 0 : 0 1 : 2 1 . 3 < / B o o k M a r k E n t r y N a m e > < B o o k M a r k E x i t N a m e > F I n a n c i a l   F u n c t i o n s 1 _ 4 _ V F 1 0 2 6 3 4 0 4 1 0 0 : 0 1 : 3 4 . 0 < / B o o k M a r k E x i t N a m e > < B o o k M a r k E n t r y P o s i t i o n > 8 1 3 6 7 < / B o o k M a r k E n t r y P o s i t i o n > < B o o k M a r k E x i t P o s i t i o n > 9 4 0 0 0 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14.xml>��< ? x m l   v e r s i o n = " 1 . 0 "   e n c o d i n g = " u t f - 1 6 " ? > < C a p t i o n I t e m s L i s t   x m l n s : x s i = " h t t p : / / w w w . w 3 . o r g / 2 0 0 1 / X M L S c h e m a - i n s t a n c e "   x m l n s : x s d = " h t t p : / / w w w . w 3 . o r g / 2 0 0 1 / X M L S c h e m a " > < I d > f 3 e c c 3 f 5 - 7 5 b 6 - 4 e 3 d - a 9 b c - 5 5 9 b d 0 1 3 1 4 f e < / I d > < C a p t i o n I t e m s > < C a p t i o n I t e m > < I n t e r n a l I d > c 3 8 4 3 1 2 e - b 4 b a - 4 8 f 3 - b 2 f 0 - 8 9 7 6 3 b 1 0 6 6 9 e < / I n t e r n a l I d > < N a m e > F i n a n c i a l F u n c t i o n s 1 _ 5 S a y t h a t 0 0 : 0 0 : 0 0 . 1 - 0 0 : 0 0 : 0 5 . 6 < / N a m e > < T e x t >   S a y   t h a t   y o u ' d   l i k e   t o   b u y   a   $ 1 9 , 0 0 0   c a r   a t   a   2 . 9 %   i n t e r e s t   r a t e < / T e x t > < B o o k M a r k E n t r y N a m e > F i n a n c i a l F u n c t i o n s 1 _ 5 0 0 : 0 0 : 0 0 . 1 < / B o o k M a r k E n t r y N a m e > < B o o k M a r k E x i t N a m e > F i n a n c i a l F u n c t i o n s 1 _ 5 0 0 : 0 0 : 0 5 . 6 < / B o o k M a r k E x i t N a m e > < B o o k M a r k E n t r y P o s i t i o n > 1 6 7 < / B o o k M a r k E n t r y P o s i t i o n > < B o o k M a r k E x i t P o s i t i o n > 5 6 3 3 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 d e 8 b f 7 9 3 - f 5 e 4 - 4 b 1 a - a 8 6 7 - 9 d 3 9 d f 2 a 4 a a 4 < / I n t e r n a l I d > < N a m e > F i n a n c i a l F u n c t i o n s 1 _ 5 a n d y o u 0 0 : 0 0 : 0 5 . 7 - 0 0 : 0 0 : 0 9 . 8 < / N a m e > < T e x t >   a n d   y o u   w a n t   t o   p a y   t h e   t o t a l   a m o u n t   o u t   o v e r   3   y e a r s . < / T e x t > < B o o k M a r k E n t r y N a m e > F i n a n c i a l F u n c t i o n s 1 _ 5 0 0 : 0 0 : 0 5 . 7 < / B o o k M a r k E n t r y N a m e > < B o o k M a r k E x i t N a m e > F i n a n c i a l F u n c t i o n s 1 _ 5 0 0 : 0 0 : 0 9 . 8 < / B o o k M a r k E x i t N a m e > < B o o k M a r k E n t r y P o s i t i o n > 5 7 3 3 < / B o o k M a r k E n t r y P o s i t i o n > < B o o k M a r k E x i t P o s i t i o n > 9 8 0 0 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 d 3 b a 6 a d e - 3 f 1 9 - 4 3 5 0 - 9 1 1 6 - d 5 a d f 4 4 3 4 c 3 c < / I n t e r n a l I d > < N a m e > F i n a n c i a l F u n c t i o n s 1 _ 5 Y o u d o n  t 0 0 : 0 0 : 0 9 . 9 - 0 0 : 0 0 : 1 5 . 5 < / N a m e > < T e x t >   Y o u   d o n  t   w a n t   t h e   m o n t h l y   p a y m e n t s   t o   b e   m o r e   t h a n   $ 3 5 0 ,   s o   y o u   n e e d   t o   f i g u r e   o u t   y o u r   d o w n   p a y m e n t . < / T e x t > < B o o k M a r k E n t r y N a m e > F i n a n c i a l F u n c t i o n s 1 _ 5 0 0 : 0 0 : 0 9 . 9 < / B o o k M a r k E n t r y N a m e > < B o o k M a r k E x i t N a m e > F i n a n c i a l F u n c t i o n s 1 _ 5 0 0 : 0 0 : 1 5 . 5 < / B o o k M a r k E x i t N a m e > < B o o k M a r k E n t r y P o s i t i o n > 9 9 0 0 < / B o o k M a r k E n t r y P o s i t i o n > < B o o k M a r k E x i t P o s i t i o n > 1 5 5 6 7 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 e e 6 e 6 5 e d - 0 6 6 6 - 4 c 4 8 - a c 6 e - 6 a 2 c 9 5 a 7 8 8 5 b < / I n t e r n a l I d > < N a m e > F i n a n c i a l F u n c t i o n s 1 _ 5 O n c e a g a i n , 0 0 : 0 0 : 1 5 . 6 - 0 0 : 0 0 : 2 2 . 8 < / N a m e > < T e x t >   O n c e   a g a i n ,   I  l l   u s e   t h e   P V   f u n c t i o n ,   w h i c h   f i g u r e s   o u t   t h a t   s t a r t i n g   d e p o s i t   t h a t   w i l l   y i e l d   a   f u t u r e   v a l u e . < / T e x t > < B o o k M a r k E n t r y N a m e > F i n a n c i a l F u n c t i o n s 1 _ 5 0 0 : 0 0 : 1 5 . 6 < / B o o k M a r k E n t r y N a m e > < B o o k M a r k E x i t N a m e > F i n a n c i a l F u n c t i o n s 1 _ 5 0 0 : 0 0 : 2 2 . 8 < / B o o k M a r k E x i t N a m e > < B o o k M a r k E n t r y P o s i t i o n > 1 5 6 6 7 < / B o o k M a r k E n t r y P o s i t i o n > < B o o k M a r k E x i t P o s i t i o n > 2 2 8 0 0 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 0 f 0 b a a 8 3 - b 5 6 5 - 4 9 7 6 - 8 b d 2 - 3 f 3 2 2 0 b 0 1 e c 8 < / I n t e r n a l I d > < N a m e > F i n a n c i a l F u n c t i o n s 1 _ 5 I n t h i s 0 0 : 0 0 : 2 2 . 9 - 0 0 : 0 0 : 2 9 . 3 < / N a m e > < T e x t >   I n   t h i s   e x a m p l e ,   t h e   r e s u l t   o f   t h e   P V   f u n c t i o n   i s   t h e   l o a n   a m o u n t ,   w h i c h   i s   t h e n   s u b t r a c t e d < / T e x t > < B o o k M a r k E n t r y N a m e > F i n a n c i a l F u n c t i o n s 1 _ 5 0 0 : 0 0 : 2 2 . 9 < / B o o k M a r k E n t r y N a m e > < B o o k M a r k E x i t N a m e > F i n a n c i a l F u n c t i o n s 1 _ 5 0 0 : 0 0 : 2 9 . 3 < / B o o k M a r k E x i t N a m e > < B o o k M a r k E n t r y P o s i t i o n > 2 2 9 0 0 < / B o o k M a r k E n t r y P o s i t i o n > < B o o k M a r k E x i t P o s i t i o n > 2 9 3 0 0 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 b 8 d 2 7 0 3 b - 4 4 2 8 - 4 9 f c - b 4 d e - 5 7 b f 5 9 f f 8 4 d 2 < / I n t e r n a l I d > < N a m e > F i n a n c i a l F u n c t i o n s 1 _ 5 f r o m t h e 0 0 : 0 0 : 2 9 . 4 - 0 0 : 0 0 : 3 5 . 4 < / N a m e > < T e x t >   f r o m   t h e   p u r c h a s e   p r i c e   t o   f i n d   t h e   d o w n   p a y m e n t ,   s o   I ' l l   b e g i n   t h i s   f o r m u l a   a   l i t t l e   d i f f e r e n t l y . < / T e x t > < B o o k M a r k E n t r y N a m e > F i n a n c i a l F u n c t i o n s 1 _ 5 0 0 : 0 0 : 2 9 . 4 < / B o o k M a r k E n t r y N a m e > < B o o k M a r k E x i t N a m e > F i n a n c i a l F u n c t i o n s 1 _ 5 0 0 : 0 0 : 3 5 . 4 < / B o o k M a r k E x i t N a m e > < B o o k M a r k E n t r y P o s i t i o n > 2 9 4 0 0 < / B o o k M a r k E n t r y P o s i t i o n > < B o o k M a r k E x i t P o s i t i o n > 3 5 4 0 0 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 a 4 2 1 0 4 4 2 - 0 0 3 0 - 4 e f 4 - a 9 3 7 - 9 a 4 7 0 4 9 3 1 1 8 7 < / I n t e r n a l I d > < N a m e > F i n a n c i a l F u n c t i o n s 1 _ 5 I  l l t y p e 0 0 : 0 0 : 3 5 . 5 - 0 0 : 0 0 : 4 1 . 2 < / N a m e > < T e x t >   I  l l   t y p e   t h e   e q u a l   s i g n ,   f o l l o w e d   b y   1 9 , 0 0 0 - P V , < / T e x t > < B o o k M a r k E n t r y N a m e > F i n a n c i a l F u n c t i o n s 1 _ 5 0 0 : 0 0 : 3 5 . 5 < / B o o k M a r k E n t r y N a m e > < B o o k M a r k E x i t N a m e > F i n a n c i a l F u n c t i o n s 1 _ 5 0 0 : 0 0 : 4 1 . 2 < / B o o k M a r k E x i t N a m e > < B o o k M a r k E n t r y P o s i t i o n > 3 5 5 0 0 < / B o o k M a r k E n t r y P o s i t i o n > < B o o k M a r k E x i t P o s i t i o n > 4 1 2 3 3 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 b 1 6 3 7 6 f d - 0 2 9 7 - 4 4 4 3 - 8 5 8 7 - 5 d 8 3 2 6 9 7 a 4 9 2 < / I n t e r n a l I d > < N a m e > F i n a n c i a l F u n c t i o n s 1 _ 5 I  l l d o u b l e - c l i c k 0 0 : 0 0 : 4 1 . 3 - 0 0 : 0 0 : 4 7 . 0 < / N a m e > < T e x t >   I  l l   d o u b l e - c l i c k   P V   t o   g e t   i n t o   t h e   f o r m u l a ,   a n d   m y   a r g u m e n t s   a r e   i n   t h e   S c r e e n T i p .   < / T e x t > < B o o k M a r k E n t r y N a m e > F i n a n c i a l F u n c t i o n s 1 _ 5 0 0 : 0 0 : 4 1 . 3 < / B o o k M a r k E n t r y N a m e > < B o o k M a r k E x i t N a m e > F i n a n c i a l F u n c t i o n s 1 _ 5 0 0 : 0 0 : 4 7 . 0 < / B o o k M a r k E x i t N a m e > < B o o k M a r k E n t r y P o s i t i o n > 4 1 3 3 3 < / B o o k M a r k E n t r y P o s i t i o n > < B o o k M a r k E x i t P o s i t i o n > 4 7 0 3 3 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 2 9 f 9 3 6 9 a - 3 3 5 d - 4 2 4 7 - 8 b 2 3 - 8 5 8 5 0 2 6 f 3 9 a b < / I n t e r n a l I d > < N a m e > F i n a n c i a l F u n c t i o n s 1 _ 5 T h e r a t e 0 0 : 0 0 : 4 7 . 1 - 0 0 : 0 0 : 5 2 . 4 < / N a m e > < T e x t >   T h e   r a t e   i s   2 . 9 % / 1 2   f o l l o w e d   b y   a   c o m m a . < / T e x t > < B o o k M a r k E n t r y N a m e > F i n a n c i a l F u n c t i o n s 1 _ 5 0 0 : 0 0 : 4 7 . 1 < / B o o k M a r k E n t r y N a m e > < B o o k M a r k E x i t N a m e > F i n a n c i a l F u n c t i o n s 1 _ 5 0 0 : 0 0 : 5 2 . 4 < / B o o k M a r k E x i t N a m e > < B o o k M a r k E n t r y P o s i t i o n > 4 7 1 3 3 < / B o o k M a r k E n t r y P o s i t i o n > < B o o k M a r k E x i t P o s i t i o n > 5 2 4 3 3 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 f e b a b c 2 a - 2 3 0 6 - 4 e 4 b - b 0 6 e - e f b 4 c 5 4 2 9 e f 4 < / I n t e r n a l I d > < N a m e > F i n a n c i a l F u n c t i o n s 1 _ 5 T h e N P E R , 0 0 : 0 0 : 5 2 . 5 - 0 0 : 0 0 : 5 9 . 5 < / N a m e > < T e x t >   T h e   N P E R ,   o r   t h e   n u m b e r   o f   p a y m e n t s ,   i s   3 * 1 2   f o r   t h e   3   y e a r   p a y m e n t   p e r i o d   y o u   w a n t , < / T e x t > < B o o k M a r k E n t r y N a m e > F i n a n c i a l F u n c t i o n s 1 _ 5 0 0 : 0 0 : 5 2 . 5 < / B o o k M a r k E n t r y N a m e > < B o o k M a r k E x i t N a m e > F i n a n c i a l F u n c t i o n s 1 _ 5 0 0 : 0 0 : 5 9 . 5 < / B o o k M a r k E x i t N a m e > < B o o k M a r k E n t r y P o s i t i o n > 5 2 5 3 3 < / B o o k M a r k E n t r y P o s i t i o n > < B o o k M a r k E x i t P o s i t i o n > 5 9 5 3 3 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 2 a 3 1 6 4 8 2 - 2 c 5 3 - 4 4 e 9 - a 6 c e - b 6 f 9 7 b 3 c 3 d d 0 < / I n t e r n a l I d > < N a m e > F i n a n c i a l F u n c t i o n s 1 _ 5 a n d t h e 0 0 : 0 0 : 5 9 . 6 - 0 0 : 0 1 : 0 4 . 1 < / N a m e > < T e x t >   a n d   t h e   P M T   a r g u m e n t   i s   e n t e r e d   a s   - 3 5 0 . < / T e x t > < B o o k M a r k E n t r y N a m e > F i n a n c i a l F u n c t i o n s 1 _ 5 0 0 : 0 0 : 5 9 . 6 < / B o o k M a r k E n t r y N a m e > < B o o k M a r k E x i t N a m e > F i n a n c i a l F u n c t i o n s 1 _ 5 0 0 : 0 1 : 0 4 . 1 < / B o o k M a r k E x i t N a m e > < B o o k M a r k E n t r y P o s i t i o n > 5 9 6 3 3 < / B o o k M a r k E n t r y P o s i t i o n > < B o o k M a r k E x i t P o s i t i o n > 6 4 1 6 7 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 9 a 0 1 9 4 2 a - 7 9 b 2 - 4 6 3 5 - b d 1 0 - f 3 8 5 4 2 0 3 6 b d c < / I n t e r n a l I d > < N a m e > F i n a n c i a l F u n c t i o n s 1 _ 5 I  l l e n t e r 0 0 : 0 1 : 0 4 . 2 - 0 0 : 0 1 : 0 7 . 3 < / N a m e > < T e x t >   I  l l   e n t e r   m y   c l o s i n g   p a r e n t h e s i s   a n d   p r e s s   E n t e r . < / T e x t > < B o o k M a r k E n t r y N a m e > F i n a n c i a l F u n c t i o n s 1 _ 5 0 0 : 0 1 : 0 4 . 2 < / B o o k M a r k E n t r y N a m e > < B o o k M a r k E x i t N a m e > F i n a n c i a l F u n c t i o n s 1 _ 5 0 0 : 0 1 : 0 7 . 3 < / B o o k M a r k E x i t N a m e > < B o o k M a r k E n t r y P o s i t i o n > 6 4 2 6 7 < / B o o k M a r k E n t r y P o s i t i o n > < B o o k M a r k E x i t P o s i t i o n > 6 7 3 3 3 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 5 8 7 b 2 c 4 2 - e 5 0 7 - 4 a 4 e - 9 b 2 7 - 9 7 6 c 0 e 2 f 1 4 c a < / I n t e r n a l I d > < N a m e > F i n a n c i a l F u n c t i o n s 1 _ 5 Y o u r d o w n 0 0 : 0 1 : 0 7 . 4 - 0 0 : 0 1 : 1 3 . 7 < / N a m e > < T e x t >   Y o u r   d o w n   p a y m e n t   w o u l d   b e   $ 6 , 9 4 6 . 4 8 . < / T e x t > < B o o k M a r k E n t r y N a m e > F i n a n c i a l F u n c t i o n s 1 _ 5 0 0 : 0 1 : 0 7 . 4 < / B o o k M a r k E n t r y N a m e > < B o o k M a r k E x i t N a m e > F i n a n c i a l F u n c t i o n s 1 _ 5 0 0 : 0 1 : 1 3 . 7 < / B o o k M a r k E x i t N a m e > < B o o k M a r k E n t r y P o s i t i o n > 6 7 4 3 3 < / B o o k M a r k E n t r y P o s i t i o n > < B o o k M a r k E x i t P o s i t i o n > 7 3 7 6 7 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2.xml>��< ? x m l   v e r s i o n = " 1 . 0 "   e n c o d i n g = " u t f - 1 6 " ? > < C a p t i o n I t e m s L i s t   x m l n s : x s i = " h t t p : / / w w w . w 3 . o r g / 2 0 0 1 / X M L S c h e m a - i n s t a n c e "   x m l n s : x s d = " h t t p : / / w w w . w 3 . o r g / 2 0 0 1 / X M L S c h e m a " > < I d > 2 f 9 f f e a e - f 2 2 4 - 4 8 8 6 - b b 9 2 - 3 b 2 9 d 8 5 f 9 7 f c < / I d > < C a p t i o n I t e m s > < C a p t i o n I t e m > < I n t e r n a l I d > a f c c 4 8 2 b - 1 b e b - 4 4 6 8 - b a 4 6 - 2 2 c 1 8 9 1 6 6 3 4 9 < / I n t e r n a l I d > < N a m e > F i n a n c i a l F u n c t i o n s 1 _ 2 S a y t h a t 0 0 : 0 0 : 0 0 . 0 - 0 0 : 0 0 : 0 5 . 3 < / N a m e > < T e x t >   S a y   t h a t   y o u  v e   l o o k e d   a t   $ 1 8 0 , 0 0 0   h o u s e   a t   5 %   a n n u a l   i n t e r e s t < / T e x t > < B o o k M a r k E n t r y N a m e > F i n a n c i a l F u n c t i o n s 1 _ 2 0 0 : 0 0 : 0 0 . 0 < / B o o k M a r k E n t r y N a m e > < B o o k M a r k E x i t N a m e > F i n a n c i a l F u n c t i o n s 1 _ 2 0 0 : 0 0 : 0 5 . 3 < / B o o k M a r k E x i t N a m e > < B o o k M a r k E n t r y P o s i t i o n > 0 < / B o o k M a r k E n t r y P o s i t i o n > < B o o k M a r k E x i t P o s i t i o n > 5 3 3 3 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 2 e 8 0 2 2 8 d - 2 f c e - 4 3 b 3 - a 4 5 b - 5 f 8 b 8 3 8 7 8 b 9 6 < / I n t e r n a l I d > < N a m e > F i n a n c i a l F u n c t i o n s 1 _ 2 a n d y o u 0 0 : 0 0 : 0 5 . 4 - 0 0 : 0 0 : 1 0 . 6 < / N a m e > < T e x t >   a n d   y o u   w o n d e r   w h a t   t h e   m o n t h l y   p a y m e n t ,   m i n u s   i n s u r a n c e   a n d   t a x e s ,   w o u l d   b e . < / T e x t > < B o o k M a r k E n t r y N a m e > F i n a n c i a l F u n c t i o n s 1 _ 2 0 0 : 0 0 : 0 5 . 4 < / B o o k M a r k E n t r y N a m e > < B o o k M a r k E x i t N a m e > F i n a n c i a l F u n c t i o n s 1 _ 2 0 0 : 0 0 : 1 0 . 6 < / B o o k M a r k E x i t N a m e > < B o o k M a r k E n t r y P o s i t i o n > 5 4 3 3 < / B o o k M a r k E n t r y P o s i t i o n > < B o o k M a r k E x i t P o s i t i o n > 1 0 6 6 7 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 0 b 9 6 2 7 8 e - e b 4 c - 4 7 1 3 - b 9 3 5 - e c 3 d 3 1 9 5 b b 2 9 < / I n t e r n a l I d > < N a m e > F i n a n c i a l F u n c t i o n s 1 _ 2 Y o u c o u l d 0 0 : 0 0 : 1 0 . 7 - 0 0 : 0 0 : 1 5 . 3 < / N a m e > < T e x t >   Y o u   c o u l d   u s e   t h e   P M T   f u n c t i o n   t o   f i g u r e   o u t   t h e   m o n t h l y   p a y m e n t s . < / T e x t > < B o o k M a r k E n t r y N a m e > F i n a n c i a l F u n c t i o n s 1 _ 2 0 0 : 0 0 : 1 0 . 7 < / B o o k M a r k E n t r y N a m e > < B o o k M a r k E x i t N a m e > F i n a n c i a l F u n c t i o n s 1 _ 2 0 0 : 0 0 : 1 5 . 3 < / B o o k M a r k E x i t N a m e > < B o o k M a r k E n t r y P o s i t i o n > 1 0 7 6 7 < / B o o k M a r k E n t r y P o s i t i o n > < B o o k M a r k E x i t P o s i t i o n > 1 5 3 3 3 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 5 a 0 c 8 8 4 9 - d 3 2 6 - 4 a 9 5 - 8 9 6 e - 9 0 5 8 9 b 8 f 9 f 1 f < / I n t e r n a l I d > < N a m e > F i n a n c i a l F u n c t i o n s 1 _ 2 T h i s t i m e 0 0 : 0 0 : 1 5 . 4 - 0 0 : 0 0 : 1 9 . 4 < / N a m e > < T e x t >   T h i s   t i m e   I  l l   t y p e   t h e   f o r m u l a   d i r e c t l y   i n t o   t h e   s p r e a d s h e e t . < / T e x t > < B o o k M a r k E n t r y N a m e > F i n a n c i a l F u n c t i o n s 1 _ 2 0 0 : 0 0 : 1 5 . 4 < / B o o k M a r k E n t r y N a m e > < B o o k M a r k E x i t N a m e > F i n a n c i a l F u n c t i o n s 1 _ 2 0 0 : 0 0 : 1 9 . 4 < / B o o k M a r k E x i t N a m e > < B o o k M a r k E n t r y P o s i t i o n > 1 5 4 3 3 < / B o o k M a r k E n t r y P o s i t i o n > < B o o k M a r k E x i t P o s i t i o n > 1 9 4 0 0 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 1 6 1 7 b 2 2 2 - e 3 4 8 - 4 5 b 2 - 8 9 f f - b 3 0 e a 0 5 6 0 a 6 8 < / I n t e r n a l I d > < N a m e > F i n a n c i a l F u n c t i o n s 1 _ 2 I  l l t y p e 0 0 : 0 0 : 1 9 . 5 - 0 0 : 0 0 : 2 4 . 7 < / N a m e > < T e x t >   I  l l   t y p e   m y   e q u a l s   s i g n   t o   s t a r t   t h e   f o r m u l a   a n d   t h e n   s t a r t   t o   t y p e   P M T . < / T e x t > < B o o k M a r k E n t r y N a m e > F i n a n c i a l F u n c t i o n s 1 _ 2 0 0 : 0 0 : 1 9 . 5 < / B o o k M a r k E n t r y N a m e > < B o o k M a r k E x i t N a m e > F i n a n c i a l F u n c t i o n s 1 _ 2 0 0 : 0 0 : 2 4 . 7 < / B o o k M a r k E x i t N a m e > < B o o k M a r k E n t r y P o s i t i o n > 1 9 5 0 0 < / B o o k M a r k E n t r y P o s i t i o n > < B o o k M a r k E x i t P o s i t i o n > 2 4 7 3 3 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 e e e a e 8 6 9 - 6 3 4 6 - 4 2 5 9 - a 4 e f - 0 e 1 9 7 f b 4 c 9 c 5 < / I n t e r n a l I d > < N a m e > F i n a n c i a l F u n c t i o n s 1 _ 2 F o r m u l a A u t o C o m p l e t e 0 0 : 0 0 : 2 4 . 8 - 0 0 : 0 0 : 3 1 . 7 < / N a m e > < T e x t >   F o r m u l a   A u t o C o m p l e t e   l i s t s   t h e   f u n c t i o n .   I  l l   d o u b l e - c l i c k   t h e   f u n c t i o n   t o   g e t   i t   i n t o   t h e   f o r m u l a . < / T e x t > < B o o k M a r k E n t r y N a m e > F i n a n c i a l F u n c t i o n s 1 _ 2 0 0 : 0 0 : 2 4 . 8 < / B o o k M a r k E n t r y N a m e > < B o o k M a r k E x i t N a m e > F i n a n c i a l F u n c t i o n s 1 _ 2 0 0 : 0 0 : 3 1 . 7 < / B o o k M a r k E x i t N a m e > < B o o k M a r k E n t r y P o s i t i o n > 2 4 8 3 3 < / B o o k M a r k E n t r y P o s i t i o n > < B o o k M a r k E x i t P o s i t i o n > 3 1 7 6 7 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 1 b a e 9 d 4 1 - 0 a 7 0 - 4 c a 0 - 8 d b 0 - 5 d e d 6 d b 6 9 6 f a < / I n t e r n a l I d > < N a m e > F i n a n c i a l F u n c t i o n s 1 _ 2 T h i s h e l p s 0 0 : 0 0 : 3 1 . 8 - 0 0 : 0 0 : 3 5 . 7 < / N a m e > < T e x t >   T h i s   h e l p s   p r e v e n t   a n y   m i s s p e l l i n g s   o f   f u n c t i o n   n a m e s < / T e x t > < B o o k M a r k E n t r y N a m e > F i n a n c i a l F u n c t i o n s 1 _ 2 0 0 : 0 0 : 3 1 . 8 < / B o o k M a r k E n t r y N a m e > < B o o k M a r k E x i t N a m e > F i n a n c i a l F u n c t i o n s 1 _ 2 0 0 : 0 0 : 3 5 . 7 < / B o o k M a r k E x i t N a m e > < B o o k M a r k E n t r y P o s i t i o n > 3 1 8 6 7 < / B o o k M a r k E n t r y P o s i t i o n > < B o o k M a r k E x i t P o s i t i o n > 3 5 7 0 0 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 0 6 b c f 2 9 2 - 8 3 e 9 - 4 5 6 f - 8 3 b 9 - 7 c 1 b b e 3 b 1 9 a 5 < / I n t e r n a l I d > < N a m e > F i n a n c i a l F u n c t i o n s 1 _ 2 a n d e n t e r s 0 0 : 0 0 : 3 5 . 8 - 0 0 : 0 0 : 3 9 . 6 < / N a m e > < T e x t >   a n d   e n t e r s   t h e   o p e n i n g   p a r e n t h e s i s   o f   t h e   f o r m u l a   f o r   y o u . < / T e x t > < B o o k M a r k E n t r y N a m e > F i n a n c i a l F u n c t i o n s 1 _ 2 0 0 : 0 0 : 3 5 . 8 < / B o o k M a r k E n t r y N a m e > < B o o k M a r k E x i t N a m e > F i n a n c i a l F u n c t i o n s 1 _ 2 0 0 : 0 0 : 3 9 . 6 < / B o o k M a r k E x i t N a m e > < B o o k M a r k E n t r y P o s i t i o n > 3 5 8 0 0 < / B o o k M a r k E n t r y P o s i t i o n > < B o o k M a r k E x i t P o s i t i o n > 3 9 6 3 3 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 2 9 7 2 e c 1 d - e 0 7 8 - 4 8 3 6 - a 6 f 3 - 7 f f 0 3 b 8 4 a 4 8 b < / I n t e r n a l I d > < N a m e > F i n a n c i a l F u n c t i o n s 1 _ 2 T h e S c r e e n T i p 0 0 : 0 0 : 3 9 . 7 - 0 0 : 0 0 : 4 4 . 4 < / N a m e > < T e x t >   T h e   S c r e e n T i p   h e r e   t e l l s   m e   a l l   t h e   a r g u m e n t s   f o r   t h e   f o r m u l a . < / T e x t > < B o o k M a r k E n t r y N a m e > F i n a n c i a l F u n c t i o n s 1 _ 2 0 0 : 0 0 : 3 9 . 7 < / B o o k M a r k E n t r y N a m e > < B o o k M a r k E x i t N a m e > F i n a n c i a l F u n c t i o n s 1 _ 2 0 0 : 0 0 : 4 4 . 4 < / B o o k M a r k E x i t N a m e > < B o o k M a r k E n t r y P o s i t i o n > 3 9 7 3 3 < / B o o k M a r k E n t r y P o s i t i o n > < B o o k M a r k E x i t P o s i t i o n > 4 4 4 6 7 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 8 4 3 c e 5 0 9 - 5 3 a a - 4 e 2 9 - a a 4 f - 7 8 3 c 0 9 6 c b 9 0 3 < / I n t e r n a l I d > < N a m e > F i n a n c i a l F u n c t i o n s 1 _ 2 N o t i c e t h e 0 0 : 0 0 : 4 4 . 5 - 0 0 : 0 0 : 5 2 . 8 < / N a m e > < T e x t >   N o t i c e   t h e   a r g u m e n t s   i n   b r a c k e t s ,   F V   a n d   t y p e .   T h e   b r a c k e t s   i n d i c a t e   t h a t   t h e s e   a r e   o p t i o n a l   a r g u m e n t s . < / T e x t > < B o o k M a r k E n t r y N a m e > F i n a n c i a l F u n c t i o n s 1 _ 2 0 0 : 0 0 : 4 4 . 5 < / B o o k M a r k E n t r y N a m e > < B o o k M a r k E x i t N a m e > F i n a n c i a l F u n c t i o n s 1 _ 2 0 0 : 0 0 : 5 2 . 8 < / B o o k M a r k E x i t N a m e > < B o o k M a r k E n t r y P o s i t i o n > 4 4 5 6 7 < / B o o k M a r k E n t r y P o s i t i o n > < B o o k M a r k E x i t P o s i t i o n > 5 2 8 3 3 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 2 7 1 1 f 3 4 4 - 7 8 7 c - 4 e 9 2 - 8 4 3 4 - 5 4 2 2 9 2 5 d 6 5 c 7 < / I n t e r n a l I d > < N a m e > F i n a n c i a l F u n c t i o n s 1 _ 2 T h e f i r s t 0 0 : 0 0 : 5 2 . 9 - 0 0 : 0 1 : 0 0 . 1 < / N a m e > < T e x t >   T h e   f i r s t   a r g u m e n t   i s   R a t e ,   w h i c h   i s   5 % / 1 2 ,   t h e   n u m b e r   o f   m o n t h s   i n   a   y e a r . < / T e x t > < B o o k M a r k E n t r y N a m e > F i n a n c i a l F u n c t i o n s 1 _ 2 0 0 : 0 0 : 5 2 . 9 < / B o o k M a r k E n t r y N a m e > < B o o k M a r k E x i t N a m e > F i n a n c i a l F u n c t i o n s 1 _ 2 0 0 : 0 1 : 0 0 . 1 < / B o o k M a r k E x i t N a m e > < B o o k M a r k E n t r y P o s i t i o n > 5 2 9 3 3 < / B o o k M a r k E n t r y P o s i t i o n > < B o o k M a r k E x i t P o s i t i o n > 6 0 1 6 7 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 8 5 e 9 a 8 c 5 - 1 e 5 4 - 4 1 2 a - a b 2 4 - 8 2 e c 0 a d c 0 d 4 a < / I n t e r n a l I d > < N a m e > F i n a n c i a l F u n c t i o n s 1 _ 2 I  l l t y p e 0 0 : 0 1 : 0 0 . 2 - 0 0 : 0 1 : 0 9 . 0 < / N a m e > < T e x t >   I  l l   t y p e   a   c o m m a   t o   s e p a r a t e   t h e   r a t e   a r g u m e n t   f r o m   t h e   n e x t   w h i c h   i s   N p e r ,   t h e   t o t a l   n u m b e r   o f   p a y m e n t s   f o r   t h e   l o a n . < / T e x t > < B o o k M a r k E n t r y N a m e > F i n a n c i a l F u n c t i o n s 1 _ 2 0 0 : 0 1 : 0 0 . 2 < / B o o k M a r k E n t r y N a m e > < B o o k M a r k E x i t N a m e > F i n a n c i a l F u n c t i o n s 1 _ 2 0 0 : 0 1 : 0 9 . 0 < / B o o k M a r k E x i t N a m e > < B o o k M a r k E n t r y P o s i t i o n > 6 0 2 6 7 < / B o o k M a r k E n t r y P o s i t i o n > < B o o k M a r k E x i t P o s i t i o n > 6 9 0 0 0 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 c 2 b 0 8 4 6 1 - b d 5 0 - 4 4 a 7 - 8 d a 5 - 4 1 0 c 4 f 3 a a f 4 d < / I n t e r n a l I d > < N a m e > F i n a n c i a l F u n c t i o n s 1 _ 2 I  l l e n t e r 0 0 : 0 1 : 0 9 . 1 - 0 0 : 0 1 : 1 6 . 9 < / N a m e > < T e x t >   I  l l   e n t e r   3 0 ,   f o r   a   3 0   y e a r   l o a n ,   m u l t i p l i e d   b y   t w e l v e   b e c a u s e   t h e r e   w i l l   b e   t w e l v e   m o n t h l y   p a y m e n t s   p e r   y e a r . < / T e x t > < B o o k M a r k E n t r y N a m e > F i n a n c i a l F u n c t i o n s 1 _ 2 0 0 : 0 1 : 0 9 . 1 < / B o o k M a r k E n t r y N a m e > < B o o k M a r k E x i t N a m e > F i n a n c i a l F u n c t i o n s 1 _ 2 0 0 : 0 1 : 1 6 . 9 < / B o o k M a r k E x i t N a m e > < B o o k M a r k E n t r y P o s i t i o n > 6 9 1 0 0 < / B o o k M a r k E n t r y P o s i t i o n > < B o o k M a r k E x i t P o s i t i o n > 7 6 9 6 7 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 b b f d b 5 2 c - d 9 0 4 - 4 7 5 6 - a a 2 a - 4 3 e c 3 0 c e 8 4 9 a < / I n t e r n a l I d > < N a m e > F i n a n c i a l F u n c t i o n s 1 _ 2 I  l l e n t e r 0 0 : 0 1 : 1 7 . 0 - 0 0 : 0 1 : 2 3 . 2 < / N a m e > < T e x t >   I  l l   e n t e r   a   c o m m a   t o   s e p a r a t e   t h e   a r g u m e n t s   a n d   t h e   f i n a l   a r g u m e n t   I  l l   e n t e r   i s   P v , < / T e x t > < B o o k M a r k E n t r y N a m e > F i n a n c i a l F u n c t i o n s 1 _ 2 0 0 : 0 1 : 1 7 . 0 < / B o o k M a r k E n t r y N a m e > < B o o k M a r k E x i t N a m e > F i n a n c i a l F u n c t i o n s 1 _ 2 0 0 : 0 1 : 2 3 . 2 < / B o o k M a r k E x i t N a m e > < B o o k M a r k E n t r y P o s i t i o n > 7 7 0 6 7 < / B o o k M a r k E n t r y P o s i t i o n > < B o o k M a r k E x i t P o s i t i o n > 8 3 2 3 3 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 c c 1 f 2 4 f 2 - 4 8 6 8 - 4 0 5 3 - 9 e d 2 - 4 d b 0 0 7 e d a 7 6 6 < / I n t e r n a l I d > < N a m e > F i n a n c i a l F u n c t i o n s 1 _ 2 $ 1 8 0 , 0 0 0 ; t h e 0 0 : 0 1 : 2 3 . 3 - 0 0 : 0 1 : 2 7 . 0 < / N a m e > < T e x t >   $ 1 8 0 , 0 0 0 ;   t h e   p r e s e n t   v a l u e   o f   t h e   h o m e . < / T e x t > < B o o k M a r k E n t r y N a m e > F i n a n c i a l F u n c t i o n s 1 _ 2 0 0 : 0 1 : 2 3 . 3 < / B o o k M a r k E n t r y N a m e > < B o o k M a r k E x i t N a m e > F i n a n c i a l F u n c t i o n s 1 _ 2 0 0 : 0 1 : 2 7 . 0 < / B o o k M a r k E x i t N a m e > < B o o k M a r k E n t r y P o s i t i o n > 8 3 3 3 3 < / B o o k M a r k E n t r y P o s i t i o n > < B o o k M a r k E x i t P o s i t i o n > 8 7 0 3 3 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 2 8 6 8 7 1 c 1 - 8 f 0 f - 4 d 7 4 - 9 8 2 a - 5 a e 5 5 8 0 5 3 d d 0 < / I n t e r n a l I d > < N a m e > F i n a n c i a l F u n c t i o n s 1 _ 2 F i n a l l y , I  l l 0 0 : 0 1 : 2 7 . 1 - 0 0 : 0 1 : 3 7 . 4 < / N a m e > < T e x t >   F i n a l l y ,   I  l l   e n t e r   m y   c l o s i n g   p a r e n t h e s i s .   T h e   m o n t h l y   p a y m e n t   w o u l d   b e   $ 9 6 6 . 2 8 . < / T e x t > < B o o k M a r k E n t r y N a m e > F i n a n c i a l F u n c t i o n s 1 _ 2 0 0 : 0 1 : 2 7 . 1 < / B o o k M a r k E n t r y N a m e > < B o o k M a r k E x i t N a m e > F i n a n c i a l F u n c t i o n s 1 _ 2 0 0 : 0 1 : 3 7 . 4 < / B o o k M a r k E x i t N a m e > < B o o k M a r k E n t r y P o s i t i o n > 8 7 1 3 3 < / B o o k M a r k E n t r y P o s i t i o n > < B o o k M a r k E x i t P o s i t i o n > 9 7 4 3 3 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 f 8 3 2 4 4 d a - f 3 5 b - 4 d 1 4 - a e f c - c 1 8 9 3 5 9 5 d 6 7 b < / I n t e r n a l I d > < N a m e > F i n a n c i a l F u n c t i o n s 1 _ 2 N o w l e t  s 0 0 : 0 1 : 3 7 . 5 - 0 0 : 0 1 : 4 5 . 6 < / N a m e > < T e x t >   N o w   l e t  s   l o o k   a t   t h i s   d i f f e r e n t l y   b y   f i n d i n g   t h e   v a l u e   o f   t h e   h o u s e   b a s e d   o n   w h a t   y o u   c a n   a f f o r d   t o   p a y   e a c h   m o n t h . < / T e x t > < B o o k M a r k E n t r y N a m e > F i n a n c i a l F u n c t i o n s 1 _ 2 0 0 : 0 1 : 3 7 . 5 < / B o o k M a r k E n t r y N a m e > < B o o k M a r k E x i t N a m e > F i n a n c i a l F u n c t i o n s 1 _ 2 0 0 : 0 1 : 4 5 . 6 < / B o o k M a r k E x i t N a m e > < B o o k M a r k E n t r y P o s i t i o n > 9 7 5 3 3 < / B o o k M a r k E n t r y P o s i t i o n > < B o o k M a r k E x i t P o s i t i o n > 1 0 5 6 6 7 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 6 e c 0 e 3 2 9 - b b 7 b - 4 6 8 a - 8 6 4 6 - 9 5 1 a 6 9 7 e d 8 7 0 < / I n t e r n a l I d > < N a m e > F i n a n c i a l F u n c t i o n s 1 _ 2 T o f i n d 0 0 : 0 1 : 4 5 . 7 - 0 0 : 0 1 : 5 4 . 1 < / N a m e > < T e x t >   T o   f i n d   t h e   f u n c t i o n   t o   u s e   I  l l   c l i c k   t h e   F o r m u l a s   t a b   o n   t h e   R i b b o n   a n d   t h e n   c l i c k   I n s e r t   F u n c t i o n . < / T e x t > < B o o k M a r k E n t r y N a m e > F i n a n c i a l F u n c t i o n s 1 _ 2 0 0 : 0 1 : 4 5 . 7 < / B o o k M a r k E n t r y N a m e > < B o o k M a r k E x i t N a m e > F i n a n c i a l F u n c t i o n s 1 _ 2 0 0 : 0 1 : 5 4 . 1 < / B o o k M a r k E x i t N a m e > < B o o k M a r k E n t r y P o s i t i o n > 1 0 5 7 6 7 < / B o o k M a r k E n t r y P o s i t i o n > < B o o k M a r k E x i t P o s i t i o n > 1 1 4 1 3 3 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 c c c 9 7 f c 3 - 3 1 4 8 - 4 a c a - a f f c - b 8 5 e 3 7 0 e 0 a 3 1 < / I n t e r n a l I d > < N a m e > F i n a n c i a l F u n c t i o n s 1 _ 2 I n t h e 0 0 : 0 1 : 5 4 . 2 - 0 0 : 0 2 : 0 1 . 1 < / N a m e > < T e x t >   I n   t h e   S e a r c h   f o r   a   f u n c t i o n   b o x   I  l l   t y p e   m o n t h l y   p a y m e n t s   a n d   t h e n   c l i c k   G o . < / T e x t > < B o o k M a r k E n t r y N a m e > F i n a n c i a l F u n c t i o n s 1 _ 2 0 0 : 0 1 : 5 4 . 2 < / B o o k M a r k E n t r y N a m e > < B o o k M a r k E x i t N a m e > F i n a n c i a l F u n c t i o n s 1 _ 2 0 0 : 0 2 : 0 1 . 1 < / B o o k M a r k E x i t N a m e > < B o o k M a r k E n t r y P o s i t i o n > 1 1 4 2 3 3 < / B o o k M a r k E n t r y P o s i t i o n > < B o o k M a r k E x i t P o s i t i o n > 1 2 1 1 3 3 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 3 7 6 4 7 5 f 5 - 1 b 2 0 - 4 9 4 1 - 8 2 6 0 - 6 7 7 4 b 9 b 8 a 3 3 9 < / I n t e r n a l I d > < N a m e > F i n a n c i a l F u n c t i o n s 1 _ 2 I  l l c l i c k 0 0 : 0 2 : 0 1 . 2 - 0 0 : 0 2 : 0 7 . 8 < / N a m e > < T e x t >   I  l l   c l i c k   P V ,   t h e   f i r s t   f u n c t i o n   i n   t h e   l i s t   w h i c h   r e t u r n s   t h e   p r e s e n t   v a l u e   o f   a n   i n v e s t m e n t . < / T e x t > < B o o k M a r k E n t r y N a m e > F i n a n c i a l F u n c t i o n s 1 _ 2 0 0 : 0 2 : 0 1 . 2 < / B o o k M a r k E n t r y N a m e > < B o o k M a r k E x i t N a m e > F i n a n c i a l F u n c t i o n s 1 _ 2 0 0 : 0 2 : 0 7 . 8 < / B o o k M a r k E x i t N a m e > < B o o k M a r k E n t r y P o s i t i o n > 1 2 1 2 3 3 < / B o o k M a r k E n t r y P o s i t i o n > < B o o k M a r k E x i t P o s i t i o n > 1 2 7 8 3 3 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 1 a d d 5 2 5 e - f b 6 7 - 4 1 b b - b 6 f f - e 3 5 8 5 7 6 4 f 3 3 1 < / I n t e r n a l I d > < N a m e > F i n a n c i a l F u n c t i o n s 1 _ 2 T h e n I  l l 0 0 : 0 2 : 0 7 . 9 - 0 0 : 0 2 : 1 0 . 5 < / N a m e > < T e x t >   T h e n   I  l l   c l i c k   O K . < / T e x t > < B o o k M a r k E n t r y N a m e > F i n a n c i a l F u n c t i o n s 1 _ 2 0 0 : 0 2 : 0 7 . 9 < / B o o k M a r k E n t r y N a m e > < B o o k M a r k E x i t N a m e > F i n a n c i a l F u n c t i o n s 1 _ 2 0 0 : 0 2 : 1 0 . 5 < / B o o k M a r k E x i t N a m e > < B o o k M a r k E n t r y P o s i t i o n > 1 2 7 9 3 3 < / B o o k M a r k E n t r y P o s i t i o n > < B o o k M a r k E x i t P o s i t i o n > 1 3 0 5 6 7 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 4 0 c 0 e 8 b 3 - f 2 e 3 - 4 3 1 b - a 0 a a - 6 4 4 3 0 f 6 6 d b 8 8 < / I n t e r n a l I d > < N a m e > F i n a n c i a l F u n c t i o n s 1 _ 2 I n t h e 0 0 : 0 2 : 1 0 . 6 - 0 0 : 0 2 : 2 1 . 1 < / N a m e > < T e x t >   I n   t h e   R a t e   b o x   I  l l   t y p e   5 % / 1 2 ,   i n   t h e   n u m b e r   o f   p a y m e n t s   b o x ,   N p e r ,   I  l l   t y p e   3 0 * 1 2 . < / T e x t > < B o o k M a r k E n t r y N a m e > F i n a n c i a l F u n c t i o n s 1 _ 2 0 0 : 0 2 : 1 0 . 6 < / B o o k M a r k E n t r y N a m e > < B o o k M a r k E x i t N a m e > F i n a n c i a l F u n c t i o n s 1 _ 2 0 0 : 0 2 : 2 1 . 1 < / B o o k M a r k E x i t N a m e > < B o o k M a r k E n t r y P o s i t i o n > 1 3 0 6 6 7 < / B o o k M a r k E n t r y P o s i t i o n > < B o o k M a r k E x i t P o s i t i o n > 1 4 1 1 3 3 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 8 b 8 1 4 c 7 f - f f 7 7 - 4 6 4 6 - 9 0 d e - d 0 4 4 a 2 2 6 e 6 1 c < / I n t e r n a l I d > < N a m e > F i n a n c i a l F u n c t i o n s 1 _ 2 A n d i n 0 0 : 0 2 : 2 1 . 2 - 0 0 : 0 2 : 2 8 . 3 < / N a m e > < T e x t >   A n d   i n   t h e   p a y m e n t   b o x   I  l l   t y p e   t h e   m o r t g a g e   p a y m e n t   I   c a n   a f f o r d   t o   p a y   e a c h   m o n t h ,   l e s s   i n s u r a n c e   a n d   t a x e s . < / T e x t > < B o o k M a r k E n t r y N a m e > F i n a n c i a l F u n c t i o n s 1 _ 2 0 0 : 0 2 : 2 1 . 2 < / B o o k M a r k E n t r y N a m e > < B o o k M a r k E x i t N a m e > F i n a n c i a l F u n c t i o n s 1 _ 2 0 0 : 0 2 : 2 8 . 3 < / B o o k M a r k E x i t N a m e > < B o o k M a r k E n t r y P o s i t i o n > 1 4 1 2 3 3 < / B o o k M a r k E n t r y P o s i t i o n > < B o o k M a r k E x i t P o s i t i o n > 1 4 8 3 0 0 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 e 7 0 2 5 f 2 7 - 5 d a e - 4 e c 5 - a 7 f 5 - e 0 a e 6 b 2 f a f 4 4 < / I n t e r n a l I d > < N a m e > F i n a n c i a l F u n c t i o n s 1 _ 2 S i n c e t h i s 0 0 : 0 2 : 2 8 . 4 - 0 0 : 0 2 : 3 4 . 7 < / N a m e > < T e x t >   S i n c e   t h i s   i s   a   p a y m e n t ,   I  l l   p u t   a   n e g a t i v e   s i g n   i n   f r o n t   o f   t h e   8 0 0 ,   t h e n   I  l l   c l i c k   O K . < / T e x t > < B o o k M a r k E n t r y N a m e > F i n a n c i a l F u n c t i o n s 1 _ 2 0 0 : 0 2 : 2 8 . 4 < / B o o k M a r k E n t r y N a m e > < B o o k M a r k E x i t N a m e > F i n a n c i a l F u n c t i o n s 1 _ 2 0 0 : 0 2 : 3 4 . 7 < / B o o k M a r k E x i t N a m e > < B o o k M a r k E n t r y P o s i t i o n > 1 4 8 4 0 0 < / B o o k M a r k E n t r y P o s i t i o n > < B o o k M a r k E x i t P o s i t i o n > 1 5 4 7 0 0 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 2 9 3 4 2 3 a 9 - 6 6 9 8 - 4 e 4 2 - b 4 f 0 - 6 6 6 8 2 6 c f 0 b 2 3 < / I n t e r n a l I d > < N a m e > F i n a n c i a l F u n c t i o n s 1 _ 2 T h e h o u s e 0 0 : 0 2 : 3 4 . 8 - 0 0 : 0 2 : 4 0 . 7 < / N a m e > < T e x t >   T h e   h o u s e   I   c a n   a f f o r d   t o   b u y   c o s t s   j u s t   a   l i t t l e   o v e r   $ 1 4 9 , 0 0 0 . < / T e x t > < B o o k M a r k E n t r y N a m e > F i n a n c i a l F u n c t i o n s 1 _ 2 0 0 : 0 2 : 3 4 . 8 < / B o o k M a r k E n t r y N a m e > < B o o k M a r k E x i t N a m e > F i n a n c i a l F u n c t i o n s 1 _ 2 0 0 : 0 2 : 4 0 . 7 < / B o o k M a r k E x i t N a m e > < B o o k M a r k E n t r y P o s i t i o n > 1 5 4 8 0 0 < / B o o k M a r k E n t r y P o s i t i o n > < B o o k M a r k E x i t P o s i t i o n > 1 6 0 7 6 7 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3.xml>��< ? x m l   v e r s i o n = " 1 . 0 "   e n c o d i n g = " u t f - 1 6 " ? > < C a p t i o n I t e m s L i s t   x m l n s : x s i = " h t t p : / / w w w . w 3 . o r g / 2 0 0 1 / X M L S c h e m a - i n s t a n c e "   x m l n s : x s d = " h t t p : / / w w w . w 3 . o r g / 2 0 0 1 / X M L S c h e m a " > < I d > 9 6 f 5 d c e 3 - e f c b - 4 6 2 4 - b 3 c 9 - 7 0 c 5 6 e 9 9 8 f a 7 < / I d > < C a p t i o n I t e m s > < C a p t i o n I t e m > < I n t e r n a l I d > f 4 f d e 7 1 3 - 7 7 1 2 - 4 d c 1 - b f 3 f - 8 1 6 b 0 6 4 5 6 7 5 a < / I n t e r n a l I d > < N a m e > F i n a n c i a l F u n c t i o n s 1 _ 2 _ V F 1 0 2 6 3 4 0 3 8 0 0 : 0 0 : 0 0 . 0 - 0 0 : 0 0 : 0 0 . 1 < / N a m e > < T e x t >   < / T e x t > < B o o k M a r k E n t r y N a m e > F i n a n c i a l F u n c t i o n s 1 _ 2 _ V F 1 0 2 6 3 4 0 3 8 0 0 : 0 0 : 0 0 . 0 < / B o o k M a r k E n t r y N a m e > < B o o k M a r k E x i t N a m e > F i n a n c i a l F u n c t i o n s 1 _ 2 _ V F 1 0 2 6 3 4 0 3 8 0 0 : 0 0 : 0 0 . 1 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 f 2 d 0 c b 0 e - 3 7 3 4 - 4 f 0 7 - b 9 0 b - 0 9 7 a f 5 2 7 2 b b 2 < / I n t e r n a l I d > < N a m e > F i n a n c i a l F u n c t i o n s 1 _ 2 _ V F 1 0 2 6 3 4 0 3 8 @54?>;>68<, 2K0 0 : 0 0 : 0 0 . 0 - 0 0 : 0 0 : 0 7 . 2 < / N a m e > < T e x t >   @54?>;>68<,   2K  A>18@05B5AL  ?@8>1@5AB8  4><  70  1 � 8 0 0 � 0 0 0   @C1;59  2  :@548B  ?>  AB02:5  5 � %   3>4>2KE< / T e x t > < B o o k M a r k E n t r y N a m e > F i n a n c i a l F u n c t i o n s 1 _ 2 _ V F 1 0 2 6 3 4 0 3 8 0 0 : 0 0 : 0 0 . 0 < / B o o k M a r k E n t r y N a m e > < B o o k M a r k E x i t N a m e > F i n a n c i a l F u n c t i o n s 1 _ 2 _ V F 1 0 2 6 3 4 0 3 8 0 0 : 0 0 : 0 7 . 2 < / B o o k M a r k E x i t N a m e > < B o o k M a r k E n t r y P o s i t i o n > 0 < / B o o k M a r k E n t r y P o s i t i o n > < B o o k M a r k E x i t P o s i t i o n > 7 2 3 3 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 5 3 3 1 e c 7 8 - 4 7 3 3 - 4 3 7 9 - 8 b 3 1 - e 0 3 0 d 9 b 2 8 5 7 1 < / I n t e r n a l I d > < N a m e > F i n a n c i a l F u n c t i o n s 1 _ 2 _ V F 1 0 2 6 3 4 0 3 8 8E>B8B50 0 : 0 0 : 0 7 . 3 - 0 0 : 0 0 : 1 3 . 3 < / N a m e > < T e x t >   8  E>B8B5  C7=0BL  AC<<C  565<5AOG=>3>  ?;0B560  70  2KG5B><  AB@0E>2:8  8  =0;>3>2. < / T e x t > < B o o k M a r k E n t r y N a m e > F i n a n c i a l F u n c t i o n s 1 _ 2 _ V F 1 0 2 6 3 4 0 3 8 0 0 : 0 0 : 0 7 . 3 < / B o o k M a r k E n t r y N a m e > < B o o k M a r k E x i t N a m e > F i n a n c i a l F u n c t i o n s 1 _ 2 _ V F 1 0 2 6 3 4 0 3 8 0 0 : 0 0 : 1 3 . 3 < / B o o k M a r k E x i t N a m e > < B o o k M a r k E n t r y P o s i t i o n > 7 3 3 3 < / B o o k M a r k E n t r y P o s i t i o n > < B o o k M a r k E x i t P o s i t i o n > 1 3 3 3 3 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 c d 0 3 7 c a 1 - 4 3 3 c - 4 d b d - 8 d 6 d - 0 e 3 a 3 8 b a 1 5 8 f < / I n t e r n a l I d > < N a m e > F i n a n c i a l F u n c t i o n s 1 _ 2 _ V F 1 0 2 6 3 4 0 3 8 65<5AOG=K5?;0B5680 0 : 0 0 : 1 3 . 4 - 0 0 : 0 0 : 1 8 . 3 < / N a m e > < T e x t >   65<5AOG=K5  ?;0B568  <>6=>  @0AAG8B0BL  A  ?><>ILN  DC=:F88  ". < / T e x t > < B o o k M a r k E n t r y N a m e > F i n a n c i a l F u n c t i o n s 1 _ 2 _ V F 1 0 2 6 3 4 0 3 8 0 0 : 0 0 : 1 3 . 4 < / B o o k M a r k E n t r y N a m e > < B o o k M a r k E x i t N a m e > F i n a n c i a l F u n c t i o n s 1 _ 2 _ V F 1 0 2 6 3 4 0 3 8 0 0 : 0 0 : 1 8 . 3 < / B o o k M a r k E x i t N a m e > < B o o k M a r k E n t r y P o s i t i o n > 1 3 4 3 3 < / B o o k M a r k E n t r y P o s i t i o n > < B o o k M a r k E x i t P o s i t i o n > 1 8 3 6 7 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 1 6 2 6 8 8 e b - 8 e 1 9 - 4 a b 3 - b 9 6 3 - a 3 9 4 f b 7 3 6 c 3 5 < / I n t e r n a l I d > < N a m e > F i n a n c i a l F u n c t i o n s 1 _ 2 _ V F 1 0 2 6 3 4 0 3 8 MB>B0 0 : 0 0 : 1 8 . 4 - 0 0 : 0 0 : 2 1 . 8 < / N a m e > < T e x t >     MB>B  @07  O  2254C  D>@<C;C  ?@O<>  =0  ;8AB5. < / T e x t > < B o o k M a r k E n t r y N a m e > F i n a n c i a l F u n c t i o n s 1 _ 2 _ V F 1 0 2 6 3 4 0 3 8 0 0 : 0 0 : 1 8 . 4 < / B o o k M a r k E n t r y N a m e > < B o o k M a r k E x i t N a m e > F i n a n c i a l F u n c t i o n s 1 _ 2 _ V F 1 0 2 6 3 4 0 3 8 0 0 : 0 0 : 2 1 . 8 < / B o o k M a r k E x i t N a m e > < B o o k M a r k E n t r y P o s i t i o n > 1 8 4 6 7 < / B o o k M a r k E n t r y P o s i t i o n > < B o o k M a r k E x i t P o s i t i o n > 2 1 8 3 3 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 2 b 7 9 8 e e 0 - 0 3 e 3 - 4 b 0 7 - 8 d 5 0 - 7 f a a 7 2 3 1 6 9 a 4 < / I n t e r n a l I d > < N a m e > F i n a n c i a l F u n c t i o n s 1 _ 2 _ V F 1 0 2 6 3 4 0 3 8 /22>6C0 0 : 0 0 : 2 1 . 9 - 0 0 : 0 0 : 2 7 . 6 < / N a m e > < T e x t >   /  22>6C  7=0:  @025=AB20  8  =0G8=0N  22>48BL  8<O  DC=:F88  ". < / T e x t > < B o o k M a r k E n t r y N a m e > F i n a n c i a l F u n c t i o n s 1 _ 2 _ V F 1 0 2 6 3 4 0 3 8 0 0 : 0 0 : 2 1 . 9 < / B o o k M a r k E n t r y N a m e > < B o o k M a r k E x i t N a m e > F i n a n c i a l F u n c t i o n s 1 _ 2 _ V F 1 0 2 6 3 4 0 3 8 0 0 : 0 0 : 2 7 . 6 < / B o o k M a r k E x i t N a m e > < B o o k M a r k E n t r y P o s i t i o n > 2 1 9 3 3 < / B o o k M a r k E n t r y P o s i t i o n > < B o o k M a r k E x i t P o s i t i o n > 2 7 6 3 3 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 4 f c 9 c d 1 b - 9 e 7 f - 4 0 7 8 - 9 8 6 f - 3 7 2 7 5 c e b c e 4 e < / I n t e r n a l I d > < N a m e > F i n a n c i a l F u n c t i o n s 1 _ 2 _ V F 1 0 2 6 3 4 0 3 8 A?8A:50 0 : 0 0 : 2 7 . 7 - 0 0 : 0 0 : 3 5 . 6 < / N a m e > < T e x t >     A?8A:5  02B>7025@H5=8O  ?>O2;O5BAO  =C6=0O  DC=:F8O.   /  42064K  I5;:0N  55,   GB>1K  2AB028BL  2  D>@<C;C. < / T e x t > < B o o k M a r k E n t r y N a m e > F i n a n c i a l F u n c t i o n s 1 _ 2 _ V F 1 0 2 6 3 4 0 3 8 0 0 : 0 0 : 2 7 . 7 < / B o o k M a r k E n t r y N a m e > < B o o k M a r k E x i t N a m e > F i n a n c i a l F u n c t i o n s 1 _ 2 _ V F 1 0 2 6 3 4 0 3 8 0 0 : 0 0 : 3 5 . 6 < / B o o k M a r k E x i t N a m e > < B o o k M a r k E n t r y P o s i t i o n > 2 7 7 3 3 < / B o o k M a r k E n t r y P o s i t i o n > < B o o k M a r k E x i t P o s i t i o n > 3 5 6 3 3 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 f 0 3 0 b 3 8 9 - 7 9 1 d - 4 6 4 b - b 3 5 e - a 5 5 7 9 1 0 4 8 a f 6 < / I n t e r n a l I d > < N a m e > F i n a n c i a l F u n c t i o n s 1 _ 2 _ V F 1 0 2 6 3 4 0 3 8 -B>BA?>A>10 0 : 0 0 : 3 5 . 7 - 0 0 : 0 0 : 3 9 . 2 < / N a m e > < T e x t >   -B>B  A?>A>1  ?>72>;O5B  871560BL  >H81>:  2  8<5=8  DC=:F88< / T e x t > < B o o k M a r k E n t r y N a m e > F i n a n c i a l F u n c t i o n s 1 _ 2 _ V F 1 0 2 6 3 4 0 3 8 0 0 : 0 0 : 3 5 . 7 < / B o o k M a r k E n t r y N a m e > < B o o k M a r k E x i t N a m e > F i n a n c i a l F u n c t i o n s 1 _ 2 _ V F 1 0 2 6 3 4 0 3 8 0 0 : 0 0 : 3 9 . 2 < / B o o k M a r k E x i t N a m e > < B o o k M a r k E n t r y P o s i t i o n > 3 5 7 3 3 < / B o o k M a r k E n t r y P o s i t i o n > < B o o k M a r k E x i t P o s i t i o n > 3 9 2 6 7 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 b c b 7 a 7 0 c - a 3 d c - 4 4 d f - a 7 4 6 - 3 0 d 1 f 8 c 6 c 2 2 d < / I n t e r n a l I d > < N a m e > F i n a n c i a l F u n c t i o n s 1 _ 2 _ V F 1 0 2 6 3 4 0 3 8 802B><0B8G5A:80 0 : 0 0 : 3 9 . 3 - 0 0 : 0 0 : 4 2 . 3 < / N a m e > < T e x t >   8  02B><0B8G5A:8  225AB8  >B:@K20NICN  A:>1:C. < / T e x t > < B o o k M a r k E n t r y N a m e > F i n a n c i a l F u n c t i o n s 1 _ 2 _ V F 1 0 2 6 3 4 0 3 8 0 0 : 0 0 : 3 9 . 3 < / B o o k M a r k E n t r y N a m e > < B o o k M a r k E x i t N a m e > F i n a n c i a l F u n c t i o n s 1 _ 2 _ V F 1 0 2 6 3 4 0 3 8 0 0 : 0 0 : 4 2 . 3 < / B o o k M a r k E x i t N a m e > < B o o k M a r k E n t r y P o s i t i o n > 3 9 3 6 7 < / B o o k M a r k E n t r y P o s i t i o n > < B o o k M a r k E x i t P o s i t i o n > 4 2 3 3 3 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 2 8 b b 3 c 4 8 - 8 b d 8 - 4 e c 9 - a 0 0 c - b c e 7 4 e 7 5 3 0 3 f < / I n t e r n a l I d > < N a m e > F i n a n c i a l F u n c t i o n s 1 _ 2 _ V F 1 0 2 6 3 4 0 3 8 >2A?;K20NI590 0 : 0 0 : 4 2 . 4 - 0 0 : 0 0 : 4 6 . 0 < / N a m e > < T e x t >   >  2A?;K20NI59  ?>4A:07:5  ?>:070=K  2A5  0@3C<5=BK  DC=:F88. < / T e x t > < B o o k M a r k E n t r y N a m e > F i n a n c i a l F u n c t i o n s 1 _ 2 _ V F 1 0 2 6 3 4 0 3 8 0 0 : 0 0 : 4 2 . 4 < / B o o k M a r k E n t r y N a m e > < B o o k M a r k E x i t N a m e > F i n a n c i a l F u n c t i o n s 1 _ 2 _ V F 1 0 2 6 3 4 0 3 8 0 0 : 0 0 : 4 6 . 0 < / B o o k M a r k E x i t N a m e > < B o o k M a r k E n t r y P o s i t i o n > 4 2 4 3 3 < / B o o k M a r k E n t r y P o s i t i o n > < B o o k M a r k E x i t P o s i t i o n > 4 6 0 0 0 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 5 6 5 c 8 0 4 1 - 5 1 f 4 - 4 5 4 a - 9 4 6 6 - 0 3 a 7 5 8 5 4 e e 4 8 < / I n t e r n a l I d > < N a m e > F i n a n c i a l F u n c t i o n s 1 _ 2 _ V F 1 0 2 6 3 4 0 3 8 1@0B8B52=8<0=850 0 : 0 0 : 4 6 . 1 - 0 0 : 0 0 : 5 3 . 6 < / N a m e > < T e x t >   1@0B8B5  2=8<0=85  =0  0@3C<5=BK  2  :204@0B=KE  A:>1:0E,   � 1A�   8  � B8?� .   204@0B=K5  A:>1:8< / T e x t > < B o o k M a r k E n t r y N a m e > F i n a n c i a l F u n c t i o n s 1 _ 2 _ V F 1 0 2 6 3 4 0 3 8 0 0 : 0 0 : 4 6 . 1 < / B o o k M a r k E n t r y N a m e > < B o o k M a r k E x i t N a m e > F i n a n c i a l F u n c t i o n s 1 _ 2 _ V F 1 0 2 6 3 4 0 3 8 0 0 : 0 0 : 5 3 . 6 < / B o o k M a r k E x i t N a m e > < B o o k M a r k E n t r y P o s i t i o n > 4 6 1 0 0 < / B o o k M a r k E n t r y P o s i t i o n > < B o o k M a r k E x i t P o s i t i o n > 5 3 6 3 3 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 9 f 5 7 0 4 2 5 - e c d c - 4 4 3 5 - a 5 5 2 - 2 0 b e 9 8 9 c 5 6 7 e < / I n t e r n a l I d > < N a m e > F i n a n c i a l F u n c t i o n s 1 _ 2 _ V F 1 0 2 6 3 4 0 3 8 C:07K20NB=00 0 : 0 0 : 5 3 . 7 - 0 0 : 0 0 : 5 8 . 6 < / N a m e > < T e x t >   C:07K20NB  =0  B>,   GB>  MB8  0@3C<5=BK  =5  O2;ONBAO  >1O70B5;L=K<8. < / T e x t > < B o o k M a r k E n t r y N a m e > F i n a n c i a l F u n c t i o n s 1 _ 2 _ V F 1 0 2 6 3 4 0 3 8 0 0 : 0 0 : 5 3 . 7 < / B o o k M a r k E n t r y N a m e > < B o o k M a r k E x i t N a m e > F i n a n c i a l F u n c t i o n s 1 _ 2 _ V F 1 0 2 6 3 4 0 3 8 0 0 : 0 0 : 5 8 . 6 < / B o o k M a r k E x i t N a m e > < B o o k M a r k E n t r y P o s i t i o n > 5 3 7 3 3 < / B o o k M a r k E n t r y P o s i t i o n > < B o o k M a r k E x i t P o s i t i o n > 5 8 6 0 0 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 8 2 d 6 e b b b - 6 d 8 c - 4 a 3 3 - b f 2 c - 3 c a 0 5 a 4 9 b e d 1 < / I n t e r n a l I d > < N a m e > F i n a n c i a l F u n c t i o n s 1 _ 2 _ V F 1 0 2 6 3 4 0 3 8 5@2K90@3C<5=B�  0 0 : 0 0 : 5 8 . 7 - 0 0 : 0 1 : 0 6 . 0 < / N a m e > < T e x t >   5@2K9  0@3C<5=B�    MB>  � AB02:0� ,   :>B>@0O  A>AB02;O5B  5 % / 1 2 ,   G8A;>  <5AOF52  2  3>4C. < / T e x t > < B o o k M a r k E n t r y N a m e > F i n a n c i a l F u n c t i o n s 1 _ 2 _ V F 1 0 2 6 3 4 0 3 8 0 0 : 0 0 : 5 8 . 7 < / B o o k M a r k E n t r y N a m e > < B o o k M a r k E x i t N a m e > F i n a n c i a l F u n c t i o n s 1 _ 2 _ V F 1 0 2 6 3 4 0 3 8 0 0 : 0 1 : 0 6 . 0 < / B o o k M a r k E x i t N a m e > < B o o k M a r k E n t r y P o s i t i o n > 5 8 7 0 0 < / B o o k M a r k E n t r y P o s i t i o n > < B o o k M a r k E x i t P o s i t i o n > 6 6 0 0 0 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 9 f f 1 4 7 5 3 - 1 b c 8 - 4 0 e 6 - 8 d 8 7 - 0 b 9 0 6 c 3 8 0 2 f 6 < / I n t e r n a l I d > < N a m e > F i n a n c i a l F u n c t i o n s 1 _ 2 _ V F 1 0 2 6 3 4 0 3 8 /22>6C0 0 : 0 1 : 0 6 . 1 - 0 0 : 0 1 : 1 4 . 4 < / N a m e > < T e x t >   /  22>6C  B>G:C  A  70?OB>9,   GB>1K  >B45;8BL  AB02:C  >B  A;54CNI53>  0@3C<5=B0�    � :?5@� ,   >1I53>  G8A;0  ?;0B5659  ?>  :@548BC. < / T e x t > < B o o k M a r k E n t r y N a m e > F i n a n c i a l F u n c t i o n s 1 _ 2 _ V F 1 0 2 6 3 4 0 3 8 0 0 : 0 1 : 0 6 . 1 < / B o o k M a r k E n t r y N a m e > < B o o k M a r k E x i t N a m e > F i n a n c i a l F u n c t i o n s 1 _ 2 _ V F 1 0 2 6 3 4 0 3 8 0 0 : 0 1 : 1 4 . 4 < / B o o k M a r k E x i t N a m e > < B o o k M a r k E n t r y P o s i t i o n > 6 6 1 0 0 < / B o o k M a r k E n t r y P o s i t i o n > < B o o k M a r k E x i t P o s i t i o n > 7 4 4 0 0 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 d 0 3 a 2 6 7 4 - 9 b 7 8 - 4 e 9 2 - a a 9 b - b a f b 5 4 4 0 6 1 a 4 < / I n t e r n a l I d > < N a m e > F i n a n c i a l F u n c t i o n s 1 _ 2 _ V F 1 0 2 6 3 4 0 3 8 /22>6C0 0 : 0 1 : 1 4 . 5 - 0 0 : 0 1 : 2 2 . 4 < / N a m e > < T e x t >   /  22>6C  7=0G5=85  3 0   4;O  :@548B0  =0  3 0   ;5B,   C<=>65==>5  =0  1 2 ,   ?>B><C  GB>  2  3>4C  1 2   <5AOG=KE  2K?;0B. < / T e x t > < B o o k M a r k E n t r y N a m e > F i n a n c i a l F u n c t i o n s 1 _ 2 _ V F 1 0 2 6 3 4 0 3 8 0 0 : 0 1 : 1 4 . 5 < / B o o k M a r k E n t r y N a m e > < B o o k M a r k E x i t N a m e > F i n a n c i a l F u n c t i o n s 1 _ 2 _ V F 1 0 2 6 3 4 0 3 8 0 0 : 0 1 : 2 2 . 4 < / B o o k M a r k E x i t N a m e > < B o o k M a r k E n t r y P o s i t i o n > 7 4 5 0 0 < / B o o k M a r k E n t r y P o s i t i o n > < B o o k M a r k E x i t P o s i t i o n > 8 2 4 0 0 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 7 6 6 b 3 2 2 4 - 3 a f 3 - 4 7 a b - a 1 6 d - d 0 a 8 0 e e f b 6 2 1 < / I n t e r n a l I d > < N a m e > F i n a n c i a l F u n c t i o n s 1 _ 2 _ V F 1 0 2 6 3 4 0 3 8 0B5<22>6C0 0 : 0 1 : 2 2 . 5 - 0 0 : 0 1 : 2 8 . 4 < / N a m e > < T e x t >   0B5<  22>6C  B>G:C  A  70?OB>9,   GB>1K  @0745;8BL  0@3C<5=BK,   8  ?>A;54=89  0@3C<5=B,   � ?A� , < / T e x t > < B o o k M a r k E n t r y N a m e > F i n a n c i a l F u n c t i o n s 1 _ 2 _ V F 1 0 2 6 3 4 0 3 8 0 0 : 0 1 : 2 2 . 5 < / B o o k M a r k E n t r y N a m e > < B o o k M a r k E x i t N a m e > F i n a n c i a l F u n c t i o n s 1 _ 2 _ V F 1 0 2 6 3 4 0 3 8 0 0 : 0 1 : 2 8 . 4 < / B o o k M a r k E x i t N a m e > < B o o k M a r k E n t r y P o s i t i o n > 8 2 5 0 0 < / B o o k M a r k E n t r y P o s i t i o n > < B o o k M a r k E x i t P o s i t i o n > 8 8 4 3 3 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 9 7 7 7 7 2 f d - 8 a 6 6 - 4 8 4 4 - b 1 4 c - 3 b e 1 c 1 a 0 c 3 b 9 < / I n t e r n a l I d > < N a m e > F i n a n c i a l F u n c t i o n s 1 _ 2 _ V F 1 0 2 6 3 4 0 3 8 :>B>@K9@025=0 0 : 0 1 : 2 8 . 5 - 0 0 : 0 1 : 3 2 . 2 < / N a m e > < T e x t >   :>B>@K9  @025=  1 � 8 0 0 � 0 0 0   @C1;59.   -B>  B5:CI0O  AB>8<>ABL  4><0. < / T e x t > < B o o k M a r k E n t r y N a m e > F i n a n c i a l F u n c t i o n s 1 _ 2 _ V F 1 0 2 6 3 4 0 3 8 0 0 : 0 1 : 2 8 . 5 < / B o o k M a r k E n t r y N a m e > < B o o k M a r k E x i t N a m e > F i n a n c i a l F u n c t i o n s 1 _ 2 _ V F 1 0 2 6 3 4 0 3 8 0 0 : 0 1 : 3 2 . 2 < / B o o k M a r k E x i t N a m e > < B o o k M a r k E n t r y P o s i t i o n > 8 8 5 3 3 < / B o o k M a r k E n t r y P o s i t i o n > < B o o k M a r k E x i t P o s i t i o n > 9 2 2 3 3 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 5 9 5 5 a 7 d 6 - c b 2 b - 4 7 5 6 - 9 8 8 c - d 5 f 9 f 9 c 6 f 1 6 d < / I n t e r n a l I d > < N a m e > F i n a n c i a l F u n c t i o n s 1 _ 2 _ V F 1 0 2 6 3 4 0 3 8 0:>=5F, O0 0 : 0 1 : 3 2 . 3 - 0 0 : 0 1 : 4 5 . 0 < / N a m e > < T e x t >   0:>=5F,   O  22>6C  70:@K20NICN  A:>1:C.   65<5AOG=K9  ?;0B56  A>AB028B  9 6 6 2   @C1.   7 9   :>?. < / T e x t > < B o o k M a r k E n t r y N a m e > F i n a n c i a l F u n c t i o n s 1 _ 2 _ V F 1 0 2 6 3 4 0 3 8 0 0 : 0 1 : 3 2 . 3 < / B o o k M a r k E n t r y N a m e > < B o o k M a r k E x i t N a m e > F i n a n c i a l F u n c t i o n s 1 _ 2 _ V F 1 0 2 6 3 4 0 3 8 0 0 : 0 1 : 4 5 . 0 < / B o o k M a r k E x i t N a m e > < B o o k M a r k E n t r y P o s i t i o n > 9 2 3 3 3 < / B o o k M a r k E n t r y P o s i t i o n > < B o o k M a r k E x i t P o s i t i o n > 1 0 5 0 6 7 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 3 e 1 a a e c d - d a 2 f - 4 5 0 4 - a d b 6 - 5 6 b 6 3 3 6 6 7 c d c < / I n t e r n a l I d > < N a m e > F i n a n c i a l F u n c t i o n s 1 _ 2 _ V F 1 0 2 6 3 4 0 3 8 "5?5@L2K?>;=8<0 0 : 0 1 : 4 5 . 1 - 0 0 : 0 1 : 5 0 . 5 < / N a m e > < T e x t >   "5?5@L  2K?>;=8<  4@C3>9  @0AG5B,   GB>1K  C7=0BL,   A:>;L:>  4>;65=< / T e x t > < B o o k M a r k E n t r y N a m e > F i n a n c i a l F u n c t i o n s 1 _ 2 _ V F 1 0 2 6 3 4 0 3 8 0 0 : 0 1 : 4 5 . 1 < / B o o k M a r k E n t r y N a m e > < B o o k M a r k E x i t N a m e > F i n a n c i a l F u n c t i o n s 1 _ 2 _ V F 1 0 2 6 3 4 0 3 8 0 0 : 0 1 : 5 0 . 5 < / B o o k M a r k E x i t N a m e > < B o o k M a r k E n t r y P o s i t i o n > 1 0 5 1 6 7 < / B o o k M a r k E n t r y P o s i t i o n > < B o o k M a r k E x i t P o s i t i o n > 1 1 0 5 6 7 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 9 1 4 4 1 7 2 1 - a 7 5 b - 4 3 e 4 - 9 9 f 8 - 8 b b 5 6 9 f c 9 e 7 0 < / I n t e r n a l I d > < N a m e > F i n a n c i a l F u n c t i o n s 1 _ 2 _ V F 1 0 2 6 3 4 0 3 8 AB>8BL4><0 0 : 0 1 : 5 0 . 6 - 0 0 : 0 1 : 5 5 . 3 < / N a m e > < T e x t >   AB>8BL  4><  A  CG5B><  B>3>,   :0:CN  AC<<C  2K  A<>65B5  2K?;0G820BL  565<5AOG=>. < / T e x t > < B o o k M a r k E n t r y N a m e > F i n a n c i a l F u n c t i o n s 1 _ 2 _ V F 1 0 2 6 3 4 0 3 8 0 0 : 0 1 : 5 0 . 6 < / B o o k M a r k E n t r y N a m e > < B o o k M a r k E x i t N a m e > F i n a n c i a l F u n c t i o n s 1 _ 2 _ V F 1 0 2 6 3 4 0 3 8 0 0 : 0 1 : 5 5 . 3 < / B o o k M a r k E x i t N a m e > < B o o k M a r k E n t r y P o s i t i o n > 1 1 0 6 6 7 < / B o o k M a r k E n t r y P o s i t i o n > < B o o k M a r k E x i t P o s i t i o n > 1 1 5 3 0 0 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 d 6 a f 2 0 6 5 - 8 0 3 6 - 4 0 5 f - 9 9 b f - 5 1 2 d b 0 c e d 4 2 5 < / I n t e r n a l I d > < N a m e > F i n a n c i a l F u n c t i o n s 1 _ 2 _ V F 1 0 2 6 3 4 0 3 8 'B>1K=09B80 0 : 0 1 : 5 5 . 4 - 0 0 : 0 2 : 0 2 . 6 < / N a m e > < T e x t >   'B>1K  =09B8  =C6=CN  DC=:F8N,   O  >B:@K20N  =0  ;5=B5  2:;04:C  � $>@<C;K�   8  =068<0N  :=>?:C  � AB028BL  DC=:F8N� . < / T e x t > < B o o k M a r k E n t r y N a m e > F i n a n c i a l F u n c t i o n s 1 _ 2 _ V F 1 0 2 6 3 4 0 3 8 0 0 : 0 1 : 5 5 . 4 < / B o o k M a r k E n t r y N a m e > < B o o k M a r k E x i t N a m e > F i n a n c i a l F u n c t i o n s 1 _ 2 _ V F 1 0 2 6 3 4 0 3 8 0 0 : 0 2 : 0 2 . 6 < / B o o k M a r k E x i t N a m e > < B o o k M a r k E n t r y P o s i t i o n > 1 1 5 4 0 0 < / B o o k M a r k E n t r y P o s i t i o n > < B o o k M a r k E x i t P o s i t i o n > 1 2 2 6 3 3 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 d 1 1 8 c b 4 8 - c 4 3 c - 4 5 4 7 - 9 2 b f - a 4 2 3 a 5 e 5 b 7 3 2 < / I n t e r n a l I d > < N a m e > F i n a n c i a l F u n c t i o n s 1 _ 2 _ V F 1 0 2 6 3 4 0 3 8 /22>6C0 0 : 0 2 : 0 2 . 7 - 0 0 : 0 2 : 0 9 . 8 < / N a m e > < T e x t >   /  22>6C  2  ?>;5  � >8A:  DC=:F88�   70?@>A  � 565<5AOG=K9  ?;0B56�   8  =068<0N  :=>?:C  � 09B8� . < / T e x t > < B o o k M a r k E n t r y N a m e > F i n a n c i a l F u n c t i o n s 1 _ 2 _ V F 1 0 2 6 3 4 0 3 8 0 0 : 0 2 : 0 2 . 7 < / B o o k M a r k E n t r y N a m e > < B o o k M a r k E x i t N a m e > F i n a n c i a l F u n c t i o n s 1 _ 2 _ V F 1 0 2 6 3 4 0 3 8 0 0 : 0 2 : 0 9 . 8 < / B o o k M a r k E x i t N a m e > < B o o k M a r k E n t r y P o s i t i o n > 1 2 2 7 3 3 < / B o o k M a r k E n t r y P o s i t i o n > < B o o k M a r k E x i t P o s i t i o n > 1 2 9 8 3 3 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 8 d 0 6 4 d b 4 - 0 7 8 4 - 4 f a b - 9 7 f 0 - e 1 4 5 9 0 e a 3 8 3 a < / I n t e r n a l I d > < N a m e > F i n a n c i a l F u n c t i o n s 1 _ 2 _ V F 1 0 2 6 3 4 0 3 8 /2K18@0N0 0 : 0 2 : 0 9 . 9 - 0 0 : 0 2 : 1 7 . 2 < / N a m e > < T e x t >   /  2K18@0N  !,   :>B>@0O  2>72@0I05B  ?@82545==CN  AB>8<>ABL  8=25AB8F88, < / T e x t > < B o o k M a r k E n t r y N a m e > F i n a n c i a l F u n c t i o n s 1 _ 2 _ V F 1 0 2 6 3 4 0 3 8 0 0 : 0 2 : 0 9 . 9 < / B o o k M a r k E n t r y N a m e > < B o o k M a r k E x i t N a m e > F i n a n c i a l F u n c t i o n s 1 _ 2 _ V F 1 0 2 6 3 4 0 3 8 0 0 : 0 2 : 1 7 . 2 < / B o o k M a r k E x i t N a m e > < B o o k M a r k E n t r y P o s i t i o n > 1 2 9 9 3 3 < / B o o k M a r k E n t r y P o s i t i o n > < B o o k M a r k E x i t P o s i t i o n > 1 3 7 2 0 0 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 e 4 f 6 d 6 2 6 - f 2 1 8 - 4 3 c 1 - a d c 2 - 0 d e 7 0 d 4 3 8 d f b < / I n t e r n a l I d > < N a m e > F i n a n c i a l F u n c t i o n s 1 _ 2 _ V F 1 0 2 6 3 4 0 3 8 8=068<0N0 0 : 0 2 : 1 7 . 3 - 0 0 : 0 2 : 1 9 . 5 < / N a m e > < T e x t >   8  =068<0N  :=>?:C  � � . < / T e x t > < B o o k M a r k E n t r y N a m e > F i n a n c i a l F u n c t i o n s 1 _ 2 _ V F 1 0 2 6 3 4 0 3 8 0 0 : 0 2 : 1 7 . 3 < / B o o k M a r k E n t r y N a m e > < B o o k M a r k E x i t N a m e > F i n a n c i a l F u n c t i o n s 1 _ 2 _ V F 1 0 2 6 3 4 0 3 8 0 0 : 0 2 : 1 9 . 5 < / B o o k M a r k E x i t N a m e > < B o o k M a r k E n t r y P o s i t i o n > 1 3 7 3 0 0 < / B o o k M a r k E n t r y P o s i t i o n > < B o o k M a r k E x i t P o s i t i o n > 1 3 9 5 6 7 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 5 9 2 d d f 4 b - 5 6 c 7 - 4 e 2 0 - 8 d 3 a - 9 e 4 4 7 1 7 8 b 2 3 e < / I n t e r n a l I d > < N a m e > F i n a n c i a l F u n c t i o n s 1 _ 2 _ V F 1 0 2 6 3 4 0 3 8 ?>;50 0 : 0 2 : 1 9 . 6 - 0 0 : 0 2 : 3 1 . 0 < / N a m e > < T e x t >     ?>;5  � !B02:0�   O  22>6C  5 % / 1 2 ,   0  2  ?>;5  � ?5@�   ( G8A;>  ?;0B5659) �    3 0 * 1 2 . < / T e x t > < B o o k M a r k E n t r y N a m e > F i n a n c i a l F u n c t i o n s 1 _ 2 _ V F 1 0 2 6 3 4 0 3 8 0 0 : 0 2 : 1 9 . 6 < / B o o k M a r k E n t r y N a m e > < B o o k M a r k E x i t N a m e > F i n a n c i a l F u n c t i o n s 1 _ 2 _ V F 1 0 2 6 3 4 0 3 8 0 0 : 0 2 : 3 1 . 0 < / B o o k M a r k E x i t N a m e > < B o o k M a r k E n t r y P o s i t i o n > 1 3 9 6 6 7 < / B o o k M a r k E n t r y P o s i t i o n > < B o o k M a r k E x i t P o s i t i o n > 1 5 1 0 0 0 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 3 d a 4 6 d 7 2 - 0 b 4 3 - 4 5 7 1 - 9 7 f d - 6 3 6 d 1 5 e 5 5 5 b 1 < / I n t e r n a l I d > < N a m e > F i n a n c i a l F u n c t i o n s 1 _ 2 _ V F 1 0 2 6 3 4 0 3 8 ?>;50 0 : 0 2 : 3 1 . 1 - 0 0 : 0 2 : 3 9 . 8 < / N a m e > < T e x t >     ?>;5  � ;B�   O  22>6C  AC<<C,   :>B>@CN  <>3C  ?>72>;8BL  A515  2K?;0G820BL  565<5AOG=>,   70  2KG5B><  AB@0E>2:8  8  =0;>3>2. < / T e x t > < B o o k M a r k E n t r y N a m e > F i n a n c i a l F u n c t i o n s 1 _ 2 _ V F 1 0 2 6 3 4 0 3 8 0 0 : 0 2 : 3 1 . 1 < / B o o k M a r k E n t r y N a m e > < B o o k M a r k E x i t N a m e > F i n a n c i a l F u n c t i o n s 1 _ 2 _ V F 1 0 2 6 3 4 0 3 8 0 0 : 0 2 : 3 9 . 8 < / B o o k M a r k E x i t N a m e > < B o o k M a r k E n t r y P o s i t i o n > 1 5 1 1 0 0 < / B o o k M a r k E n t r y P o s i t i o n > < B o o k M a r k E x i t P o s i t i o n > 1 5 9 8 3 3 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 3 5 c 2 f 3 0 7 - 0 7 e 1 - 4 6 8 7 - b c 2 2 - 0 2 6 e 3 5 0 1 3 f e 3 < / I n t e r n a l I d > < N a m e > F i n a n c i a l F u n c t i o n s 1 _ 2 _ V F 1 0 2 6 3 4 0 3 8 >A:>;L:CMB>0 0 : 0 2 : 3 9 . 9 - 0 0 : 0 2 : 4 7 . 0 < / N a m e > < T e x t >   >A:>;L:C  MB>  ?;0B56,   O  22>6C  ?5@54  G8A;><  8 0 0 0   7=0:  � <8=CA�   ,   0  70B5<  =068<0N  :=>?:C  � � . < / T e x t > < B o o k M a r k E n t r y N a m e > F i n a n c i a l F u n c t i o n s 1 _ 2 _ V F 1 0 2 6 3 4 0 3 8 0 0 : 0 2 : 3 9 . 9 < / B o o k M a r k E n t r y N a m e > < B o o k M a r k E x i t N a m e > F i n a n c i a l F u n c t i o n s 1 _ 2 _ V F 1 0 2 6 3 4 0 3 8 0 0 : 0 2 : 4 7 . 0 < / B o o k M a r k E x i t N a m e > < B o o k M a r k E n t r y P o s i t i o n > 1 5 9 9 3 3 < / B o o k M a r k E n t r y P o s i t i o n > < B o o k M a r k E x i t P o s i t i o n > 1 6 7 0 6 7 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 f 8 4 a b d d 1 - a f 7 a - 4 0 f 4 - a e 4 1 - e 7 f f 3 6 4 f 7 7 e 3 < / I n t e r n a l I d > < N a m e > F i n a n c i a l F u n c t i o n s 1 _ 2 _ V F 1 0 2 6 3 4 0 3 8 B0:, 4><, 0 0 : 0 2 : 4 7 . 1 - 0 0 : 0 2 : 5 6 . 0 < / N a m e > < T e x t >   B0:,   4><,   :>B>@K9  O  <>3C  A515  ?>72>;8BL,   AB>8B  =5<=>3>  1>;LH5  1 � <;=.   4 9 0   BKA.   @C1;59. < / T e x t > < B o o k M a r k E n t r y N a m e > F i n a n c i a l F u n c t i o n s 1 _ 2 _ V F 1 0 2 6 3 4 0 3 8 0 0 : 0 2 : 4 7 . 1 < / B o o k M a r k E n t r y N a m e > < B o o k M a r k E x i t N a m e > F i n a n c i a l F u n c t i o n s 1 _ 2 _ V F 1 0 2 6 3 4 0 3 8 0 0 : 0 2 : 5 6 . 0 < / B o o k M a r k E x i t N a m e > < B o o k M a r k E n t r y P o s i t i o n > 1 6 7 1 6 7 < / B o o k M a r k E n t r y P o s i t i o n > < B o o k M a r k E x i t P o s i t i o n > 1 7 6 0 0 0 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4.xml>��< ? x m l   v e r s i o n = " 1 . 0 "   e n c o d i n g = " u t f - 1 6 " ? > < C a p t i o n I t e m s L i s t   x m l n s : x s i = " h t t p : / / w w w . w 3 . o r g / 2 0 0 1 / X M L S c h e m a - i n s t a n c e "   x m l n s : x s d = " h t t p : / / w w w . w 3 . o r g / 2 0 0 1 / X M L S c h e m a " > < I d > 6 2 5 d 1 d 4 d - 7 5 e d - 4 d c d - 9 7 5 9 - 2 4 e e f d f 7 4 3 e 4 < / I d > < C a p t i o n I t e m s > < C a p t i o n I t e m > < I n t e r n a l I d > 4 0 3 1 e f 5 0 - c 2 9 5 - 4 6 d f - 8 6 d 8 - 2 0 a b b 1 5 5 7 3 3 e < / I n t e r n a l I d > < N a m e > F i n a n c i a l F u n c t i o n s 1 _ 7 _ V F 1 0 2 6 3 4 0 4 8 0 0 : 0 0 : 0 0 . 0 - 0 0 : 0 0 : 0 0 . 1 < / N a m e > < T e x t >   < / T e x t > < B o o k M a r k E n t r y N a m e > F i n a n c i a l F u n c t i o n s 1 _ 7 _ V F 1 0 2 6 3 4 0 4 8 0 0 : 0 0 : 0 0 . 0 < / B o o k M a r k E n t r y N a m e > < B o o k M a r k E x i t N a m e > F i n a n c i a l F u n c t i o n s 1 _ 7 _ V F 1 0 2 6 3 4 0 4 8 0 0 : 0 0 : 0 0 . 1 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 9 4 5 8 8 d 9 d - 8 e 5 6 - 4 9 3 c - 9 d 0 c - c 8 7 d 0 d e 7 e a c 7 < / I n t e r n a l I d > < N a m e > F i n a n c i a l F u n c t i o n s 1 _ 7 _ V F 1 0 2 6 3 4 0 4 8 @54?>;>68<, 2K0 0 : 0 0 : 0 0 . 0 - 0 0 : 0 0 : 0 4 . 1 < / N a m e > < T e x t >   @54?>;>68<,   2K  >B:;04K205B5  45=L38  =0  =>2CN  <515;L. < / T e x t > < B o o k M a r k E n t r y N a m e > F i n a n c i a l F u n c t i o n s 1 _ 7 _ V F 1 0 2 6 3 4 0 4 8 0 0 : 0 0 : 0 0 . 0 < / B o o k M a r k E n t r y N a m e > < B o o k M a r k E x i t N a m e > F i n a n c i a l F u n c t i o n s 1 _ 7 _ V F 1 0 2 6 3 4 0 4 8 0 0 : 0 0 : 0 4 . 1 < / B o o k M a r k E x i t N a m e > < B o o k M a r k E n t r y P o s i t i o n > 0 < / B o o k M a r k E n t r y P o s i t i o n > < B o o k M a r k E x i t P o s i t i o n > 4 1 0 0 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 d e a 2 3 4 5 8 - 3 b 7 8 - 4 e b 0 - a d 1 5 - e 8 b b d e b 7 6 a e 0 < / I n t e r n a l I d > < N a m e > F i n a n c i a l F u n c t i o n s 1 _ 7 _ V F 1 0 2 6 3 4 0 4 8 KE>B8B50 0 : 0 0 : 0 4 . 2 - 0 0 : 0 0 : 0 8 . 2 < / N a m e > < T e x t >   K  E>B8B5  C7=0BL,   A:>;L:>  45=53  =0:>?8B5  70  1 0   <5AOF52, < / T e x t > < B o o k M a r k E n t r y N a m e > F i n a n c i a l F u n c t i o n s 1 _ 7 _ V F 1 0 2 6 3 4 0 4 8 0 0 : 0 0 : 0 4 . 2 < / B o o k M a r k E n t r y N a m e > < B o o k M a r k E x i t N a m e > F i n a n c i a l F u n c t i o n s 1 _ 7 _ V F 1 0 2 6 3 4 0 4 8 0 0 : 0 0 : 0 8 . 2 < / B o o k M a r k E x i t N a m e > < B o o k M a r k E n t r y P o s i t i o n > 4 2 0 0 < / B o o k M a r k E n t r y P o s i t i o n > < B o o k M a r k E x i t P o s i t i o n > 8 2 0 0 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 b b f 8 2 9 e 6 - 8 1 f 7 - 4 1 6 3 - 8 7 9 3 - 4 8 7 8 0 7 2 4 5 2 c a < / I n t e r n a l I d > < N a m e > F i n a n c i a l F u n c t i o n s 1 _ 7 _ V F 1 0 2 6 3 4 0 4 8 5A;8=00 0 : 0 0 : 0 8 . 3 - 0 0 : 0 0 : 1 1 . 8 < / N a m e > < T e x t >   5A;8  =0  AG5B5  87=0G0;L=>  E@0=8BAO  5 0 0 0   @C1;59< / T e x t > < B o o k M a r k E n t r y N a m e > F i n a n c i a l F u n c t i o n s 1 _ 7 _ V F 1 0 2 6 3 4 0 4 8 0 0 : 0 0 : 0 8 . 3 < / B o o k M a r k E n t r y N a m e > < B o o k M a r k E x i t N a m e > F i n a n c i a l F u n c t i o n s 1 _ 7 _ V F 1 0 2 6 3 4 0 4 8 0 0 : 0 0 : 1 1 . 8 < / B o o k M a r k E x i t N a m e > < B o o k M a r k E n t r y P o s i t i o n > 8 3 0 0 < / B o o k M a r k E n t r y P o s i t i o n > < B o o k M a r k E x i t P o s i t i o n > 1 1 8 0 0 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 b 0 c b c 0 a 7 - 4 e 6 4 - 4 7 d 1 - a c 1 3 - 6 b 0 8 a 6 d 3 c 8 c f < / I n t e r n a l I d > < N a m e > F i n a n c i a l F u n c t i o n s 1 _ 7 _ V F 1 0 2 6 3 4 0 4 8 8:064K90 0 : 0 0 : 1 1 . 9 - 0 0 : 0 0 : 2 0 . 2 < / N a m e > < T e x t >   8  :064K9  <5AOF  2K  1C45B5  :;0ABL  =0  45?>78B  ?>  2 0 0 0   @C1;59  ?>4  1 , 5 � %   3>4>2KE. < / T e x t > < B o o k M a r k E n t r y N a m e > F i n a n c i a l F u n c t i o n s 1 _ 7 _ V F 1 0 2 6 3 4 0 4 8 0 0 : 0 0 : 1 1 . 9 < / B o o k M a r k E n t r y N a m e > < B o o k M a r k E x i t N a m e > F i n a n c i a l F u n c t i o n s 1 _ 7 _ V F 1 0 2 6 3 4 0 4 8 0 0 : 0 0 : 2 0 . 2 < / B o o k M a r k E x i t N a m e > < B o o k M a r k E n t r y P o s i t i o n > 1 1 9 0 0 < / B o o k M a r k E n t r y P o s i t i o n > < B o o k M a r k E x i t P o s i t i o n > 2 0 2 3 3 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 6 f 2 0 c 8 3 7 - 8 d e 2 - 4 3 3 b - 8 d 1 5 - 9 8 f c f 3 7 2 6 c 3 8 < / I n t e r n a l I d > < N a m e > F i n a n c i a l F u n c t i o n s 1 _ 7 _ V F 1 0 2 6 3 4 0 4 8 ;O2KG8A;5=8O0 0 : 0 0 : 2 0 . 3 - 0 0 : 0 0 : 2 6 . 0 < / N a m e > < T e x t >   ;O  2KG8A;5=8O  1C4CI59  AB>8<>AB8  8=25AB8F89  O  2>A?>;L7CNAL  DC=:F859  !. < / T e x t > < B o o k M a r k E n t r y N a m e > F i n a n c i a l F u n c t i o n s 1 _ 7 _ V F 1 0 2 6 3 4 0 4 8 0 0 : 0 0 : 2 0 . 3 < / B o o k M a r k E n t r y N a m e > < B o o k M a r k E x i t N a m e > F i n a n c i a l F u n c t i o n s 1 _ 7 _ V F 1 0 2 6 3 4 0 4 8 0 0 : 0 0 : 2 6 . 0 < / B o o k M a r k E x i t N a m e > < B o o k M a r k E n t r y P o s i t i o n > 2 0 3 3 3 < / B o o k M a r k E n t r y P o s i t i o n > < B o o k M a r k E x i t P o s i t i o n > 2 6 0 3 3 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 0 6 9 c 0 e 1 7 - 9 3 e f - 4 9 5 4 - a 6 4 9 - 0 c 1 f 2 7 3 9 8 6 8 6 < / I n t e r n a l I d > < N a m e > F i n a n c i a l F u n c t i o n s 1 _ 7 _ V F 1 0 2 6 3 4 0 4 8 /22>6C0 0 : 0 0 : 2 6 . 1 - 0 0 : 0 0 : 3 4 . 6 < / N a m e > < T e x t >   /  22>6C  7=0:  @025=AB20,   =0G8=0N  22>48BL  8<O  DC=:F88  !  8  2K18@0N  DC=:F8N  87  A?8A:0  02B>7025@H5=8O. < / T e x t > < B o o k M a r k E n t r y N a m e > F i n a n c i a l F u n c t i o n s 1 _ 7 _ V F 1 0 2 6 3 4 0 4 8 0 0 : 0 0 : 2 6 . 1 < / B o o k M a r k E n t r y N a m e > < B o o k M a r k E x i t N a m e > F i n a n c i a l F u n c t i o n s 1 _ 7 _ V F 1 0 2 6 3 4 0 4 8 0 0 : 0 0 : 3 4 . 6 < / B o o k M a r k E x i t N a m e > < B o o k M a r k E n t r y P o s i t i o n > 2 6 1 3 3 < / B o o k M a r k E n t r y P o s i t i o n > < B o o k M a r k E x i t P o s i t i o n > 3 4 6 0 0 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 5 8 5 7 c 0 8 e - 7 f 6 a - 4 c a e - a 5 4 8 - 7 b 9 6 1 b a 0 5 3 b 6 < / I n t e r n a l I d > < N a m e > F i n a n c i a l F u n c t i o n s 1 _ 7 _ V F 1 0 2 6 3 4 0 4 8 5@2K90@3C<5=B�  0 0 : 0 0 : 3 4 . 7 - 0 0 : 0 0 : 4 5 . 0 < / N a m e > < T e x t >   5@2K9  0@3C<5=B�    MB>  � AB02:0� ,   :>B>@0O  A>AB02;O5B  1 , 5 � % / 1 2 .   @3C<5=BK  @0745;ONBAO  B>G:>9  A  70?OB>9. < / T e x t > < B o o k M a r k E n t r y N a m e > F i n a n c i a l F u n c t i o n s 1 _ 7 _ V F 1 0 2 6 3 4 0 4 8 0 0 : 0 0 : 3 4 . 7 < / B o o k M a r k E n t r y N a m e > < B o o k M a r k E x i t N a m e > F i n a n c i a l F u n c t i o n s 1 _ 7 _ V F 1 0 2 6 3 4 0 4 8 0 0 : 0 0 : 4 5 . 0 < / B o o k M a r k E x i t N a m e > < B o o k M a r k E n t r y P o s i t i o n > 3 4 7 0 0 < / B o o k M a r k E n t r y P o s i t i o n > < B o o k M a r k E x i t P o s i t i o n > 4 5 0 0 0 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 0 c b 4 f 2 7 8 - 0 9 0 0 - 4 8 6 a - 8 e 6 2 - 6 9 0 c f 4 f 7 f d b 4 < / I n t e r n a l I d > < N a m e > F i n a n c i a l F u n c t i o n s 1 _ 7 _ V F 1 0 2 6 3 4 0 4 8 !;54CNI890@3C<5=B�  0 0 : 0 0 : 4 5 . 1 - 0 0 : 0 0 : 5 1 . 8 < / N a m e > < T e x t >   !;54CNI89  0@3C<5=B�    � :?5@� ,   :>;8G5AB2>  ?;0B5659,   B>  5ABL  1 0 .   I5  >4=0  B>G:0  A  70?OB>9. < / T e x t > < B o o k M a r k E n t r y N a m e > F i n a n c i a l F u n c t i o n s 1 _ 7 _ V F 1 0 2 6 3 4 0 4 8 0 0 : 0 0 : 4 5 . 1 < / B o o k M a r k E n t r y N a m e > < B o o k M a r k E x i t N a m e > F i n a n c i a l F u n c t i o n s 1 _ 7 _ V F 1 0 2 6 3 4 0 4 8 0 0 : 0 0 : 5 1 . 8 < / B o o k M a r k E x i t N a m e > < B o o k M a r k E n t r y P o s i t i o n > 4 5 1 0 0 < / B o o k M a r k E n t r y P o s i t i o n > < B o o k M a r k E x i t P o s i t i o n > 5 1 8 0 0 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 9 9 b f 3 1 6 5 - 9 4 a a - 4 c 1 9 - b 8 c 1 - 2 6 b 4 6 d 7 0 1 6 f 7 < / I n t e r n a l I d > < N a m e > F i n a n c i a l F u n c t i o n s 1 _ 7 _ V F 1 0 2 6 3 4 0 4 8 0B5<845B0 0 : 0 0 : 5 1 . 9 - 0 0 : 0 1 : 0 0 . 0 < / N a m e > < T e x t >   0B5<  845B  0@3C<5=B  � ?;B�   ( AC<<0  ?;0B560) ,   @02=K9  - 2 0 0 0 ,   8  A=>20  B>G:0  A  70?OB>9. < / T e x t > < B o o k M a r k E n t r y N a m e > F i n a n c i a l F u n c t i o n s 1 _ 7 _ V F 1 0 2 6 3 4 0 4 8 0 0 : 0 0 : 5 1 . 9 < / B o o k M a r k E n t r y N a m e > < B o o k M a r k E x i t N a m e > F i n a n c i a l F u n c t i o n s 1 _ 7 _ V F 1 0 2 6 3 4 0 4 8 0 0 : 0 1 : 0 0 . 0 < / B o o k M a r k E x i t N a m e > < B o o k M a r k E n t r y P o s i t i o n > 5 1 9 0 0 < / B o o k M a r k E n t r y P o s i t i o n > < B o o k M a r k E x i t P o s i t i o n > 6 0 0 3 3 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 a 7 8 1 2 2 0 3 - d 9 8 9 - 4 e 9 4 - 8 e c 7 - f 8 7 1 a 2 5 a 7 f f a < / I n t e r n a l I d > < N a m e > F i n a n c i a l F u n c t i o n s 1 _ 7 _ V F 1 0 2 6 3 4 0 4 8 =0G5=850@3C<5=B00 0 : 0 1 : 0 0 . 1 - 0 0 : 0 1 : 0 7 . 4 < / N a m e > < T e x t >   =0G5=85  0@3C<5=B0  � ?A�   ( ?@82545==0O  AB>8<>ABL) �    5 0 0 0   @C1;59,   :>B>@K5  C65  ;560B  =0  AG5B5. < / T e x t > < B o o k M a r k E n t r y N a m e > F i n a n c i a l F u n c t i o n s 1 _ 7 _ V F 1 0 2 6 3 4 0 4 8 0 0 : 0 1 : 0 0 . 1 < / B o o k M a r k E n t r y N a m e > < B o o k M a r k E x i t N a m e > F i n a n c i a l F u n c t i o n s 1 _ 7 _ V F 1 0 2 6 3 4 0 4 8 0 0 : 0 1 : 0 7 . 4 < / B o o k M a r k E x i t N a m e > < B o o k M a r k E n t r y P o s i t i o n > 6 0 1 3 3 < / B o o k M a r k E n t r y P o s i t i o n > < B o o k M a r k E x i t P o s i t i o n > 6 7 4 0 0 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 d 4 d 0 9 d 2 2 - 7 4 4 0 - 4 c d f - b 4 2 2 - 4 e a 0 5 1 0 4 6 c 4 5 < / I n t e r n a l I d > < N a m e > F i n a n c i a l F u n c t i o n s 1 _ 7 _ V F 1 0 2 6 3 4 0 4 8 /22>6C0 0 : 0 1 : 0 7 . 5 - 0 0 : 0 1 : 1 3 . 8 < / N a m e > < T e x t >   /  22>6C  53>  A>  7=0:><  � <8=CA�   ( - 5 0 0 0 )   8  AB02;N  70:@K20NICN  A:>1:C. < / T e x t > < B o o k M a r k E n t r y N a m e > F i n a n c i a l F u n c t i o n s 1 _ 7 _ V F 1 0 2 6 3 4 0 4 8 0 0 : 0 1 : 0 7 . 5 < / B o o k M a r k E n t r y N a m e > < B o o k M a r k E x i t N a m e > F i n a n c i a l F u n c t i o n s 1 _ 7 _ V F 1 0 2 6 3 4 0 4 8 0 0 : 0 1 : 1 3 . 8 < / B o o k M a r k E x i t N a m e > < B o o k M a r k E n t r y P o s i t i o n > 6 7 5 0 0 < / B o o k M a r k E n t r y P o s i t i o n > < B o o k M a r k E x i t P o s i t i o n > 7 3 8 3 3 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 a d 4 2 1 b 1 f - 9 1 9 6 - 4 2 e f - a 1 e 0 - c d 3 8 1 f 8 9 0 0 e a < / I n t e r n a l I d > < N a m e > F i n a n c i a l F u n c t i o n s 1 _ 7 _ V F 1 0 2 6 3 4 0 4 8 B0:, G5@570 0 : 0 1 : 1 3 . 9 - 0 0 : 0 1 : 2 3 . 5 < / N a m e > < T e x t >   B0:,   G5@57  1 0   <5AOF52  C  20A  =0  AG5B5  1C45B  2 5 1 7 5   @C1.   7 3   :>?. < / T e x t > < B o o k M a r k E n t r y N a m e > F i n a n c i a l F u n c t i o n s 1 _ 7 _ V F 1 0 2 6 3 4 0 4 8 0 0 : 0 1 : 1 3 . 9 < / B o o k M a r k E n t r y N a m e > < B o o k M a r k E x i t N a m e > F i n a n c i a l F u n c t i o n s 1 _ 7 _ V F 1 0 2 6 3 4 0 4 8 0 0 : 0 1 : 2 3 . 5 < / B o o k M a r k E x i t N a m e > < B o o k M a r k E n t r y P o s i t i o n > 7 3 9 3 3 < / B o o k M a r k E n t r y P o s i t i o n > < B o o k M a r k E x i t P o s i t i o n > 8 3 5 0 0 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5.xml>��< ? x m l   v e r s i o n = " 1 . 0 "   e n c o d i n g = " u t f - 1 6 " ? > < C a p t i o n I t e m s L i s t   x m l n s : x s i = " h t t p : / / w w w . w 3 . o r g / 2 0 0 1 / X M L S c h e m a - i n s t a n c e "   x m l n s : x s d = " h t t p : / / w w w . w 3 . o r g / 2 0 0 1 / X M L S c h e m a " > < I d > 7 0 0 b 0 e 1 3 - b 1 f 1 - 4 8 b 3 - a 3 0 2 - b c 9 0 e c f c 8 4 e 5 < / I d > < C a p t i o n I t e m s > < C a p t i o n I t e m > < I n t e r n a l I d > 8 4 6 d b 7 c 1 - b 4 0 f - 4 9 5 7 - 8 3 4 6 - b 5 d c 3 2 3 e a e d 0 < / I n t e r n a l I d > < N a m e > F i n a n c i a l F u n c t i o n s 1 _ 3 I m a g i n e a 0 0 : 0 0 : 0 0 . 0 - 0 0 : 0 0 : 0 5 . 9 < / N a m e > < T e x t >   I m a g i n e   a   d r e a m   v a c a t i o n   t h a t   w i l l   c o s t   y o u   $ 8 , 5 0 0   i n   t h r e e   y e a r s , < / T e x t > < B o o k M a r k E n t r y N a m e > F i n a n c i a l F u n c t i o n s 1 _ 3 0 0 : 0 0 : 0 0 . 0 < / B o o k M a r k E n t r y N a m e > < B o o k M a r k E x i t N a m e > F i n a n c i a l F u n c t i o n s 1 _ 3 0 0 : 0 0 : 0 5 . 9 < / B o o k M a r k E x i t N a m e > < B o o k M a r k E n t r y P o s i t i o n > 0 < / B o o k M a r k E n t r y P o s i t i o n > < B o o k M a r k E x i t P o s i t i o n > 5 9 6 7 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 8 2 c 5 1 c 6 2 - b 2 8 1 - 4 6 1 2 - 8 2 7 6 - f 9 f 7 e b 2 a 2 2 5 0 < / I n t e r n a l I d > < N a m e > F i n a n c i a l F u n c t i o n s 1 _ 3 a n d y o u 0 0 : 0 0 : 0 6 . 0 - 0 0 : 0 0 : 1 0 . 7 < / N a m e > < T e x t >   a n d   y o u   n e e d   t o   f i g u r e   o u t   h o w   m u c h   t o   s a v e   e a c h   m o n t h   t o   p a y   f o r   t h e   v a c a t i o n . < / T e x t > < B o o k M a r k E n t r y N a m e > F i n a n c i a l F u n c t i o n s 1 _ 3 0 0 : 0 0 : 0 6 . 0 < / B o o k M a r k E n t r y N a m e > < B o o k M a r k E x i t N a m e > F i n a n c i a l F u n c t i o n s 1 _ 3 0 0 : 0 0 : 1 0 . 7 < / B o o k M a r k E x i t N a m e > < B o o k M a r k E n t r y P o s i t i o n > 6 0 6 7 < / B o o k M a r k E n t r y P o s i t i o n > < B o o k M a r k E x i t P o s i t i o n > 1 0 7 0 0 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 c c 9 2 5 4 e 7 - 4 5 7 9 - 4 0 d 8 - 9 e 3 9 - 9 b e 8 8 1 4 8 e b c c < / I n t e r n a l I d > < N a m e > F i n a n c i a l F u n c t i o n s 1 _ 3 Y o u e a r n 0 0 : 0 0 : 1 0 . 8 - 0 0 : 0 0 : 1 9 . 0 < / N a m e > < T e x t >   Y o u   e a r n   a n   a n n u a l   i n t e r e s t   r a t e   o f   1 . 5 %   a n d   a r e   s t a r t i n g   f r o m   a   z e r o   b a l a n c e   i n   t h e   a c c o u n t . < / T e x t > < B o o k M a r k E n t r y N a m e > F i n a n c i a l F u n c t i o n s 1 _ 3 0 0 : 0 0 : 1 0 . 8 < / B o o k M a r k E n t r y N a m e > < B o o k M a r k E x i t N a m e > F i n a n c i a l F u n c t i o n s 1 _ 3 0 0 : 0 0 : 1 9 . 0 < / B o o k M a r k E x i t N a m e > < B o o k M a r k E n t r y P o s i t i o n > 1 0 8 0 0 < / B o o k M a r k E n t r y P o s i t i o n > < B o o k M a r k E x i t P o s i t i o n > 1 9 0 0 0 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 8 4 2 b 7 b 4 3 - 0 e 4 0 - 4 a 2 9 - b 6 2 0 - e 5 0 2 d 0 0 2 b d 9 5 < / I n t e r n a l I d > < N a m e > F i n a n c i a l F u n c t i o n s 1 _ 3 Y o u c a n 0 0 : 0 0 : 1 9 . 1 - 0 0 : 0 0 : 2 3 . 0 < / N a m e > < T e x t >   Y o u   c a n   u s e   t h e   P M T   f u n c t i o n   t o   f i n d   o u t   h o w   m u c h   t o   s a v e . < / T e x t > < B o o k M a r k E n t r y N a m e > F i n a n c i a l F u n c t i o n s 1 _ 3 0 0 : 0 0 : 1 9 . 1 < / B o o k M a r k E n t r y N a m e > < B o o k M a r k E x i t N a m e > F i n a n c i a l F u n c t i o n s 1 _ 3 0 0 : 0 0 : 2 3 . 0 < / B o o k M a r k E x i t N a m e > < B o o k M a r k E n t r y P o s i t i o n > 1 9 1 0 0 < / B o o k M a r k E n t r y P o s i t i o n > < B o o k M a r k E x i t P o s i t i o n > 2 3 0 3 3 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 1 d a 6 7 e c 8 - a a 3 5 - 4 c c c - 9 4 5 3 - c e 1 9 8 1 3 c d a 4 2 < / I n t e r n a l I d > < N a m e > F i n a n c i a l F u n c t i o n s 1 _ 3 I  l l t y p e 0 0 : 0 0 : 2 3 . 1 - 0 0 : 0 0 : 3 0 . 2 < / N a m e > < T e x t >   I  l l   t y p e   t h e   f o r m u l a   d i r e c t l y   i n   t h e   s p r e a d s h e e t   b y   s t a r t i n g   w i t h   m y   e q u a l   s i g n ,   t h e n   I  l l   b e g i n   t o   t y p e   P M T . < / T e x t > < B o o k M a r k E n t r y N a m e > F i n a n c i a l F u n c t i o n s 1 _ 3 0 0 : 0 0 : 2 3 . 1 < / B o o k M a r k E n t r y N a m e > < B o o k M a r k E x i t N a m e > F i n a n c i a l F u n c t i o n s 1 _ 3 0 0 : 0 0 : 3 0 . 2 < / B o o k M a r k E x i t N a m e > < B o o k M a r k E n t r y P o s i t i o n > 2 3 1 3 3 < / B o o k M a r k E n t r y P o s i t i o n > < B o o k M a r k E x i t P o s i t i o n > 3 0 2 6 7 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 4 f 2 9 5 d 3 5 - 5 8 0 8 - 4 a 4 5 - b 9 3 0 - 1 8 1 c 1 f d c c 9 d 7 < / I n t e r n a l I d > < N a m e > F i n a n c i a l F u n c t i o n s 1 _ 3 F o r m u l a A u t o C o m p l e t e 0 0 : 0 0 : 3 0 . 3 - 0 0 : 0 0 : 3 6 . 4 < / N a m e > < T e x t >   F o r m u l a   A u t o C o m p l e t e   o f f e r s   t h e   f u n c t i o n   a n d   I  l l   d o u b l e - c l i c k   i t   t o   g e t   i t   i n t o   t h e   f o r m u l a . < / T e x t > < B o o k M a r k E n t r y N a m e > F i n a n c i a l F u n c t i o n s 1 _ 3 0 0 : 0 0 : 3 0 . 3 < / B o o k M a r k E n t r y N a m e > < B o o k M a r k E x i t N a m e > F i n a n c i a l F u n c t i o n s 1 _ 3 0 0 : 0 0 : 3 6 . 4 < / B o o k M a r k E x i t N a m e > < B o o k M a r k E n t r y P o s i t i o n > 3 0 3 6 7 < / B o o k M a r k E n t r y P o s i t i o n > < B o o k M a r k E x i t P o s i t i o n > 3 6 4 3 3 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 3 a f a 6 5 d 9 - 8 5 4 8 - 4 1 6 8 - 8 5 3 5 - 3 b 5 d 3 4 e a 7 1 b 8 < / I n t e r n a l I d > < N a m e > F i n a n c i a l F u n c t i o n s 1 _ 3 T h e f u n c t i o n 0 0 : 0 0 : 3 6 . 5 - 0 0 : 0 0 : 4 0 . 2 < / N a m e > < T e x t >   T h e   f u n c t i o n   a r g u m e n t s   a r e   h e r e   i n   t h e   S c r e e n T i p . < / T e x t > < B o o k M a r k E n t r y N a m e > F i n a n c i a l F u n c t i o n s 1 _ 3 0 0 : 0 0 : 3 6 . 5 < / B o o k M a r k E n t r y N a m e > < B o o k M a r k E x i t N a m e > F i n a n c i a l F u n c t i o n s 1 _ 3 0 0 : 0 0 : 4 0 . 2 < / B o o k M a r k E x i t N a m e > < B o o k M a r k E n t r y P o s i t i o n > 3 6 5 3 3 < / B o o k M a r k E n t r y P o s i t i o n > < B o o k M a r k E x i t P o s i t i o n > 4 0 2 0 0 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 3 2 3 b c b 3 0 - c b c 5 - 4 4 6 7 - a 2 c 8 - 4 6 f 5 2 b 0 c 1 2 a 9 < / I n t e r n a l I d > < N a m e > F i n a n c i a l F u n c t i o n s 1 _ 3 F i r s t I  l l 0 0 : 0 0 : 4 0 . 3 - 0 0 : 0 0 : 4 9 . 7 < / N a m e > < T e x t >   F i r s t   I  l l   e n t e r   t h e   R a t e   a r g u m e n t ,   w h i c h   i s   1 . 5 % / 1 2 ,   f o l l o w e d   b y   a   c o m m a   t o   s e p a r a t e   t h e   a r g u m e n t   f r o m   t h e   n e x t . < / T e x t > < B o o k M a r k E n t r y N a m e > F i n a n c i a l F u n c t i o n s 1 _ 3 0 0 : 0 0 : 4 0 . 3 < / B o o k M a r k E n t r y N a m e > < B o o k M a r k E x i t N a m e > F i n a n c i a l F u n c t i o n s 1 _ 3 0 0 : 0 0 : 4 9 . 7 < / B o o k M a r k E x i t N a m e > < B o o k M a r k E n t r y P o s i t i o n > 4 0 3 0 0 < / B o o k M a r k E n t r y P o s i t i o n > < B o o k M a r k E x i t P o s i t i o n > 4 9 7 0 0 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 2 3 e e 5 5 6 4 - 0 6 f a - 4 6 4 3 - 9 9 b 4 - 4 c 0 6 4 0 f f b 8 6 d < / I n t e r n a l I d > < N a m e > F i n a n c i a l F u n c t i o n s 1 _ 3 T h e N P E R 0 0 : 0 0 : 4 9 . 8 - 0 0 : 0 0 : 5 5 . 0 < / N a m e > < T e x t >   T h e   N P E R   a r g u m e n t ,   t o t a l   n u m b e r   o f   p a y m e n t s ,   w h i c h   i s   3 * 1 2 . < / T e x t > < B o o k M a r k E n t r y N a m e > F i n a n c i a l F u n c t i o n s 1 _ 3 0 0 : 0 0 : 4 9 . 8 < / B o o k M a r k E n t r y N a m e > < B o o k M a r k E x i t N a m e > F i n a n c i a l F u n c t i o n s 1 _ 3 0 0 : 0 0 : 5 5 . 0 < / B o o k M a r k E x i t N a m e > < B o o k M a r k E n t r y P o s i t i o n > 4 9 8 0 0 < / B o o k M a r k E n t r y P o s i t i o n > < B o o k M a r k E x i t P o s i t i o n > 5 5 0 6 7 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 1 6 d 9 6 d 6 2 - 0 c 6 5 - 4 4 2 5 - a 4 7 0 - 3 c 7 2 e c c f 8 b 8 5 < / I n t e r n a l I d > < N a m e > F i n a n c i a l F u n c t i o n s 1 _ 3 I  l l e n t e r 0 0 : 0 0 : 5 5 . 1 - 0 0 : 0 1 : 0 2 . 0 < / N a m e > < T e x t >   I  l l   e n t e r   a   c o m m a   a n d   t h e n   e n t e r   t h e   P V ,   o r   p r e s e n t   v a l u e   a r g u m e n t ,   w h i c h   i s   0 . < / T e x t > < B o o k M a r k E n t r y N a m e > F i n a n c i a l F u n c t i o n s 1 _ 3 0 0 : 0 0 : 5 5 . 1 < / B o o k M a r k E n t r y N a m e > < B o o k M a r k E x i t N a m e > F i n a n c i a l F u n c t i o n s 1 _ 3 0 0 : 0 1 : 0 2 . 0 < / B o o k M a r k E x i t N a m e > < B o o k M a r k E n t r y P o s i t i o n > 5 5 1 6 7 < / B o o k M a r k E n t r y P o s i t i o n > < B o o k M a r k E x i t P o s i t i o n > 6 2 0 3 3 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 8 6 7 3 8 2 0 2 - 6 7 8 f - 4 3 0 5 - 8 6 6 8 - d 1 0 3 2 7 c 7 4 0 b 2 < / I n t e r n a l I d > < N a m e > F i n a n c i a l F u n c t i o n s 1 _ 3 I  l l e n t e r 0 0 : 0 1 : 0 2 . 1 - 0 0 : 0 1 : 0 8 . 6 < / N a m e > < T e x t >   I  l l   e n t e r   a   c o m m a   a n d   t h e n   e n t e r   t h e   F V   a r g u m e n t ,   F u t u r e   V a l u e ,   w h i c h   i s   8 5 0 0 . < / T e x t > < B o o k M a r k E n t r y N a m e > F i n a n c i a l F u n c t i o n s 1 _ 3 0 0 : 0 1 : 0 2 . 1 < / B o o k M a r k E n t r y N a m e > < B o o k M a r k E x i t N a m e > F i n a n c i a l F u n c t i o n s 1 _ 3 0 0 : 0 1 : 0 8 . 6 < / B o o k M a r k E x i t N a m e > < B o o k M a r k E n t r y P o s i t i o n > 6 2 1 3 3 < / B o o k M a r k E n t r y P o s i t i o n > < B o o k M a r k E x i t P o s i t i o n > 6 8 6 0 0 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 0 a f 7 0 d 0 0 - 0 f 4 d - 4 e e 6 - 8 a b c - 9 7 b 5 7 d 3 0 d 8 8 5 < / I n t e r n a l I d > < N a m e > F i n a n c i a l F u n c t i o n s 1 _ 3 T h e n I  l l 0 0 : 0 1 : 0 8 . 7 - 0 0 : 0 1 : 1 2 . 4 < / N a m e > < T e x t >   T h e n   I  l l   e n t e r   m y   c l o s i n g   p a r e n t h e s i s   a n d   p r e s s   E n t e r . < / T e x t > < B o o k M a r k E n t r y N a m e > F i n a n c i a l F u n c t i o n s 1 _ 3 0 0 : 0 1 : 0 8 . 7 < / B o o k M a r k E n t r y N a m e > < B o o k M a r k E x i t N a m e > F i n a n c i a l F u n c t i o n s 1 _ 3 0 0 : 0 1 : 1 2 . 4 < / B o o k M a r k E x i t N a m e > < B o o k M a r k E n t r y P o s i t i o n > 6 8 7 0 0 < / B o o k M a r k E n t r y P o s i t i o n > < B o o k M a r k E x i t P o s i t i o n > 7 2 4 0 0 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 2 a 4 3 d 7 f 3 - d 4 4 8 - 4 7 1 a - 9 0 5 5 - 0 7 0 3 5 9 7 7 2 a f 3 < / I n t e r n a l I d > < N a m e > F i n a n c i a l F u n c t i o n s 1 _ 3 Y o u w o u l d 0 0 : 0 1 : 1 2 . 5 - 0 0 : 0 1 : 1 9 . 7 < / N a m e > < T e x t >   Y o u   w o u l d   n e e d   t o   s a v e   $ 2 3 0 . 9 9   e v e r y   m o n t h   f o r   t h r e e   y e a r s . < / T e x t > < B o o k M a r k E n t r y N a m e > F i n a n c i a l F u n c t i o n s 1 _ 3 0 0 : 0 1 : 1 2 . 5 < / B o o k M a r k E n t r y N a m e > < B o o k M a r k E x i t N a m e > F i n a n c i a l F u n c t i o n s 1 _ 3 0 0 : 0 1 : 1 9 . 7 < / B o o k M a r k E x i t N a m e > < B o o k M a r k E n t r y P o s i t i o n > 7 2 5 0 0 < / B o o k M a r k E n t r y P o s i t i o n > < B o o k M a r k E x i t P o s i t i o n > 7 9 7 0 0 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6.xml>��< ? x m l   v e r s i o n = " 1 . 0 "   e n c o d i n g = " u t f - 1 6 " ? > < C a p t i o n I t e m s L i s t   x m l n s : x s i = " h t t p : / / w w w . w 3 . o r g / 2 0 0 1 / X M L S c h e m a - i n s t a n c e "   x m l n s : x s d = " h t t p : / / w w w . w 3 . o r g / 2 0 0 1 / X M L S c h e m a " > < I d > e c f f 3 0 0 3 - 3 9 3 d - 4 4 b d - b 6 1 5 - d b f 4 e 2 7 8 7 9 3 1 < / I d > < C a p t i o n I t e m s > < C a p t i o n I t e m > < I n t e r n a l I d > 6 3 d 0 8 0 8 5 - e a 1 c - 4 9 8 4 - b 9 e d - 7 1 e 4 0 d 2 3 1 6 e b < / I n t e r n a l I d > < N a m e > F i n a n c i a l F u n c t i o n s 1 _ 6 _ V F 1 0 2 6 3 4 0 4 6 0 0 : 0 0 : 0 0 . 0 - 0 0 : 0 0 : 0 0 . 1 < / N a m e > < T e x t >   < / T e x t > < B o o k M a r k E n t r y N a m e > F i n a n c i a l F u n c t i o n s 1 _ 6 _ V F 1 0 2 6 3 4 0 4 6 0 0 : 0 0 : 0 0 . 0 < / B o o k M a r k E n t r y N a m e > < B o o k M a r k E x i t N a m e > F i n a n c i a l F u n c t i o n s 1 _ 6 _ V F 1 0 2 6 3 4 0 4 6 0 0 : 0 0 : 0 0 . 1 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 f b 8 6 2 7 6 2 - b 9 3 2 - 4 1 f b - 8 a 1 b - 1 7 0 0 4 8 9 d 4 8 7 c < / I n t e r n a l I d > < N a m e > F i n a n c i a l F u n c t i o n s 1 _ 6 _ V F 1 0 2 6 3 4 0 4 6 @54?>;>68<, 2K0 0 : 0 0 : 0 0 . 0 - 0 0 : 0 0 : 0 5 . 4 < / N a m e > < T e x t >   @54?>;>68<,   2K  27O;8  :@548B  2  @07<5@5  2 5 � 0 0 0   @C1;59. < / T e x t > < B o o k M a r k E n t r y N a m e > F i n a n c i a l F u n c t i o n s 1 _ 6 _ V F 1 0 2 6 3 4 0 4 6 0 0 : 0 0 : 0 0 . 0 < / B o o k M a r k E n t r y N a m e > < B o o k M a r k E x i t N a m e > F i n a n c i a l F u n c t i o n s 1 _ 6 _ V F 1 0 2 6 3 4 0 4 6 0 0 : 0 0 : 0 5 . 4 < / B o o k M a r k E x i t N a m e > < B o o k M a r k E n t r y P o s i t i o n > 3 3 < / B o o k M a r k E n t r y P o s i t i o n > < B o o k M a r k E x i t P o s i t i o n > 5 4 3 3 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 b 0 1 3 b 0 b 0 - d 2 7 4 - 4 8 b 6 - b e 0 6 - 4 0 b e 0 9 7 3 2 3 7 1 < / I n t e r n a l I d > < N a m e > F i n a n c i a l F u n c t i o n s 1 _ 6 _ V F 1 0 2 6 3 4 0 4 6 K?;0=8@C5B50 0 : 0 0 : 0 5 . 5 - 0 0 : 0 0 : 1 4 . 0 < / N a m e > < T e x t >   K  ?;0=8@C5B5  2K?;0G820BL  ?>  1 5 0 0   @C1;59  565<5AOG=>,   0  ?@>F5=B=0O  AB02:0  A>AB02;O5B  3 � %   3>4>2KE. < / T e x t > < B o o k M a r k E n t r y N a m e > F i n a n c i a l F u n c t i o n s 1 _ 6 _ V F 1 0 2 6 3 4 0 4 6 0 0 : 0 0 : 0 5 . 5 < / B o o k M a r k E n t r y N a m e > < B o o k M a r k E x i t N a m e > F i n a n c i a l F u n c t i o n s 1 _ 6 _ V F 1 0 2 6 3 4 0 4 6 0 0 : 0 0 : 1 4 . 0 < / B o o k M a r k E x i t N a m e > < B o o k M a r k E n t r y P o s i t i o n > 5 5 3 3 < / B o o k M a r k E n t r y P o s i t i o n > < B o o k M a r k E x i t P o s i t i o n > 1 4 0 6 7 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 a 2 3 8 7 c a 1 - 7 d 1 1 - 4 4 7 1 - 8 b 8 a - d 8 7 2 c 0 e b 2 8 5 6 < / I n t e r n a l I d > < N a m e > F i n a n c i a l F u n c t i o n s 1 _ 6 _ V F 1 0 2 6 3 4 0 4 6 !:>;L:>2@5<5=80 0 : 0 0 : 1 4 . 1 - 0 0 : 0 0 : 1 7 . 3 < / N a m e > < T e x t >   !:>;L:>  2@5<5=8  ?>B@51C5BAO  =0  ?>30H5=85  :@548B0? < / T e x t > < B o o k M a r k E n t r y N a m e > F i n a n c i a l F u n c t i o n s 1 _ 6 _ V F 1 0 2 6 3 4 0 4 6 0 0 : 0 0 : 1 4 . 1 < / B o o k M a r k E n t r y N a m e > < B o o k M a r k E x i t N a m e > F i n a n c i a l F u n c t i o n s 1 _ 6 _ V F 1 0 2 6 3 4 0 4 6 0 0 : 0 0 : 1 7 . 3 < / B o o k M a r k E x i t N a m e > < B o o k M a r k E n t r y P o s i t i o n > 1 4 1 6 7 < / B o o k M a r k E n t r y P o s i t i o n > < B o o k M a r k E x i t P o s i t i o n > 1 7 3 0 0 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 9 3 3 8 6 d d d - 6 3 d a - 4 e c d - 8 5 7 1 - 7 a 8 3 2 f e b c d c c < / I n t e r n a l I d > < N a m e > F i n a n c i a l F u n c t i o n s 1 _ 6 _ V F 1 0 2 6 3 4 0 4 6 'B>1K=09B80 0 : 0 0 : 1 7 . 4 - 0 0 : 0 0 : 2 3 . 1 < / N a m e > < T e x t >   'B>1K  =09B8  >B25B,   O  2>A?>;L7CNAL  DC=:F859   ,   :>B>@0O  2KG8A;O5B  :>;8G5AB2>  2K?;0B< / T e x t > < B o o k M a r k E n t r y N a m e > F i n a n c i a l F u n c t i o n s 1 _ 6 _ V F 1 0 2 6 3 4 0 4 6 0 0 : 0 0 : 1 7 . 4 < / B o o k M a r k E n t r y N a m e > < B o o k M a r k E x i t N a m e > F i n a n c i a l F u n c t i o n s 1 _ 6 _ V F 1 0 2 6 3 4 0 4 6 0 0 : 0 0 : 2 3 . 1 < / B o o k M a r k E x i t N a m e > < B o o k M a r k E n t r y P o s i t i o n > 1 7 4 0 0 < / B o o k M a r k E n t r y P o s i t i o n > < B o o k M a r k E x i t P o s i t i o n > 2 3 1 6 7 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 5 d f f b 4 4 9 - 9 f d 8 - 4 4 7 8 - b 3 f 3 - a 3 b 2 d 8 8 1 8 6 4 a < / I n t e r n a l I d > < N a m e > F i n a n c i a l F u n c t i o n s 1 _ 6 _ V F 1 0 2 6 3 4 0 4 6 ?@8@53C;O@=KE0 0 : 0 0 : 2 3 . 2 - 0 0 : 0 0 : 2 7 . 8 < / N a m e > < T e x t >   ?@8  @53C;O@=KE  ?;0B560E  @02=K<8  4>;O<8  8  =587<5==>9  ?@>F5=B=>9  AB02:5. < / T e x t > < B o o k M a r k E n t r y N a m e > F i n a n c i a l F u n c t i o n s 1 _ 6 _ V F 1 0 2 6 3 4 0 4 6 0 0 : 0 0 : 2 3 . 2 < / B o o k M a r k E n t r y N a m e > < B o o k M a r k E x i t N a m e > F i n a n c i a l F u n c t i o n s 1 _ 6 _ V F 1 0 2 6 3 4 0 4 6 0 0 : 0 0 : 2 7 . 8 < / B o o k M a r k E x i t N a m e > < B o o k M a r k E n t r y P o s i t i o n > 2 3 2 6 7 < / B o o k M a r k E n t r y P o s i t i o n > < B o o k M a r k E x i t P o s i t i o n > 2 7 8 3 3 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 1 6 7 e a e e e - 6 5 f 6 - 4 8 1 e - 8 d 4 a - 6 3 1 a 4 6 5 a 7 c 7 3 < / I n t e r n a l I d > < N a m e > F i n a n c i a l F u n c t i o n s 1 _ 6 _ V F 1 0 2 6 3 4 0 4 6 /22>6C0 0 : 0 0 : 2 7 . 9 - 0 0 : 0 0 : 3 6 . 2 < / N a m e > < T e x t >   /  22>6C  7=0:  @025=AB20  8  8<O  DC=:F88   .   0B5<  42064K  I5;:0N  DC=:F8N,   GB>1K  2AB028BL  55  2  D>@<C;C. < / T e x t > < B o o k M a r k E n t r y N a m e > F i n a n c i a l F u n c t i o n s 1 _ 6 _ V F 1 0 2 6 3 4 0 4 6 0 0 : 0 0 : 2 7 . 9 < / B o o k M a r k E n t r y N a m e > < B o o k M a r k E x i t N a m e > F i n a n c i a l F u n c t i o n s 1 _ 6 _ V F 1 0 2 6 3 4 0 4 6 0 0 : 0 0 : 3 6 . 2 < / B o o k M a r k E x i t N a m e > < B o o k M a r k E n t r y P o s i t i o n > 2 7 9 3 3 < / B o o k M a r k E n t r y P o s i t i o n > < B o o k M a r k E x i t P o s i t i o n > 3 6 2 0 0 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 3 9 c 3 b 1 7 c - 1 c b a - 4 c 4 f - b d 6 7 - e b 8 b 7 8 1 b 3 b 8 a < / I n t e r n a l I d > < N a m e > F i n a n c i a l F u n c t i o n s 1 _ 6 _ V F 1 0 2 6 3 4 0 4 6 5@2K90@3C<5=B�  0 0 : 0 0 : 3 6 . 3 - 0 0 : 0 0 : 4 5 . 3 < / N a m e > < T e x t >   5@2K9  0@3C<5=B�    MB>  � AB02:0� ,   :>B>@0O  A>AB02;O5B  3 � % / 1 2 .   @3C<5=BK  @0745;ONBAO  B>G:>9  A  70?OB>9. < / T e x t > < B o o k M a r k E n t r y N a m e > F i n a n c i a l F u n c t i o n s 1 _ 6 _ V F 1 0 2 6 3 4 0 4 6 0 0 : 0 0 : 3 6 . 3 < / B o o k M a r k E n t r y N a m e > < B o o k M a r k E x i t N a m e > F i n a n c i a l F u n c t i o n s 1 _ 6 _ V F 1 0 2 6 3 4 0 4 6 0 0 : 0 0 : 4 5 . 3 < / B o o k M a r k E x i t N a m e > < B o o k M a r k E n t r y P o s i t i o n > 3 6 3 0 0 < / B o o k M a r k E n t r y P o s i t i o n > < B o o k M a r k E x i t P o s i t i o n > 4 5 3 0 0 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 5 f 5 b 5 7 2 d - b 4 e 9 - 4 3 2 2 - a 9 9 9 - e 3 1 0 d c 7 b 1 0 e 2 < / I n t e r n a l I d > < N a m e > F i n a n c i a l F u n c t i o n s 1 _ 6 _ V F 1 0 2 6 3 4 0 4 6 @3C<5=B� ?;B� 0 0 : 0 0 : 4 5 . 4 - 0 0 : 0 0 : 5 2 . 6 < / N a m e > < T e x t >   @3C<5=B  � ?;B�   ( ?;0B56)   @025=  - 1 5 0 0 ,   70B5<  O  22>6C  B>G:C  A< / T e x t > < B o o k M a r k E n t r y N a m e > F i n a n c i a l F u n c t i o n s 1 _ 6 _ V F 1 0 2 6 3 4 0 4 6 0 0 : 0 0 : 4 5 . 4 < / B o o k M a r k E n t r y N a m e > < B o o k M a r k E x i t N a m e > F i n a n c i a l F u n c t i o n s 1 _ 6 _ V F 1 0 2 6 3 4 0 4 6 0 0 : 0 0 : 5 2 . 6 < / B o o k M a r k E x i t N a m e > < B o o k M a r k E n t r y P o s i t i o n > 4 5 4 0 0 < / B o o k M a r k E n t r y P o s i t i o n > < B o o k M a r k E x i t P o s i t i o n > 5 2 6 3 3 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 1 3 1 2 7 3 1 6 - f 7 b 7 - 4 6 d e - 9 a f a - f 1 b 4 7 5 5 0 f c 3 f < / I n t e r n a l I d > < N a m e > F i n a n c i a l F u n c t i o n s 1 _ 6 _ V F 1 0 2 6 3 4 0 4 6 70?OB>980 0 : 0 0 : 5 2 . 7 - 0 0 : 0 0 : 5 9 . 0 < / N a m e > < T e x t >   70?OB>9  8  0@3C<5=B  � ?A�   ( ?@82545==0O  AB>8<>ABL) ,   :>B>@K9  @025=  2 5 � 0 0 0 . < / T e x t > < B o o k M a r k E n t r y N a m e > F i n a n c i a l F u n c t i o n s 1 _ 6 _ V F 1 0 2 6 3 4 0 4 6 0 0 : 0 0 : 5 2 . 7 < / B o o k M a r k E n t r y N a m e > < B o o k M a r k E x i t N a m e > F i n a n c i a l F u n c t i o n s 1 _ 6 _ V F 1 0 2 6 3 4 0 4 6 0 0 : 0 0 : 5 9 . 0 < / B o o k M a r k E x i t N a m e > < B o o k M a r k E n t r y P o s i t i o n > 5 2 7 3 3 < / B o o k M a r k E n t r y P o s i t i o n > < B o o k M a r k E x i t P o s i t i o n > 5 9 0 0 0 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 1 a d 4 b f a 7 - d a 5 0 - 4 a d 9 - b d f 2 - a 5 f 5 a e c b 5 7 e b < / I n t e r n a l I d > < N a m e > F i n a n c i a l F u n c t i o n s 1 _ 6 _ V F 1 0 2 6 3 4 0 4 6 /22>6C0 0 : 0 0 : 5 9 . 1 - 0 0 : 0 1 : 0 3 . 5 < / N a m e > < T e x t >   /  22>6C  70:@K20NICN  A:>1:C  8  =068<0N  :;028HC  . < / T e x t > < B o o k M a r k E n t r y N a m e > F i n a n c i a l F u n c t i o n s 1 _ 6 _ V F 1 0 2 6 3 4 0 4 6 0 0 : 0 0 : 5 9 . 1 < / B o o k M a r k E n t r y N a m e > < B o o k M a r k E x i t N a m e > F i n a n c i a l F u n c t i o n s 1 _ 6 _ V F 1 0 2 6 3 4 0 4 6 0 0 : 0 1 : 0 3 . 5 < / B o o k M a r k E x i t N a m e > < B o o k M a r k E n t r y P o s i t i o n > 5 9 1 0 0 < / B o o k M a r k E n t r y P o s i t i o n > < B o o k M a r k E x i t P o s i t i o n > 6 3 5 6 7 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 c 3 9 3 c 3 5 7 - 7 7 3 6 - 4 b f 5 - 9 9 5 8 - 2 8 8 1 3 c 0 3 3 b 5 5 < / I n t e r n a l I d > < N a m e > F i n a n c i a l F u n c t i o n s 1 _ 6 _ V F 1 0 2 6 3 4 0 4 6 ;O?>30H5=8O0 0 : 0 1 : 0 3 . 6 - 0 0 : 0 1 : 0 8 . 2 < / N a m e > < T e x t >   ;O  ?>30H5=8O  :@548B0  ?>B@51C5BAO  A5<=04F0BL  <5AOF52  8  =5A:>;L:>  4=59. < / T e x t > < B o o k M a r k E n t r y N a m e > F i n a n c i a l F u n c t i o n s 1 _ 6 _ V F 1 0 2 6 3 4 0 4 6 0 0 : 0 1 : 0 3 . 6 < / B o o k M a r k E n t r y N a m e > < B o o k M a r k E x i t N a m e > F i n a n c i a l F u n c t i o n s 1 _ 6 _ V F 1 0 2 6 3 4 0 4 6 0 0 : 0 1 : 0 8 . 2 < / B o o k M a r k E x i t N a m e > < B o o k M a r k E n t r y P o s i t i o n > 6 3 6 6 7 < / B o o k M a r k E n t r y P o s i t i o n > < B o o k M a r k E x i t P o s i t i o n > 6 8 2 3 3 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 e a b 9 1 f 6 7 - c 3 f 8 - 4 3 1 3 - a 2 b 8 - 0 2 9 4 d 8 2 5 9 6 c 7 < / I n t e r n a l I d > < N a m e > F i n a n c i a l F u n c t i o n s 1 _ 6 _ V F 1 0 2 6 3 4 0 4 6 >A:>;L:CA@>:0 0 : 0 1 : 0 8 . 3 - 0 0 : 0 1 : 1 4 . 0 < / N a m e > < T e x t >   >A:>;L:C  A@>:  ?@52KH05B  A5<=04F0BL  <5AOF52,   @07C<=>  >:@C3;8BL  53>  4>  2>A5<=04F0B8. < / T e x t > < B o o k M a r k E n t r y N a m e > F i n a n c i a l F u n c t i o n s 1 _ 6 _ V F 1 0 2 6 3 4 0 4 6 0 0 : 0 1 : 0 8 . 3 < / B o o k M a r k E n t r y N a m e > < B o o k M a r k E x i t N a m e > F i n a n c i a l F u n c t i o n s 1 _ 6 _ V F 1 0 2 6 3 4 0 4 6 0 0 : 0 1 : 1 4 . 0 < / B o o k M a r k E x i t N a m e > < B o o k M a r k E n t r y P o s i t i o n > 6 8 3 3 3 < / B o o k M a r k E n t r y P o s i t i o n > < B o o k M a r k E x i t P o s i t i o n > 7 4 0 3 3 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 5 3 3 e 9 9 9 b - d 7 5 9 - 4 b 6 1 - a 4 7 d - a b f 9 b c a 0 2 7 0 2 < / I n t e r n a l I d > < N a m e > F i n a n c i a l F u n c t i o n s 1 _ 6 _ V F 1 0 2 6 3 4 0 4 6 >A?>;L7C5<AODC=:F8590 0 : 0 1 : 1 4 . 1 - 0 0 : 0 1 : 1 8 . 5 < / N a m e > < T e x t >   >A?>;L7C5<AO  DC=:F859  ",   GB>1K  >?@545;8BL  @07<5@< / T e x t > < B o o k M a r k E n t r y N a m e > F i n a n c i a l F u n c t i o n s 1 _ 6 _ V F 1 0 2 6 3 4 0 4 6 0 0 : 0 1 : 1 4 . 1 < / B o o k M a r k E n t r y N a m e > < B o o k M a r k E x i t N a m e > F i n a n c i a l F u n c t i o n s 1 _ 6 _ V F 1 0 2 6 3 4 0 4 6 0 0 : 0 1 : 1 8 . 5 < / B o o k M a r k E x i t N a m e > < B o o k M a r k E n t r y P o s i t i o n > 7 4 1 3 3 < / B o o k M a r k E n t r y P o s i t i o n > < B o o k M a r k E x i t P o s i t i o n > 7 8 5 3 3 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 8 b d f e c 3 3 - 7 3 1 e - 4 0 d 8 - b 7 d f - 5 8 d a 4 4 c 7 b 9 2 5 < / I n t e r n a l I d > < N a m e > F i n a n c i a l F u n c t i o n s 1 _ 6 _ V F 1 0 2 6 3 4 0 4 6 565<5AOG=>3>?;0B560, 0 0 : 0 1 : 1 8 . 6 - 0 0 : 0 1 : 2 4 . 2 < / N a m e > < T e x t >   565<5AOG=>3>  ?;0B560,   5A;8  A@>:  ?>30H5=8O  :@548B0  A>AB02;O5B  2>A5<=04F0BL  <5AOF52. < / T e x t > < B o o k M a r k E n t r y N a m e > F i n a n c i a l F u n c t i o n s 1 _ 6 _ V F 1 0 2 6 3 4 0 4 6 0 0 : 0 1 : 1 8 . 6 < / B o o k M a r k E n t r y N a m e > < B o o k M a r k E x i t N a m e > F i n a n c i a l F u n c t i o n s 1 _ 6 _ V F 1 0 2 6 3 4 0 4 6 0 0 : 0 1 : 2 4 . 2 < / B o o k M a r k E x i t N a m e > < B o o k M a r k E n t r y P o s i t i o n > 7 8 6 3 3 < / B o o k M a r k E n t r y P o s i t i o n > < B o o k M a r k E x i t P o s i t i o n > 8 4 2 3 3 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 b 4 2 4 9 0 8 4 - a 7 f 3 - 4 0 c 3 - a 8 d f - 7 7 6 d b 2 b 1 a f e e < / I n t e r n a l I d > < N a m e > F i n a n c i a l F u n c t i o n s 1 _ 6 _ V F 1 0 2 6 3 4 0 4 6 /22>6C0 0 : 0 1 : 2 4 . 3 - 0 0 : 0 1 : 3 2 . 1 < / N a m e > < T e x t >   /  22>6C  7=0:  @025=AB20  8  8<O  DC=:F88  "  8  42064K  I5;:0N  55  4;O  02B>7025@H5=8O  D>@<C;K. < / T e x t > < B o o k M a r k E n t r y N a m e > F i n a n c i a l F u n c t i o n s 1 _ 6 _ V F 1 0 2 6 3 4 0 4 6 0 0 : 0 1 : 2 4 . 3 < / B o o k M a r k E n t r y N a m e > < B o o k M a r k E x i t N a m e > F i n a n c i a l F u n c t i o n s 1 _ 6 _ V F 1 0 2 6 3 4 0 4 6 0 0 : 0 1 : 3 2 . 1 < / B o o k M a r k E x i t N a m e > < B o o k M a r k E n t r y P o s i t i o n > 8 4 3 3 3 < / B o o k M a r k E n t r y P o s i t i o n > < B o o k M a r k E x i t P o s i t i o n > 9 2 1 3 3 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 d e f 4 c 6 2 3 - 9 5 8 1 - 4 4 f 2 - a 9 2 d - 4 c 6 1 2 8 4 2 c 5 3 7 < / I n t e r n a l I d > < N a m e > F i n a n c i a l F u n c t i o n s 1 _ 6 _ V F 1 0 2 6 3 4 0 4 6 @8MB><0 0 : 0 1 : 3 2 . 2 - 0 0 : 0 1 : 3 7 . 8 < / N a m e > < T e x t >   @8  MB><  DC=:F8O  8  >B:@K20NI0O  A:>1:0  ?><5I0NBAO  2  D>@<C;C  02B><0B8G5A:8. < / T e x t > < B o o k M a r k E n t r y N a m e > F i n a n c i a l F u n c t i o n s 1 _ 6 _ V F 1 0 2 6 3 4 0 4 6 0 0 : 0 1 : 3 2 . 2 < / B o o k M a r k E n t r y N a m e > < B o o k M a r k E x i t N a m e > F i n a n c i a l F u n c t i o n s 1 _ 6 _ V F 1 0 2 6 3 4 0 4 6 0 0 : 0 1 : 3 7 . 8 < / B o o k M a r k E x i t N a m e > < B o o k M a r k E n t r y P o s i t i o n > 9 2 2 3 3 < / B o o k M a r k E n t r y P o s i t i o n > < B o o k M a r k E x i t P o s i t i o n > 9 7 8 3 3 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 5 e 0 8 d 4 7 9 - e e c 9 - 4 6 3 a - a e 6 a - 7 0 6 1 c 6 a 0 9 8 5 1 < / I n t e r n a l I d > < N a m e > F i n a n c i a l F u n c t i o n s 1 _ 6 _ V F 1 0 2 6 3 4 0 4 6 /22>6C0 0 : 0 1 : 3 7 . 9 - 0 0 : 0 1 : 4 6 . 2 < / N a m e > < T e x t >   /  22>6C  AB02:C,   @02=CN  3 % / 1 2 ,   8  B>G:C  A  70?OB>9  4;O  @0745;5=8O  0@3C<5=B>2. < / T e x t > < B o o k M a r k E n t r y N a m e > F i n a n c i a l F u n c t i o n s 1 _ 6 _ V F 1 0 2 6 3 4 0 4 6 0 0 : 0 1 : 3 7 . 9 < / B o o k M a r k E n t r y N a m e > < B o o k M a r k E x i t N a m e > F i n a n c i a l F u n c t i o n s 1 _ 6 _ V F 1 0 2 6 3 4 0 4 6 0 0 : 0 1 : 4 6 . 2 < / B o o k M a r k E x i t N a m e > < B o o k M a r k E n t r y P o s i t i o n > 9 7 9 3 3 < / B o o k M a r k E n t r y P o s i t i o n > < B o o k M a r k E x i t P o s i t i o n > 1 0 6 2 3 3 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 6 0 9 2 e 7 f 0 - 3 9 b 4 - 4 8 b 4 - 8 f 6 8 - 5 7 0 e 8 8 6 9 4 9 a 9 < / I n t e r n a l I d > < N a m e > F i n a n c i a l F u n c t i o n s 1 _ 6 _ V F 1 0 2 6 3 4 0 4 6 >;8G5AB2>?;0B5659�  0 0 : 0 1 : 4 6 . 3 - 0 0 : 0 1 : 5 0 . 1 < / N a m e > < T e x t >   >;8G5AB2>  ?;0B5659�    2>A5<=04F0BL,   B>G:0  A  70?OB>9, < / T e x t > < B o o k M a r k E n t r y N a m e > F i n a n c i a l F u n c t i o n s 1 _ 6 _ V F 1 0 2 6 3 4 0 4 6 0 0 : 0 1 : 4 6 . 3 < / B o o k M a r k E n t r y N a m e > < B o o k M a r k E x i t N a m e > F i n a n c i a l F u n c t i o n s 1 _ 6 _ V F 1 0 2 6 3 4 0 4 6 0 0 : 0 1 : 5 0 . 1 < / B o o k M a r k E x i t N a m e > < B o o k M a r k E n t r y P o s i t i o n > 1 0 6 3 3 3 < / B o o k M a r k E n t r y P o s i t i o n > < B o o k M a r k E x i t P o s i t i o n > 1 1 0 1 0 0 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 2 9 8 a a f 5 b - 6 0 b 2 - 4 0 a 1 - 9 1 c d - 2 2 3 2 8 d 8 d 0 3 6 9 < / I n t e r n a l I d > < N a m e > F i n a n c i a l F u n c t i o n s 1 _ 6 _ V F 1 0 2 6 3 4 0 4 6 ?@82545==0OAB>8<>ABL0 0 : 0 1 : 5 0 . 2 - 0 0 : 0 1 : 5 3 . 5 < / N a m e > < T e x t >   ?@82545==0O  AB>8<>ABL  @02=0  2 5 � 0 0 0 . < / T e x t > < B o o k M a r k E n t r y N a m e > F i n a n c i a l F u n c t i o n s 1 _ 6 _ V F 1 0 2 6 3 4 0 4 6 0 0 : 0 1 : 5 0 . 2 < / B o o k M a r k E n t r y N a m e > < B o o k M a r k E x i t N a m e > F i n a n c i a l F u n c t i o n s 1 _ 6 _ V F 1 0 2 6 3 4 0 4 6 0 0 : 0 1 : 5 3 . 5 < / B o o k M a r k E x i t N a m e > < B o o k M a r k E n t r y P o s i t i o n > 1 1 0 2 0 0 < / B o o k M a r k E n t r y P o s i t i o n > < B o o k M a r k E x i t P o s i t i o n > 1 1 3 5 3 3 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 2 2 d 2 7 1 1 5 - f 2 0 a - 4 8 2 5 - b 6 8 e - e a a 2 e 7 5 3 a 8 6 c < / I n t e r n a l I d > < N a m e > F i n a n c i a l F u n c t i o n s 1 _ 6 _ V F 1 0 2 6 3 4 0 4 6 /22>6C0 0 : 0 1 : 5 3 . 6 - 0 0 : 0 1 : 5 7 . 6 < / N a m e > < T e x t >   /  22>6C  70:@K20NICN  A:>1:C  8  =068<0N  :;028HC  . < / T e x t > < B o o k M a r k E n t r y N a m e > F i n a n c i a l F u n c t i o n s 1 _ 6 _ V F 1 0 2 6 3 4 0 4 6 0 0 : 0 1 : 5 3 . 6 < / B o o k M a r k E n t r y N a m e > < B o o k M a r k E x i t N a m e > F i n a n c i a l F u n c t i o n s 1 _ 6 _ V F 1 0 2 6 3 4 0 4 6 0 0 : 0 1 : 5 7 . 6 < / B o o k M a r k E x i t N a m e > < B o o k M a r k E n t r y P o s i t i o n > 1 1 3 6 3 3 < / B o o k M a r k E n t r y P o s i t i o n > < B o o k M a r k E x i t P o s i t i o n > 1 1 7 6 6 7 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 c c 9 5 0 6 1 f - 1 f 4 1 - 4 7 9 1 - b 8 f 9 - 8 3 1 3 e f 6 1 9 c 6 3 < / I n t e r n a l I d > < N a m e > F i n a n c i a l F u n c t i o n s 1 _ 6 _ V F 1 0 2 6 3 4 0 4 6 >;CG8;>AL2>A5<=04F0BL0 0 : 0 1 : 5 7 . 7 - 0 0 : 0 2 : 0 4 . 8 < / N a m e > < T e x t >   >;CG8;>AL  2>A5<=04F0BL  ?;0B5659  ?>  1 4 2 2   @C1.   1 1   :>?.   565<5AOG=>. < / T e x t > < B o o k M a r k E n t r y N a m e > F i n a n c i a l F u n c t i o n s 1 _ 6 _ V F 1 0 2 6 3 4 0 4 6 0 0 : 0 1 : 5 7 . 7 < / B o o k M a r k E n t r y N a m e > < B o o k M a r k E x i t N a m e > F i n a n c i a l F u n c t i o n s 1 _ 6 _ V F 1 0 2 6 3 4 0 4 6 0 0 : 0 2 : 0 4 . 8 < / B o o k M a r k E x i t N a m e > < B o o k M a r k E n t r y P o s i t i o n > 1 1 7 7 6 7 < / B o o k M a r k E n t r y P o s i t i o n > < B o o k M a r k E x i t P o s i t i o n > 1 2 4 8 6 7 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7.xml>��< ? x m l   v e r s i o n = " 1 . 0 "   e n c o d i n g = " u t f - 1 6 " ? > < C a p t i o n I t e m s L i s t   x m l n s : x s i = " h t t p : / / w w w . w 3 . o r g / 2 0 0 1 / X M L S c h e m a - i n s t a n c e "   x m l n s : x s d = " h t t p : / / w w w . w 3 . o r g / 2 0 0 1 / X M L S c h e m a " > < I d > b 2 e a 5 e 8 0 - 7 8 7 7 - 4 e 3 b - 9 8 e 2 - a e b 4 3 e 1 e 4 1 4 c < / I d > < C a p t i o n I t e m s > < C a p t i o n I t e m > < I n t e r n a l I d > 9 1 b 6 0 1 a f - a 1 8 6 - 4 0 5 e - 9 2 8 3 - f 1 6 8 9 5 0 f d 7 4 e < / I n t e r n a l I d > < N a m e > F i n a n c i a l F u n c t i o n s 1 _ 6 I m a g i n e t h a t 0 0 : 0 0 : 0 0 . 0 - 0 0 : 0 0 : 0 4 . 1 < / N a m e > < T e x t >   I m a g i n e   t h a t   y o u   h a v e   a   p e r s o n a l   l o a n   o f   $ 2 , 5 0 0 . < / T e x t > < B o o k M a r k E n t r y N a m e > F i n a n c i a l F u n c t i o n s 1 _ 6 0 0 : 0 0 : 0 0 . 0 < / B o o k M a r k E n t r y N a m e > < B o o k M a r k E x i t N a m e > F i n a n c i a l F u n c t i o n s 1 _ 6 0 0 : 0 0 : 0 4 . 1 < / B o o k M a r k E x i t N a m e > < B o o k M a r k E n t r y P o s i t i o n > 3 3 < / B o o k M a r k E n t r y P o s i t i o n > < B o o k M a r k E x i t P o s i t i o n > 4 1 0 0 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 8 b b e e e 4 9 - a e b 1 - 4 f 8 3 - a 8 b 1 - 5 9 f 8 b 9 e d 2 0 6 3 < / I n t e r n a l I d > < N a m e > F i n a n c i a l F u n c t i o n s 1 _ 6 Y o u  v e b u d g e t e d 0 0 : 0 0 : 0 4 . 2 - 0 0 : 0 0 : 0 9 . 4 < / N a m e > < T e x t >   Y o u  v e   b u d g e t e d   t o   p a y   $ 1 5 0   a   m o n t h   w i t h   a   3 %   a n n u a l   i n t e r e s t   r a t e . < / T e x t > < B o o k M a r k E n t r y N a m e > F i n a n c i a l F u n c t i o n s 1 _ 6 0 0 : 0 0 : 0 4 . 2 < / B o o k M a r k E n t r y N a m e > < B o o k M a r k E x i t N a m e > F i n a n c i a l F u n c t i o n s 1 _ 6 0 0 : 0 0 : 0 9 . 4 < / B o o k M a r k E x i t N a m e > < B o o k M a r k E n t r y P o s i t i o n > 4 2 0 0 < / B o o k M a r k E n t r y P o s i t i o n > < B o o k M a r k E x i t P o s i t i o n > 9 4 0 0 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 3 3 8 6 9 1 2 1 - e f 5 9 - 4 3 c 1 - 8 c 5 e - 9 4 f 3 8 9 0 a 0 c 5 5 < / I n t e r n a l I d > < N a m e > F i n a n c i a l F u n c t i o n s 1 _ 6 T h e q u e s t i o n 0 0 : 0 0 : 0 9 . 5 - 0 0 : 0 0 : 1 3 . 3 < / N a m e > < T e x t >   T h e   q u e s t i o n   i s   h o w   l o n g   i t   w i l l   t a k e   y o u   t o   p a y   o f f   t h e   l o a n . < / T e x t > < B o o k M a r k E n t r y N a m e > F i n a n c i a l F u n c t i o n s 1 _ 6 0 0 : 0 0 : 0 9 . 5 < / B o o k M a r k E n t r y N a m e > < B o o k M a r k E x i t N a m e > F i n a n c i a l F u n c t i o n s 1 _ 6 0 0 : 0 0 : 1 3 . 3 < / B o o k M a r k E x i t N a m e > < B o o k M a r k E n t r y P o s i t i o n > 9 5 0 0 < / B o o k M a r k E n t r y P o s i t i o n > < B o o k M a r k E x i t P o s i t i o n > 1 3 3 6 7 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 2 f c d 2 d b 5 - e 5 b 6 - 4 3 4 2 - b b f c - 5 0 2 f d a 9 c 9 e d 1 < / I n t e r n a l I d > < N a m e > F i n a n c i a l F u n c t i o n s 1 _ 6 T o f i n d 0 0 : 0 0 : 1 3 . 4 - 0 0 : 0 0 : 1 9 . 6 < / N a m e > < T e x t >   T o   f i n d   o u t   I  l l   u s e   t h e   N P E R   f u n c t i o n ,   w h i c h   c a l c u l a t e s   t h e   n u m b e r   o f   p a y m e n t s < / T e x t > < B o o k M a r k E n t r y N a m e > F i n a n c i a l F u n c t i o n s 1 _ 6 0 0 : 0 0 : 1 3 . 4 < / B o o k M a r k E n t r y N a m e > < B o o k M a r k E x i t N a m e > F i n a n c i a l F u n c t i o n s 1 _ 6 0 0 : 0 0 : 1 9 . 6 < / B o o k M a r k E x i t N a m e > < B o o k M a r k E n t r y P o s i t i o n > 1 3 4 6 7 < / B o o k M a r k E n t r y P o s i t i o n > < B o o k M a r k E x i t P o s i t i o n > 1 9 6 0 0 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 8 1 d 5 8 2 b 4 - 0 4 2 2 - 4 2 8 5 - b b 2 8 - c 5 0 8 6 7 7 0 3 e 1 d < / I n t e r n a l I d > < N a m e > F i n a n c i a l F u n c t i o n s 1 _ 6 u s i n g r e g u l a r , 0 0 : 0 0 : 1 9 . 7 - 0 0 : 0 0 : 2 4 . 8 < / N a m e > < T e x t >   u s i n g   r e g u l a r ,   i d e n t i c a l   p a y m e n t s   w i t h   a n   u n c h a n g i n g   i n t e r e s t   r a t e . < / T e x t > < B o o k M a r k E n t r y N a m e > F i n a n c i a l F u n c t i o n s 1 _ 6 0 0 : 0 0 : 1 9 . 7 < / B o o k M a r k E n t r y N a m e > < B o o k M a r k E x i t N a m e > F i n a n c i a l F u n c t i o n s 1 _ 6 0 0 : 0 0 : 2 4 . 8 < / B o o k M a r k E x i t N a m e > < B o o k M a r k E n t r y P o s i t i o n > 1 9 7 0 0 < / B o o k M a r k E n t r y P o s i t i o n > < B o o k M a r k E x i t P o s i t i o n > 2 4 8 6 7 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 8 2 e 2 c 3 7 a - 9 f e f - 4 c 1 e - a 5 e 0 - 5 d 6 b d 8 6 6 c 3 c 2 < / I n t e r n a l I d > < N a m e > F i n a n c i a l F u n c t i o n s 1 _ 6 I  l l t y p e 0 0 : 0 0 : 2 4 . 9 - 0 0 : 0 0 : 3 1 . 2 < / N a m e > < T e x t >   I  l l   t y p e   m y   e q u a l   s i g n   f o l l o w e d   b y   N P E R .   I  l l   d o u b l e - c l i c k   t h e   f u n c t i o n   t o   g e t   i t   i n t o   t h e   f o r m u l a . < / T e x t > < B o o k M a r k E n t r y N a m e > F i n a n c i a l F u n c t i o n s 1 _ 6 0 0 : 0 0 : 2 4 . 9 < / B o o k M a r k E n t r y N a m e > < B o o k M a r k E x i t N a m e > F i n a n c i a l F u n c t i o n s 1 _ 6 0 0 : 0 0 : 3 1 . 2 < / B o o k M a r k E x i t N a m e > < B o o k M a r k E n t r y P o s i t i o n > 2 4 9 6 7 < / B o o k M a r k E n t r y P o s i t i o n > < B o o k M a r k E x i t P o s i t i o n > 3 1 2 6 7 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 2 b 1 9 9 4 5 c - 5 7 8 4 - 4 4 a 8 - 8 b a f - d 3 c 8 8 8 e f f 4 3 2 < / I n t e r n a l I d > < N a m e > F i n a n c i a l F u n c t i o n s 1 _ 6 T h e f i r s t 0 0 : 0 0 : 3 1 . 3 - 0 0 : 0 0 : 3 7 . 8 < / N a m e > < T e x t >   T h e   f i r s t   a r g u m e n t   i s   R a t e ,   w h i c h   i s   3 % / 1 2   f o l l o w e d   b y   a   c o m m a . < / T e x t > < B o o k M a r k E n t r y N a m e > F i n a n c i a l F u n c t i o n s 1 _ 6 0 0 : 0 0 : 3 1 . 3 < / B o o k M a r k E n t r y N a m e > < B o o k M a r k E x i t N a m e > F i n a n c i a l F u n c t i o n s 1 _ 6 0 0 : 0 0 : 3 7 . 8 < / B o o k M a r k E x i t N a m e > < B o o k M a r k E n t r y P o s i t i o n > 3 1 3 6 7 < / B o o k M a r k E n t r y P o s i t i o n > < B o o k M a r k E x i t P o s i t i o n > 3 7 8 3 3 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 2 5 6 9 8 8 0 0 - 7 b 8 0 - 4 1 5 8 - 8 1 1 b - 8 b 2 3 9 4 2 5 b 8 1 0 < / I n t e r n a l I d > < N a m e > F i n a n c i a l F u n c t i o n s 1 _ 6 T h e P M T 0 0 : 0 0 : 3 7 . 9 - 0 0 : 0 0 : 4 6 . 3 < / N a m e > < T e x t >   T h e   P M T   a r g u m e n t   i s   - 1 5 0   f o l l o w e d   b y   a   c o m m a   a n d   t h e   P V ,   p r e s e n t   v a l u e ,   i s   2 5 0 0 . < / T e x t > < B o o k M a r k E n t r y N a m e > F i n a n c i a l F u n c t i o n s 1 _ 6 0 0 : 0 0 : 3 7 . 9 < / B o o k M a r k E n t r y N a m e > < B o o k M a r k E x i t N a m e > F i n a n c i a l F u n c t i o n s 1 _ 6 0 0 : 0 0 : 4 6 . 3 < / B o o k M a r k E x i t N a m e > < B o o k M a r k E n t r y P o s i t i o n > 3 7 9 3 3 < / B o o k M a r k E n t r y P o s i t i o n > < B o o k M a r k E x i t P o s i t i o n > 4 6 3 3 3 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 d 6 0 d 0 6 1 9 - c 8 0 5 - 4 a 2 c - 8 4 b 4 - d 4 e 1 0 9 3 4 e a 8 c < / I n t e r n a l I d > < N a m e > F i n a n c i a l F u n c t i o n s 1 _ 6 I  l l t y p e 0 0 : 0 0 : 4 6 . 4 - 0 0 : 0 0 : 4 9 . 9 < / N a m e > < T e x t >   I  l l   t y p e   m y   c l o s i n g   p a r e n t h e s i s   a n d   t h e n   p r e s s   e n t e r . < / T e x t > < B o o k M a r k E n t r y N a m e > F i n a n c i a l F u n c t i o n s 1 _ 6 0 0 : 0 0 : 4 6 . 4 < / B o o k M a r k E n t r y N a m e > < B o o k M a r k E x i t N a m e > F i n a n c i a l F u n c t i o n s 1 _ 6 0 0 : 0 0 : 4 9 . 9 < / B o o k M a r k E x i t N a m e > < B o o k M a r k E n t r y P o s i t i o n > 4 6 4 3 3 < / B o o k M a r k E n t r y P o s i t i o n > < B o o k M a r k E x i t P o s i t i o n > 4 9 9 6 7 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 2 8 6 5 e 5 5 3 - 2 e 6 3 - 4 2 6 4 - a a 5 4 - 5 7 9 2 3 9 2 3 a 5 d f < / I n t e r n a l I d > < N a m e > F i n a n c i a l F u n c t i o n s 1 _ 6 I t w o u l d 0 0 : 0 0 : 5 0 . 0 - 0 0 : 0 0 : 5 4 . 4 < / N a m e > < T e x t >   I t   w o u l d   t a k e   s e v e n t e e n   m o n t h s   a n d   s o m e   d a y s   t o   p a y   o f f   t h e   l o a n . < / T e x t > < B o o k M a r k E n t r y N a m e > F i n a n c i a l F u n c t i o n s 1 _ 6 0 0 : 0 0 : 5 0 . 0 < / B o o k M a r k E n t r y N a m e > < B o o k M a r k E x i t N a m e > F i n a n c i a l F u n c t i o n s 1 _ 6 0 0 : 0 0 : 5 4 . 4 < / B o o k M a r k E x i t N a m e > < B o o k M a r k E n t r y P o s i t i o n > 5 0 0 6 7 < / B o o k M a r k E n t r y P o s i t i o n > < B o o k M a r k E x i t P o s i t i o n > 5 4 4 6 7 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 1 b d 6 1 f b 9 - 5 8 d 3 - 4 4 6 9 - 8 d 8 a - e 1 6 7 6 1 0 2 f b c e < / I n t e r n a l I d > < N a m e > F i n a n c i a l F u n c t i o n s 1 _ 6 B e c a u s e i t  s 0 0 : 0 0 : 5 4 . 5 - 0 0 : 0 0 : 5 9 . 7 < / N a m e > < T e x t >   B e c a u s e   i t  s   m o r e   t h a n   s e v e n t e e n   m o n t h s ,   y o u  l l   w a n t   t o   r o u n d   u p   t o   e i g h t e e n   m o n t h s . < / T e x t > < B o o k M a r k E n t r y N a m e > F i n a n c i a l F u n c t i o n s 1 _ 6 0 0 : 0 0 : 5 4 . 5 < / B o o k M a r k E n t r y N a m e > < B o o k M a r k E x i t N a m e > F i n a n c i a l F u n c t i o n s 1 _ 6 0 0 : 0 0 : 5 9 . 7 < / B o o k M a r k E x i t N a m e > < B o o k M a r k E n t r y P o s i t i o n > 5 4 5 6 7 < / B o o k M a r k E n t r y P o s i t i o n > < B o o k M a r k E x i t P o s i t i o n > 5 9 7 3 3 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 4 e 9 3 e 0 2 f - d 7 7 3 - 4 2 0 4 - 8 d 8 7 - b 7 0 0 c e 3 8 e d a 8 < / I n t e r n a l I d > < N a m e > F i n a n c i a l F u n c t i o n s 1 _ 6 U s e t h e 0 0 : 0 0 : 5 9 . 8 - 0 0 : 0 1 : 0 5 . 2 < / N a m e > < T e x t >   U s e   t h e   P M T   f u n c t i o n   t o   f i n d   y o u r   m o n t h l y   p a y m e n t   f o r   a n   e i g h t e e n   m o n t h   t e r m . < / T e x t > < B o o k M a r k E n t r y N a m e > F i n a n c i a l F u n c t i o n s 1 _ 6 0 0 : 0 0 : 5 9 . 8 < / B o o k M a r k E n t r y N a m e > < B o o k M a r k E x i t N a m e > F i n a n c i a l F u n c t i o n s 1 _ 6 0 0 : 0 1 : 0 5 . 2 < / B o o k M a r k E x i t N a m e > < B o o k M a r k E n t r y P o s i t i o n > 5 9 8 3 3 < / B o o k M a r k E n t r y P o s i t i o n > < B o o k M a r k E x i t P o s i t i o n > 6 5 2 3 3 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 d 1 7 b 0 9 5 8 - 6 b 4 e - 4 0 1 3 - a d 2 1 - 8 f 4 d e a 2 9 6 c 8 b < / I n t e r n a l I d > < N a m e > F i n a n c i a l F u n c t i o n s 1 _ 6 I  l l t y p e 0 0 : 0 1 : 0 5 . 3 - 0 0 : 0 1 : 1 1 . 8 < / N a m e > < T e x t >   I  l l   t y p e   m y   e q u a l   s i g n   a n d   t h e n   P M T ,   d o u b l e - c l i c k   F o r m u l a   A u t o C o m p l e t e   a s   u s u a l , < / T e x t > < B o o k M a r k E n t r y N a m e > F i n a n c i a l F u n c t i o n s 1 _ 6 0 0 : 0 1 : 0 5 . 3 < / B o o k M a r k E n t r y N a m e > < B o o k M a r k E x i t N a m e > F i n a n c i a l F u n c t i o n s 1 _ 6 0 0 : 0 1 : 1 1 . 8 < / B o o k M a r k E x i t N a m e > < B o o k M a r k E n t r y P o s i t i o n > 6 5 3 3 3 < / B o o k M a r k E n t r y P o s i t i o n > < B o o k M a r k E x i t P o s i t i o n > 7 1 8 3 3 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 f 9 8 6 1 9 e 3 - 8 e 8 a - 4 4 8 b - 8 a 7 6 - 9 4 0 1 6 6 9 9 c 3 0 d < / I n t e r n a l I d > < N a m e > F i n a n c i a l F u n c t i o n s 1 _ 6 t o l e t 0 0 : 0 1 : 1 1 . 9 - 0 0 : 0 1 : 1 5 . 5 < / N a m e > < T e x t >   t o   l e t   i t   e n t e r   t h e   f u n c t i o n   a n d   t h e   p a r e n t h e s i s   f o r   m e . < / T e x t > < B o o k M a r k E n t r y N a m e > F i n a n c i a l F u n c t i o n s 1 _ 6 0 0 : 0 1 : 1 1 . 9 < / B o o k M a r k E n t r y N a m e > < B o o k M a r k E x i t N a m e > F i n a n c i a l F u n c t i o n s 1 _ 6 0 0 : 0 1 : 1 5 . 5 < / B o o k M a r k E x i t N a m e > < B o o k M a r k E n t r y P o s i t i o n > 7 1 9 3 3 < / B o o k M a r k E n t r y P o s i t i o n > < B o o k M a r k E x i t P o s i t i o n > 7 5 5 6 7 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 3 b e 2 2 d e 4 - c 7 a 3 - 4 1 e f - b f 7 5 - d d 3 6 1 1 2 3 4 f 9 f < / I n t e r n a l I d > < N a m e > F i n a n c i a l F u n c t i o n s 1 _ 6 I  l l e n t e r 0 0 : 0 1 : 1 5 . 6 - 0 0 : 0 1 : 2 1 . 8 < / N a m e > < T e x t >   I  l l   e n t e r   t h e   r a t e   o f   3 % / 1 2   a n d   e n t e r   a   c o m m a   t o   s e p a r a t e   t h e   a r g u m e n t s . < / T e x t > < B o o k M a r k E n t r y N a m e > F i n a n c i a l F u n c t i o n s 1 _ 6 0 0 : 0 1 : 1 5 . 6 < / B o o k M a r k E n t r y N a m e > < B o o k M a r k E x i t N a m e > F i n a n c i a l F u n c t i o n s 1 _ 6 0 0 : 0 1 : 2 1 . 8 < / B o o k M a r k E x i t N a m e > < B o o k M a r k E n t r y P o s i t i o n > 7 5 6 6 7 < / B o o k M a r k E n t r y P o s i t i o n > < B o o k M a r k E x i t P o s i t i o n > 8 1 8 6 7 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 1 a c 7 e e f b - 2 f e 6 - 4 b d 4 - a 2 c 2 - 9 2 5 b c 1 e c 3 f 0 c < / I n t e r n a l I d > < N a m e > F i n a n c i a l F u n c t i o n s 1 _ 6 T h e n u m b e r 0 0 : 0 1 : 2 1 . 9 - 0 0 : 0 1 : 2 5 . 5 < / N a m e > < T e x t >   T h e   n u m b e r   o f   p a y m e n t s   i s   e i g h t e e n ,   t h e n   a   c o m m a , < / T e x t > < B o o k M a r k E n t r y N a m e > F i n a n c i a l F u n c t i o n s 1 _ 6 0 0 : 0 1 : 2 1 . 9 < / B o o k M a r k E n t r y N a m e > < B o o k M a r k E x i t N a m e > F i n a n c i a l F u n c t i o n s 1 _ 6 0 0 : 0 1 : 2 5 . 5 < / B o o k M a r k E x i t N a m e > < B o o k M a r k E n t r y P o s i t i o n > 8 1 9 6 7 < / B o o k M a r k E n t r y P o s i t i o n > < B o o k M a r k E x i t P o s i t i o n > 8 5 5 3 3 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 5 b f 5 1 9 f f - d 5 e b - 4 9 c 7 - a 5 7 1 - e f e b 8 6 d 0 7 0 c 6 < / I n t e r n a l I d > < N a m e > F i n a n c i a l F u n c t i o n s 1 _ 6 a n d t h e 0 0 : 0 1 : 2 5 . 6 - 0 0 : 0 1 : 2 9 . 4 < / N a m e > < T e x t >   a n d   t h e   p r e s e n t   v a l u e   o f   t h e   l o a n   i s   2 5 0 0 . < / T e x t > < B o o k M a r k E n t r y N a m e > F i n a n c i a l F u n c t i o n s 1 _ 6 0 0 : 0 1 : 2 5 . 6 < / B o o k M a r k E n t r y N a m e > < B o o k M a r k E x i t N a m e > F i n a n c i a l F u n c t i o n s 1 _ 6 0 0 : 0 1 : 2 9 . 4 < / B o o k M a r k E x i t N a m e > < B o o k M a r k E n t r y P o s i t i o n > 8 5 6 3 3 < / B o o k M a r k E n t r y P o s i t i o n > < B o o k M a r k E x i t P o s i t i o n > 8 9 4 6 7 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 2 6 7 9 d 5 1 0 - b 8 4 c - 4 2 a d - 8 b 8 d - 2 3 a 5 9 2 5 c d 0 2 f < / I n t e r n a l I d > < N a m e > F i n a n c i a l F u n c t i o n s 1 _ 6 I  l l t y p e 0 0 : 0 1 : 2 9 . 5 - 0 0 : 0 1 : 3 2 . 2 < / N a m e > < T e x t >   I  l l   t y p e   a   c l o s i n g   p a r e n t h e s i s   a n d   p r e s s   E n t e r < / T e x t > < B o o k M a r k E n t r y N a m e > F i n a n c i a l F u n c t i o n s 1 _ 6 0 0 : 0 1 : 2 9 . 5 < / B o o k M a r k E n t r y N a m e > < B o o k M a r k E x i t N a m e > F i n a n c i a l F u n c t i o n s 1 _ 6 0 0 : 0 1 : 3 2 . 2 < / B o o k M a r k E x i t N a m e > < B o o k M a r k E n t r y P o s i t i o n > 8 9 5 6 7 < / B o o k M a r k E n t r y P o s i t i o n > < B o o k M a r k E x i t P o s i t i o n > 9 2 2 3 3 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 e 0 6 b 9 9 c 7 - 8 5 1 b - 4 e a 8 - b 4 7 4 - d 1 4 c f 2 6 a 7 1 2 8 < / I n t e r n a l I d > < N a m e > F i n a n c i a l F u n c t i o n s 1 _ 6 a n d I  l l 0 0 : 0 1 : 3 2 . 3 - 0 0 : 0 1 : 3 8 . 7 < / N a m e > < T e x t >   a n d   I  l l   e n d   u p   w i t h   e i g h t e e n   p a y m e n t s   o f   $ 1 4 2 . 2 1   p e r   m o n t h . < / T e x t > < B o o k M a r k E n t r y N a m e > F i n a n c i a l F u n c t i o n s 1 _ 6 0 0 : 0 1 : 3 2 . 3 < / B o o k M a r k E n t r y N a m e > < B o o k M a r k E x i t N a m e > F i n a n c i a l F u n c t i o n s 1 _ 6 0 0 : 0 1 : 3 8 . 7 < / B o o k M a r k E x i t N a m e > < B o o k M a r k E n t r y P o s i t i o n > 9 2 3 3 3 < / B o o k M a r k E n t r y P o s i t i o n > < B o o k M a r k E x i t P o s i t i o n > 9 8 7 3 3 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8.xml>��< ? x m l   v e r s i o n = " 1 . 0 "   e n c o d i n g = " u t f - 1 6 " ? > < C a p t i o n I t e m s L i s t   x m l n s : x s i = " h t t p : / / w w w . w 3 . o r g / 2 0 0 1 / X M L S c h e m a - i n s t a n c e "   x m l n s : x s d = " h t t p : / / w w w . w 3 . o r g / 2 0 0 1 / X M L S c h e m a " > < I d > 8 1 9 5 c 8 9 c - 9 c 4 e - 4 5 8 9 - a e 6 a - 3 1 c c 5 b 5 c 3 7 8 b < / I d > < C a p t i o n I t e m s > < C a p t i o n I t e m > < I n t e r n a l I d > 7 1 3 6 e f 4 3 - 8 1 2 0 - 4 2 a 0 - 8 8 b a - 5 9 7 e 4 0 3 8 3 4 d 7 < / I n t e r n a l I d > < N a m e > F i n a n c i a l F u n c t i o n s 1 _ 1 _ V F 1 0 2 6 3 4 0 3 4 0 0 : 0 0 : 0 0 . 0 - 0 0 : 0 0 : 0 0 . 1 < / N a m e > < T e x t >   < / T e x t > < B o o k M a r k E n t r y N a m e > F i n a n c i a l F u n c t i o n s 1 _ 1 _ V F 1 0 2 6 3 4 0 3 4 0 0 : 0 0 : 0 0 . 0 < / B o o k M a r k E n t r y N a m e > < B o o k M a r k E x i t N a m e > F i n a n c i a l F u n c t i o n s 1 _ 1 _ V F 1 0 2 6 3 4 0 3 4 0 0 : 0 0 : 0 0 . 1 < / B o o k M a r k E x i t N a m e > < B o o k M a r k E n t r y P o s i t i o n > 0 < / B o o k M a r k E n t r y P o s i t i o n > < B o o k M a r k E x i t P o s i t i o n > 1 0 0 < / B o o k M a r k E x i t P o s i t i o n > < I s E x i t P o s i t i o n D e r i v e d > f a l s e < / I s E x i t P o s i t i o n D e r i v e d > < C a p t i o n S t y l e > < F o n t N a m e > C a l i b r i < / F o n t N a m e > < F o n t S t y l e > R e g u l a r < / F o n t S t y l e > < T e x t A l i g n S t y l e P r o p e r t y > l e f t < / T e x t A l i g n S t y l e P r o p e r t y > < F o n t C o l o r I n t e g e r > 1 6 7 7 7 2 1 5 < / F o n t C o l o r I n t e g e r > < B a c k g r o u n d C o l o r I n t e g e r > 0 < / B a c k g r o u n d C o l o r I n t e g e r > < C a p t i o n L o c a t i o n > V i d e o B o t t o m < / C a p t i o n L o c a t i o n > < / C a p t i o n S t y l e > < / C a p t i o n I t e m > < C a p t i o n I t e m > < I n t e r n a l I d > e a 8 4 4 a f 9 - 7 6 c a - 4 3 3 c - 9 1 b 5 - 7 3 b 3 b d e 4 e 0 9 a < / I n t e r n a l I d > < N a m e > F i n a n c i a l F u n c t i o n s 1 _ 1 _ V F 1 0 2 6 3 4 0 3 4 !?><>ILN0 0 : 0 0 : 0 0 . 0 - 0 0 : 0 0 : 0 5 . 8 < / N a m e > < T e x t >   !  ?><>ILN  D8=0=A>2>9  DC=:F88  <>6=>  @0AAG8B0BL  ?;0B568  4;O  ?>30H5=8O  10;0=A0  =0  :@548B=>9  :0@B5. < / T e x t > < B o o k M a r k E n t r y N a m e > F i n a n c i a l F u n c t i o n s 1 _ 1 _ V F 1 0 2 6 3 4 0 3 4 0 0 : 0 0 : 0 0 . 0 < / B o o k M a r k E n t r y N a m e > < B o o k M a r k E x i t N a m e > F i n a n c i a l F u n c t i o n s 1 _ 1 _ V F 1 0 2 6 3 4 0 3 4 0 0 : 0 0 : 0 5 . 8 < / B o o k M a r k E x i t N a m e > < B o o k M a r k E n t r y P o s i t i o n > 3 3 < / B o o k M a r k E n t r y P o s i t i o n > < B o o k M a r k E x i t P o s i t i o n > 5 8 6 7 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 2 2 b 7 a d 2 5 - 0 5 1 9 - 4 3 1 b - a 2 8 3 - 8 c 4 9 3 0 b 7 1 8 0 3 < / I n t e r n a l I d > < N a m e > F i n a n c i a l F u n c t i o n s 1 _ 1 _ V F 1 0 2 6 3 4 0 3 4 @54?>;>68<, GB>0 0 : 0 0 : 0 5 . 9 - 0 0 : 0 0 : 1 4 . 7 < / N a m e > < T e x t >   @54?>;>68<,   GB>  10;0=A  :@548B=>9  :0@BK  A>AB02;O5B  5 4 � 0 0 0   @C1;59  ?@8  AB02:5  1 7 � %   3>4>2KE. < / T e x t > < B o o k M a r k E n t r y N a m e > F i n a n c i a l F u n c t i o n s 1 _ 1 _ V F 1 0 2 6 3 4 0 3 4 0 0 : 0 0 : 0 5 . 9 < / B o o k M a r k E n t r y N a m e > < B o o k M a r k E x i t N a m e > F i n a n c i a l F u n c t i o n s 1 _ 1 _ V F 1 0 2 6 3 4 0 3 4 0 0 : 0 0 : 1 4 . 7 < / B o o k M a r k E x i t N a m e > < B o o k M a r k E n t r y P o s i t i o n > 5 9 6 7 < / B o o k M a r k E n t r y P o s i t i o n > < B o o k M a r k E x i t P o s i t i o n > 1 4 7 0 0 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 2 8 9 a 0 c e 4 - c a b f - 4 e 2 4 - 8 1 d c - b f d 7 5 d 2 1 f 8 0 7 < / I n t e r n a l I d > < N a m e > F i n a n c i a l F u n c t i o n s 1 _ 1 _ V F 1 0 2 6 3 4 0 3 4 "0:65?@54?>;>68<, 0 0 : 0 0 : 1 4 . 8 - 0 0 : 0 0 : 2 1 . 1 < / N a m e > < T e x t >   "0:65  ?@54?>;>68<,   GB>  2>  2@5<O  ?>30H5=8O  10;0=A0  A  MB>3>  AG5B0  =5  1C4CB  A>25@H0BLAO  4>?>;=8B5;L=K5  ?;0B568. < / T e x t > < B o o k M a r k E n t r y N a m e > F i n a n c i a l F u n c t i o n s 1 _ 1 _ V F 1 0 2 6 3 4 0 3 4 0 0 : 0 0 : 1 4 . 8 < / B o o k M a r k E n t r y N a m e > < B o o k M a r k E x i t N a m e > F i n a n c i a l F u n c t i o n s 1 _ 1 _ V F 1 0 2 6 3 4 0 3 4 0 0 : 0 0 : 2 1 . 1 < / B o o k M a r k E x i t N a m e > < B o o k M a r k E n t r y P o s i t i o n > 1 4 8 0 0 < / B o o k M a r k E n t r y P o s i t i o n > < B o o k M a r k E x i t P o s i t i o n > 2 1 1 6 7 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 1 2 a 8 8 e d 6 - d b 4 7 - 4 d f 6 - b b d 2 - 5 2 5 7 0 5 a 9 4 3 5 4 < / I n t e r n a l I d > < N a m e > F i n a n c i a l F u n c t i o n s 1 _ 1 _ V F 1 0 2 6 3 4 0 3 4 !=0G0;02KG8A;8<0 0 : 0 0 : 2 1 . 2 - 0 0 : 0 0 : 2 6 . 5 < / N a m e > < T e x t >   !=0G0;0  2KG8A;8<  AC<<C  565<5AOG=>3>  ?;0B560  4;O  ?>30H5=8O  4>;30  70  420  3>40. < / T e x t > < B o o k M a r k E n t r y N a m e > F i n a n c i a l F u n c t i o n s 1 _ 1 _ V F 1 0 2 6 3 4 0 3 4 0 0 : 0 0 : 2 1 . 2 < / B o o k M a r k E n t r y N a m e > < B o o k M a r k E x i t N a m e > F i n a n c i a l F u n c t i o n s 1 _ 1 _ V F 1 0 2 6 3 4 0 3 4 0 0 : 0 0 : 2 6 . 5 < / B o o k M a r k E x i t N a m e > < B o o k M a r k E n t r y P o s i t i o n > 2 1 2 6 7 < / B o o k M a r k E n t r y P o s i t i o n > < B o o k M a r k E x i t P o s i t i o n > 2 6 5 3 3 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 b 0 8 f 4 5 0 5 - f e c 0 - 4 c 5 6 - 9 1 e 1 - 4 1 5 a 1 9 a 3 5 4 f a < / I n t e r n a l I d > < N a m e > F i n a n c i a l F u n c t i o n s 1 _ 1 _ V F 1 0 2 6 3 4 0 3 4 />B:@K20N0 0 : 0 0 : 2 6 . 6 - 0 0 : 0 0 : 3 2 . 8 < / N a m e > < T e x t >   /  >B:@K20N  =0  ;5=B5  2:;04:C  � $>@<C;K�   8  =068<0N  :=>?:C  � AB028BL  DC=:F8N� . < / T e x t > < B o o k M a r k E n t r y N a m e > F i n a n c i a l F u n c t i o n s 1 _ 1 _ V F 1 0 2 6 3 4 0 3 4 0 0 : 0 0 : 2 6 . 6 < / B o o k M a r k E n t r y N a m e > < B o o k M a r k E x i t N a m e > F i n a n c i a l F u n c t i o n s 1 _ 1 _ V F 1 0 2 6 3 4 0 3 4 0 0 : 0 0 : 3 2 . 8 < / B o o k M a r k E x i t N a m e > < B o o k M a r k E n t r y P o s i t i o n > 2 6 6 3 3 < / B o o k M a r k E n t r y P o s i t i o n > < B o o k M a r k E x i t P o s i t i o n > 3 2 8 3 3 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 b d a f 2 0 9 7 - d 9 4 c - 4 0 1 e - 8 4 1 b - 9 e 2 9 b c 8 d 3 8 8 7 < / I n t e r n a l I d > < N a m e > F i n a n c i a l F u n c t i o n s 1 _ 1 _ V F 1 0 2 6 3 4 0 3 4 ?>;50 0 : 0 0 : 3 2 . 9 - 0 0 : 0 0 : 4 3 . 7 < / N a m e > < T e x t >     ?>;5  � >8A:  DC=:F88�   O  22>6C  70?@>A  � 565<5AOG=K9  ?;0B56�   8  =068<0N  :=>?:C  � 09B8� .   5@2>9  2  A?8A:5  845B  DC=:F8O  ". < / T e x t > < B o o k M a r k E n t r y N a m e > F i n a n c i a l F u n c t i o n s 1 _ 1 _ V F 1 0 2 6 3 4 0 3 4 0 0 : 0 0 : 3 2 . 9 < / B o o k M a r k E n t r y N a m e > < B o o k M a r k E x i t N a m e > F i n a n c i a l F u n c t i o n s 1 _ 1 _ V F 1 0 2 6 3 4 0 3 4 0 0 : 0 0 : 4 3 . 7 < / B o o k M a r k E x i t N a m e > < B o o k M a r k E n t r y P o s i t i o n > 3 2 9 3 3 < / B o o k M a r k E n t r y P o s i t i o n > < B o o k M a r k E x i t P o s i t i o n > 4 3 7 6 7 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 0 9 0 6 6 6 2 0 - 3 6 0 2 - 4 9 2 2 - b c 7 9 - b 9 f 7 9 8 e 7 7 a 9 f < / I n t e r n a l I d > < N a m e > F i n a n c i a l F u n c t i o n s 1 _ 1 _ V F 1 0 2 6 3 4 0 3 4 5>?8A0=850 0 : 0 0 : 4 3 . 8 - 0 0 : 0 0 : 4 7 . 6 < / N a m e > < T e x t >   5  >?8A0=85  72CG8B  B0::   � >72@0I05B  AC<<C  ?5@8>48G5A:>3>< / T e x t > < B o o k M a r k E n t r y N a m e > F i n a n c i a l F u n c t i o n s 1 _ 1 _ V F 1 0 2 6 3 4 0 3 4 0 0 : 0 0 : 4 3 . 8 < / B o o k M a r k E n t r y N a m e > < B o o k M a r k E x i t N a m e > F i n a n c i a l F u n c t i o n s 1 _ 1 _ V F 1 0 2 6 3 4 0 3 4 0 0 : 0 0 : 4 7 . 6 < / B o o k M a r k E x i t N a m e > < B o o k M a r k E n t r y P o s i t i o n > 4 3 8 6 7 < / B o o k M a r k E n t r y P o s i t i o n > < B o o k M a r k E x i t P o s i t i o n > 4 7 6 6 7 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 c 8 5 6 8 4 d 9 - 7 b b 8 - 4 8 4 3 - b 4 f 7 - 9 6 f 1 a 1 d 5 0 0 0 6 < / I n t e r n a l I d > < N a m e > F i n a n c i a l F u n c t i o n s 1 _ 1 _ V F 1 0 2 6 3 4 0 3 4 ?;0B5604;O0 0 : 0 0 : 4 7 . 7 - 0 0 : 0 0 : 5 4 . 7 < / N a m e > < T e x t >   ?;0B560  4;O  0==C8B5B0  =0  >A=>25  ?>AB>O=AB20  AC<<  ?;0B5659  8  ?>AB>O=AB20  ?@>F5=B=>9  AB02:8� . < / T e x t > < B o o k M a r k E n t r y N a m e > F i n a n c i a l F u n c t i o n s 1 _ 1 _ V F 1 0 2 6 3 4 0 3 4 0 0 : 0 0 : 4 7 . 7 < / B o o k M a r k E n t r y N a m e > < B o o k M a r k E x i t N a m e > F i n a n c i a l F u n c t i o n s 1 _ 1 _ V F 1 0 2 6 3 4 0 3 4 0 0 : 0 0 : 5 4 . 7 < / B o o k M a r k E x i t N a m e > < B o o k M a r k E n t r y P o s i t i o n > 4 7 7 6 7 < / B o o k M a r k E n t r y P o s i t i o n > < B o o k M a r k E x i t P o s i t i o n > 5 4 7 0 0 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 1 b e 7 2 f 4 a - b d d 1 - 4 c 8 6 - 9 8 b 3 - 0 9 6 3 c f 2 d 4 c d 5 < / I n t e r n a l I d > < N a m e > F i n a n c i a l F u n c t i o n s 1 _ 1 _ V F 1 0 2 6 3 4 0 3 4 -B>8<5==>0 0 : 0 0 : 5 4 . 8 - 0 0 : 0 0 : 5 8 . 3 < / N a m e > < T e x t >   -B>  8<5==>  B>,   GB>  <=5  =C6=>.   /  2K18@0N  DC=:F8N  2  A?8A:5  8< / T e x t > < B o o k M a r k E n t r y N a m e > F i n a n c i a l F u n c t i o n s 1 _ 1 _ V F 1 0 2 6 3 4 0 3 4 0 0 : 0 0 : 5 4 . 8 < / B o o k M a r k E n t r y N a m e > < B o o k M a r k E x i t N a m e > F i n a n c i a l F u n c t i o n s 1 _ 1 _ V F 1 0 2 6 3 4 0 3 4 0 0 : 0 0 : 5 8 . 3 < / B o o k M a r k E x i t N a m e > < B o o k M a r k E n t r y P o s i t i o n > 5 4 8 0 0 < / B o o k M a r k E n t r y P o s i t i o n > < B o o k M a r k E x i t P o s i t i o n > 5 8 3 3 3 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 f 6 4 d 0 3 3 d - f c 5 0 - 4 d 9 a - a 5 4 d - 2 2 0 9 d 0 c b a 1 9 7 < / I n t e r n a l I d > < N a m e > F i n a n c i a l F u n c t i o n s 1 _ 1 _ V F 1 0 2 6 3 4 0 3 4 =068<0N:=>?:C0 0 : 0 0 : 5 8 . 4 - 0 0 : 0 1 : 0 3 . 3 < / N a m e > < T e x t >   =068<0N  :=>?:C  � � .   B:@K205BAO  480;>3>2>5  >:=>  � @3C<5=BK  DC=:F88� . < / T e x t > < B o o k M a r k E n t r y N a m e > F i n a n c i a l F u n c t i o n s 1 _ 1 _ V F 1 0 2 6 3 4 0 3 4 0 0 : 0 0 : 5 8 . 4 < / B o o k M a r k E n t r y N a m e > < B o o k M a r k E x i t N a m e > F i n a n c i a l F u n c t i o n s 1 _ 1 _ V F 1 0 2 6 3 4 0 3 4 0 0 : 0 1 : 0 3 . 3 < / B o o k M a r k E x i t N a m e > < B o o k M a r k E n t r y P o s i t i o n > 5 8 4 3 3 < / B o o k M a r k E n t r y P o s i t i o n > < B o o k M a r k E x i t P o s i t i o n > 6 3 3 0 0 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 7 7 0 a 6 f d c - f f 8 e - 4 4 a 7 - b 3 2 1 - e c 7 b e 3 1 e 3 3 0 b < / I n t e r n a l I d > < N a m e > F i n a n c i a l F u n c t i o n s 1 _ 1 _ V F 1 0 2 6 3 4 0 3 4 A5>1O70B5;L=K50 0 : 0 1 : 0 3 . 4 - 0 0 : 0 1 : 0 9 . 5 < / N a m e > < T e x t >   A5  >1O70B5;L=K5  0@3C<5=BK  2K45;5=K  ?>;C68@=K<  H@8DB><.   C@A>@  =0E>48BAO  2  ?>;5  � !B02:0� . < / T e x t > < B o o k M a r k E n t r y N a m e > F i n a n c i a l F u n c t i o n s 1 _ 1 _ V F 1 0 2 6 3 4 0 3 4 0 0 : 0 1 : 0 3 . 4 < / B o o k M a r k E n t r y N a m e > < B o o k M a r k E x i t N a m e > F i n a n c i a l F u n c t i o n s 1 _ 1 _ V F 1 0 2 6 3 4 0 3 4 0 0 : 0 1 : 0 9 . 5 < / B o o k M a r k E x i t N a m e > < B o o k M a r k E n t r y P o s i t i o n > 6 3 4 0 0 < / B o o k M a r k E n t r y P o s i t i o n > < B o o k M a r k E x i t P o s i t i o n > 6 9 5 6 7 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 1 e 2 4 b c 6 3 - 9 2 e 1 - 4 f 3 8 - 8 0 1 6 - f e 4 1 3 0 9 a e 4 2 5 < / I n t e r n a l I d > < N a m e > F i n a n c i a l F u n c t i o n s 1 _ 1 _ V F 1 0 2 6 3 4 0 3 4 =86=590 0 : 0 1 : 0 9 . 6 - 0 0 : 0 1 : 1 6 . 0 < / N a m e > < T e x t >     =86=59  G0AB8  >:=0  2K2>48BAO  >?8A0=85  0@3C<5=B0�    MB>  ?@>F5=B=0O  AB02:0  ?>  :@548BC. < / T e x t > < B o o k M a r k E n t r y N a m e > F i n a n c i a l F u n c t i o n s 1 _ 1 _ V F 1 0 2 6 3 4 0 3 4 0 0 : 0 1 : 0 9 . 6 < / B o o k M a r k E n t r y N a m e > < B o o k M a r k E x i t N a m e > F i n a n c i a l F u n c t i o n s 1 _ 1 _ V F 1 0 2 6 3 4 0 3 4 0 0 : 0 1 : 1 6 . 0 < / B o o k M a r k E x i t N a m e > < B o o k M a r k E n t r y P o s i t i o n > 6 9 6 6 7 < / B o o k M a r k E n t r y P o s i t i o n > < B o o k M a r k E x i t P o s i t i o n > 7 6 0 0 0 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 c e c e 8 d 7 3 - d c d 6 - 4 c f 8 - 9 5 7 f - 4 d c f e e 7 c 2 5 0 f < / I n t e r n a l I d > < N a m e > F i n a n c i a l F u n c t i o n s 1 _ 1 _ V F 1 0 2 6 3 4 0 3 4 /22>6C0 0 : 0 1 : 1 6 . 1 - 0 0 : 0 1 : 2 1 . 5 < / N a m e > < T e x t >   /  22>6C  1 7 % / 1 2 ,   G8A;>  <5AOF52  2  3>4C. < / T e x t > < B o o k M a r k E n t r y N a m e > F i n a n c i a l F u n c t i o n s 1 _ 1 _ V F 1 0 2 6 3 4 0 3 4 0 0 : 0 1 : 1 6 . 1 < / B o o k M a r k E n t r y N a m e > < B o o k M a r k E x i t N a m e > F i n a n c i a l F u n c t i o n s 1 _ 1 _ V F 1 0 2 6 3 4 0 3 4 0 0 : 0 1 : 2 1 . 5 < / B o o k M a r k E x i t N a m e > < B o o k M a r k E n t r y P o s i t i o n > 7 6 1 0 0 < / B o o k M a r k E n t r y P o s i t i o n > < B o o k M a r k E x i t P o s i t i o n > 8 1 5 3 3 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 7 b b d f 3 e c - 6 9 5 8 - 4 c f f - b 5 d e - 7 a 8 8 e 4 0 d 8 d e 4 < / I n t e r n a l I d > < N a m e > F i n a n c i a l F u n c t i o n s 1 _ 1 _ V F 1 0 2 6 3 4 0 3 4 0B5<?5@5E>6C0 0 : 0 1 : 2 1 . 6 - 0 0 : 0 1 : 2 7 . 6 < / N a m e > < T e x t >   0B5<  ?5@5E>6C  2  ?>;5  � ?5@� ,   2  :>B>@><  C:07K205BAO  G8A;>  ?5@8>4>2  >?;0BK. < / T e x t > < B o o k M a r k E n t r y N a m e > F i n a n c i a l F u n c t i o n s 1 _ 1 _ V F 1 0 2 6 3 4 0 3 4 0 0 : 0 1 : 2 1 . 6 < / B o o k M a r k E n t r y N a m e > < B o o k M a r k E x i t N a m e > F i n a n c i a l F u n c t i o n s 1 _ 1 _ V F 1 0 2 6 3 4 0 3 4 0 0 : 0 1 : 2 7 . 6 < / B o o k M a r k E x i t N a m e > < B o o k M a r k E n t r y P o s i t i o n > 8 1 6 3 3 < / B o o k M a r k E n t r y P o s i t i o n > < B o o k M a r k E x i t P o s i t i o n > 8 7 6 3 3 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 8 c 9 3 c a 0 5 - d 1 c 6 - 4 4 8 1 - a 9 4 c - 5 3 e 1 1 1 7 d 1 e a 7 < / I n t e r n a l I d > < N a m e > F i n a n c i a l F u n c t i o n s 1 _ 1 _ V F 1 0 2 6 3 4 0 3 4 =K<8A;>20<8, 0 0 : 0 1 : 2 7 . 7 - 0 0 : 0 1 : 3 2 . 1 < / N a m e > < T e x t >   =K<8  A;>20<8,   � ?5@� �    MB>  >1I55  :>;8G5AB2>  ?;0B5659  ?>  :@548BC. < / T e x t > < B o o k M a r k E n t r y N a m e > F i n a n c i a l F u n c t i o n s 1 _ 1 _ V F 1 0 2 6 3 4 0 3 4 0 0 : 0 1 : 2 7 . 7 < / B o o k M a r k E n t r y N a m e > < B o o k M a r k E x i t N a m e > F i n a n c i a l F u n c t i o n s 1 _ 1 _ V F 1 0 2 6 3 4 0 3 4 0 0 : 0 1 : 3 2 . 1 < / B o o k M a r k E x i t N a m e > < B o o k M a r k E n t r y P o s i t i o n > 8 7 7 3 3 < / B o o k M a r k E n t r y P o s i t i o n > < B o o k M a r k E x i t P o s i t i o n > 9 2 1 6 7 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 8 a d 5 3 d 5 4 - c d 4 b - 4 f d c - 9 a c f - 1 9 f 4 1 6 a 7 1 d 9 3 < / I n t e r n a l I d > < N a m e > F i n a n c i a l F u n c t i o n s 1 _ 1 _ V F 1 0 2 6 3 4 0 3 4 /22>6C0 0 : 0 1 : 3 2 . 2 - 0 0 : 0 1 : 4 2 . 1 < / N a m e > < T e x t >   /  22>6C  2 * 1 2 �    420  3>40  ?>  1 2   <5AOF52  2  :064><.   0B5<  ?5@5E>6C  2  ?>;5  � A� . < / T e x t > < B o o k M a r k E n t r y N a m e > F i n a n c i a l F u n c t i o n s 1 _ 1 _ V F 1 0 2 6 3 4 0 3 4 0 0 : 0 1 : 3 2 . 2 < / B o o k M a r k E n t r y N a m e > < B o o k M a r k E x i t N a m e > F i n a n c i a l F u n c t i o n s 1 _ 1 _ V F 1 0 2 6 3 4 0 3 4 0 0 : 0 1 : 4 2 . 1 < / B o o k M a r k E x i t N a m e > < B o o k M a r k E n t r y P o s i t i o n > 9 2 2 6 7 < / B o o k M a r k E n t r y P o s i t i o n > < B o o k M a r k E x i t P o s i t i o n > 1 0 2 1 0 0 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 7 9 e b c 1 e 6 - 0 6 8 6 - 4 1 f b - a d 2 d - 9 8 d e 0 a 8 d 0 d f f < / I n t e r n a l I d > < N a m e > F i n a n c i a l F u n c t i o n s 1 _ 1 _ V F 1 0 2 6 3 4 0 3 4 :0G5AB250 0 : 0 1 : 4 2 . 2 - 0 0 : 0 1 : 5 1 . 1 < / N a m e > < T e x t >     :0G5AB25  ?@82545==>9  AB>8<>AB8  =C6=>  C:070BL  B5:CI89  10;0=A  :@548B=>9  :0@BK,   B>  5ABL  5 4 � 0 0 0   @C1;59.   /  =068<0N  :=>?:C  � � . < / T e x t > < B o o k M a r k E n t r y N a m e > F i n a n c i a l F u n c t i o n s 1 _ 1 _ V F 1 0 2 6 3 4 0 3 4 0 0 : 0 1 : 4 2 . 2 < / B o o k M a r k E n t r y N a m e > < B o o k M a r k E x i t N a m e > F i n a n c i a l F u n c t i o n s 1 _ 1 _ V F 1 0 2 6 3 4 0 3 4 0 0 : 0 1 : 5 1 . 1 < / B o o k M a r k E x i t N a m e > < B o o k M a r k E n t r y P o s i t i o n > 1 0 2 2 0 0 < / B o o k M a r k E n t r y P o s i t i o n > < B o o k M a r k E x i t P o s i t i o n > 1 1 1 1 6 7 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 c 2 b d 7 f d f - b 9 d 9 - 4 d 8 0 - 9 0 a 9 - 7 9 f 2 e 1 4 a 6 d d b < / I n t e r n a l I d > < N a m e > F i n a n c i a l F u n c t i o n s 1 _ 1 _ V F 1 0 2 6 3 4 0 3 4 @57C;LB0B50 0 : 0 1 : 5 1 . 2 - 0 0 : 0 1 : 5 6 . 5 < / N a m e > < T e x t >     @57C;LB0B5  ?>;CG8;0AL  AC<<0,   :>B>@CN  =C6=>  2K?;0B8BL.   -B>  >B@8F0B5;L=>5  G8A;>, < / T e x t > < B o o k M a r k E n t r y N a m e > F i n a n c i a l F u n c t i o n s 1 _ 1 _ V F 1 0 2 6 3 4 0 3 4 0 0 : 0 1 : 5 1 . 2 < / B o o k M a r k E n t r y N a m e > < B o o k M a r k E x i t N a m e > F i n a n c i a l F u n c t i o n s 1 _ 1 _ V F 1 0 2 6 3 4 0 3 4 0 0 : 0 1 : 5 6 . 5 < / B o o k M a r k E x i t N a m e > < B o o k M a r k E n t r y P o s i t i o n > 1 1 1 2 6 7 < / B o o k M a r k E n t r y P o s i t i o n > < B o o k M a r k E x i t P o s i t i o n > 1 1 6 5 3 3 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 a a 6 6 7 c 4 a - 7 b 7 2 - 4 5 3 2 - a 2 e 0 - 2 7 8 5 e 3 3 c 6 8 6 2 < / I n t e r n a l I d > < N a m e > F i n a n c i a l F u n c t i o n s 1 _ 1 _ V F 1 0 2 6 3 4 0 3 4 ?>MB><C>=>0 0 : 0 1 : 5 6 . 6 - 0 0 : 0 1 : 5 9 . 3 < / N a m e > < T e x t >   ?>MB><C  >=>  >B>1@0605BAO  :@0A=K<  F25B><. < / T e x t > < B o o k M a r k E n t r y N a m e > F i n a n c i a l F u n c t i o n s 1 _ 1 _ V F 1 0 2 6 3 4 0 3 4 0 0 : 0 1 : 5 6 . 6 < / B o o k M a r k E n t r y N a m e > < B o o k M a r k E x i t N a m e > F i n a n c i a l F u n c t i o n s 1 _ 1 _ V F 1 0 2 6 3 4 0 3 4 0 0 : 0 1 : 5 9 . 3 < / B o o k M a r k E x i t N a m e > < B o o k M a r k E n t r y P o s i t i o n > 1 1 6 6 3 3 < / B o o k M a r k E n t r y P o s i t i o n > < B o o k M a r k E x i t P o s i t i o n > 1 1 9 3 6 7 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 9 3 f 9 d 2 d c - c 0 9 a - 4 1 0 c - 9 5 2 0 - e 5 6 c 2 0 c f b 5 4 a < / I n t e r n a l I d > < N a m e > F i n a n c i a l F u n c t i o n s 1 _ 1 _ V F 1 0 2 6 3 4 0 3 4 B0:, GB>1K0 0 : 0 1 : 5 9 . 4 - 0 0 : 0 2 : 0 8 . 8 < / N a m e > < T e x t >   B0:,   GB>1K  ?>30A8BL  4>;3  70  420  3>40,   =C6=>  565<5AOG=>  2K?;0G820BL  ?>  2 6 6 9   @C1.   8 8   :>?. < / T e x t > < B o o k M a r k E n t r y N a m e > F i n a n c i a l F u n c t i o n s 1 _ 1 _ V F 1 0 2 6 3 4 0 3 4 0 0 : 0 1 : 5 9 . 4 < / B o o k M a r k E n t r y N a m e > < B o o k M a r k E x i t N a m e > F i n a n c i a l F u n c t i o n s 1 _ 1 _ V F 1 0 2 6 3 4 0 3 4 0 0 : 0 2 : 0 8 . 8 < / B o o k M a r k E x i t N a m e > < B o o k M a r k E n t r y P o s i t i o n > 1 1 9 4 6 7 < / B o o k M a r k E n t r y P o s i t i o n > < B o o k M a r k E x i t P o s i t i o n > 1 2 8 8 0 0 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 0 6 a 1 a 3 8 1 - 1 3 6 b - 4 7 2 6 - 9 7 d 6 - 8 0 e c d 9 1 e 9 8 2 9 < / I n t e r n a l I d > < N a m e > F i n a n c i a l F u n c t i o n s 1 _ 1 _ V F 1 0 2 6 3 4 0 3 4 'B>1K2KG8A;8BL0 0 : 0 2 : 0 8 . 9 - 0 0 : 0 2 : 1 4 . 7 < / N a m e > < T e x t >   'B>1K  2KG8A;8BL  @07<5@  565<5AOG=>3>  ?;0B560  4;O  ?>30H5=8O  4>;30  70  G5BK@5  3>40, < / T e x t > < B o o k M a r k E n t r y N a m e > F i n a n c i a l F u n c t i o n s 1 _ 1 _ V F 1 0 2 6 3 4 0 3 4 0 0 : 0 2 : 0 8 . 9 < / B o o k M a r k E n t r y N a m e > < B o o k M a r k E x i t N a m e > F i n a n c i a l F u n c t i o n s 1 _ 1 _ V F 1 0 2 6 3 4 0 3 4 0 0 : 0 2 : 1 4 . 7 < / B o o k M a r k E x i t N a m e > < B o o k M a r k E n t r y P o s i t i o n > 1 2 8 9 0 0 < / B o o k M a r k E n t r y P o s i t i o n > < B o o k M a r k E x i t P o s i t i o n > 1 3 4 7 0 0 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 8 2 4 e 9 5 8 5 - 7 2 0 3 - 4 3 d 5 - b e 7 9 - 5 b 7 f 5 e b 2 7 e 7 2 < / I n t e r n a l I d > < N a m e > F i n a n c i a l F u n c t i o n s 1 _ 1 _ V F 1 0 2 6 3 4 0 3 4 O2=5AC0 0 : 0 2 : 1 4 . 8 - 0 0 : 0 2 : 2 1 . 8 < / N a m e > < T e x t >   O  2=5AC  87<5=5=8O  2  AB@>:5  D>@<C;,   ?>4AB0282  2<5AB>  42>9:8  G5B25@:C,   8  =06<C  :;028HC  . < / T e x t > < B o o k M a r k E n t r y N a m e > F i n a n c i a l F u n c t i o n s 1 _ 1 _ V F 1 0 2 6 3 4 0 3 4 0 0 : 0 2 : 1 4 . 8 < / B o o k M a r k E n t r y N a m e > < B o o k M a r k E x i t N a m e > F i n a n c i a l F u n c t i o n s 1 _ 1 _ V F 1 0 2 6 3 4 0 3 4 0 0 : 0 2 : 2 1 . 8 < / B o o k M a r k E x i t N a m e > < B o o k M a r k E n t r y P o s i t i o n > 1 3 4 8 0 0 < / B o o k M a r k E n t r y P o s i t i o n > < B o o k M a r k E x i t P o s i t i o n > 1 4 1 8 0 0 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 a 6 d e 6 9 6 2 - a a 9 1 - 4 c 2 d - 8 e a a - f 7 c 0 0 c f 4 a 6 e a < / I n t e r n a l I d > < N a m e > F i n a n c i a l F u n c t i o n s 1 _ 1 _ V F 1 0 2 6 3 4 0 3 4 MB><0 0 : 0 2 : 2 1 . 9 - 0 0 : 0 2 : 2 8 . 7 < / N a m e > < T e x t >     MB><  A;CG05  565<5AOG=K9  ?;0B56  A>AB028B  1 5 5 8   @C1.   1 7   :>?. < / T e x t > < B o o k M a r k E n t r y N a m e > F i n a n c i a l F u n c t i o n s 1 _ 1 _ V F 1 0 2 6 3 4 0 3 4 0 0 : 0 2 : 2 1 . 9 < / B o o k M a r k E n t r y N a m e > < B o o k M a r k E x i t N a m e > F i n a n c i a l F u n c t i o n s 1 _ 1 _ V F 1 0 2 6 3 4 0 3 4 0 0 : 0 2 : 2 8 . 7 < / B o o k M a r k E x i t N a m e > < B o o k M a r k E n t r y P o s i t i o n > 1 4 1 9 0 0 < / B o o k M a r k E n t r y P o s i t i o n > < B o o k M a r k E x i t P o s i t i o n > 1 4 8 7 6 7 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 7 b 9 1 b 0 e 4 - 2 7 9 a - 4 f 7 1 - a 7 8 c - 9 1 a a 5 b 8 d f 2 5 d < / I n t e r n a l I d > < N a m e > F i n a n c i a l F u n c t i o n s 1 _ 1 _ V F 1 0 2 6 3 4 0 3 4 1@0B8B52=8<0=850 0 : 0 2 : 2 8 . 8 - 0 0 : 0 2 : 3 8 . 4 < / N a m e > < T e x t >   1@0B8B5  2=8<0=85  =0  @07=8FC  2K?;0G8205<KE  ?@>F5=B>2.   0  420  3>40  >1I0O  AC<<0  2K?;0B  A>AB028B  GCBL  1>;LH5  6 4   BKA.   @C1;59. < / T e x t > < B o o k M a r k E n t r y N a m e > F i n a n c i a l F u n c t i o n s 1 _ 1 _ V F 1 0 2 6 3 4 0 3 4 0 0 : 0 2 : 2 8 . 8 < / B o o k M a r k E n t r y N a m e > < B o o k M a r k E x i t N a m e > F i n a n c i a l F u n c t i o n s 1 _ 1 _ V F 1 0 2 6 3 4 0 3 4 0 0 : 0 2 : 3 8 . 4 < / B o o k M a r k E x i t N a m e > < B o o k M a r k E n t r y P o s i t i o n > 1 4 8 8 6 7 < / B o o k M a r k E n t r y P o s i t i o n > < B o o k M a r k E x i t P o s i t i o n > 1 5 8 4 3 3 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 f c b 0 d 8 e 7 - e a 3 1 - 4 f a 5 - b 2 9 2 - d 8 3 a 4 5 0 9 6 7 c 2 < / I n t e r n a l I d > < N a m e > F i n a n c i a l F u n c t i o n s 1 _ 1 _ V F 1 0 2 6 3 4 0 3 4 0G5BK@50 0 : 0 2 : 3 8 . 5 - 0 0 : 0 2 : 4 2 . 7 < / N a m e > < T e x t >   0  G5BK@5  3>40  AC<<0  2K?;0B  ?@52KA8B  7 4   BKA.   @C1;59, < / T e x t > < B o o k M a r k E n t r y N a m e > F i n a n c i a l F u n c t i o n s 1 _ 1 _ V F 1 0 2 6 3 4 0 3 4 0 0 : 0 2 : 3 8 . 5 < / B o o k M a r k E n t r y N a m e > < B o o k M a r k E x i t N a m e > F i n a n c i a l F u n c t i o n s 1 _ 1 _ V F 1 0 2 6 3 4 0 3 4 0 0 : 0 2 : 4 2 . 7 < / B o o k M a r k E x i t N a m e > < B o o k M a r k E n t r y P o s i t i o n > 1 5 8 5 3 3 < / B o o k M a r k E n t r y P o s i t i o n > < B o o k M a r k E x i t P o s i t i o n > 1 6 2 7 3 3 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 e f 0 0 a 7 7 a - 0 4 4 9 - 4 6 d e - b 1 5 3 - 0 4 6 f 8 f a 8 b d d b < / I n t e r n a l I d > < N a m e > F i n a n c i a l F u n c t i o n s 1 _ 1 _ V F 1 0 2 6 3 4 0 3 4 B>5ABL0 0 : 0 2 : 4 2 . 8 - 0 0 : 0 2 : 5 3 . 0 < / N a m e > < T e x t >   B>  5ABL  ?@>F5=BK  1C4CB  =0  1 0   A  ;8H=8<  BKA.   @C1;59  1>;LH5,   G5<  ?@8  ?>30H5=88  4>;30  70  420  3>40. < / T e x t > < B o o k M a r k E n t r y N a m e > F i n a n c i a l F u n c t i o n s 1 _ 1 _ V F 1 0 2 6 3 4 0 3 4 0 0 : 0 2 : 4 2 . 8 < / B o o k M a r k E n t r y N a m e > < B o o k M a r k E x i t N a m e > F i n a n c i a l F u n c t i o n s 1 _ 1 _ V F 1 0 2 6 3 4 0 3 4 0 0 : 0 2 : 5 3 . 0 < / B o o k M a r k E x i t N a m e > < B o o k M a r k E n t r y P o s i t i o n > 1 6 2 8 3 3 < / B o o k M a r k E n t r y P o s i t i o n > < B o o k M a r k E x i t P o s i t i o n > 1 7 3 0 0 0 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9.xml>��< ? x m l   v e r s i o n = " 1 . 0 "   e n c o d i n g = " u t f - 1 6 " ? > < C a p t i o n I t e m s L i s t   x m l n s : x s i = " h t t p : / / w w w . w 3 . o r g / 2 0 0 1 / X M L S c h e m a - i n s t a n c e "   x m l n s : x s d = " h t t p : / / w w w . w 3 . o r g / 2 0 0 1 / X M L S c h e m a " > < I d > 2 d 2 a f 4 4 c - 3 1 6 9 - 4 c 2 d - b d 1 a - d 9 8 b 3 a e b 6 6 4 6 < / I d > < C a p t i o n I t e m s > < C a p t i o n I t e m > < I n t e r n a l I d > 3 4 9 8 9 a e 7 - a 5 9 a - 4 c 4 3 - a d d c - b d 9 4 8 b 7 e 0 6 9 b < / I n t e r n a l I d > < N a m e > F i n a n c i a l F u n c t i o n s 1 _ 1 Y o u c a n 0 0 : 0 0 : 0 0 . 0 - 0 0 : 0 0 : 0 6 . 5 < / N a m e > < T e x t >   Y o u   c a n   u s e   a   f i n a n c i a l   f u n c t i o n   i n   a   f o r m u l a   t o   h e l p   y o u   f i g u r e   o u t   h o w   t o   p a y   o f f   c r e d i t   c a r d   b a l a n c e s . < / T e x t > < B o o k M a r k E n t r y N a m e > F i n a n c i a l F u n c t i o n s 1 _ 1 0 0 : 0 0 : 0 0 . 0 < / B o o k M a r k E n t r y N a m e > < B o o k M a r k E x i t N a m e > F i n a n c i a l F u n c t i o n s 1 _ 1 0 0 : 0 0 : 0 6 . 5 < / B o o k M a r k E x i t N a m e > < B o o k M a r k E n t r y P o s i t i o n > 3 3 < / B o o k M a r k E n t r y P o s i t i o n > < B o o k M a r k E x i t P o s i t i o n > 6 5 0 0 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 4 6 8 4 e 5 c 9 - a e 5 d - 4 8 f 1 - 9 1 6 7 - b 8 d a 9 8 5 3 5 b a 6 < / I n t e r n a l I d > < N a m e > F i n a n c i a l F u n c t i o n s 1 _ 1 I m a g i n e a 0 0 : 0 0 : 0 6 . 6 - 0 0 : 0 0 : 1 3 . 6 < / N a m e > < T e x t >   I m a g i n e   a   c r e d i t   c a r d   b a l a n c e   o f   $ 5 , 4 0 0   w i t h   a   1 7 %   a n n u a l   i n t e r e s t   r a t e . < / T e x t > < B o o k M a r k E n t r y N a m e > F i n a n c i a l F u n c t i o n s 1 _ 1 0 0 : 0 0 : 0 6 . 6 < / B o o k M a r k E n t r y N a m e > < B o o k M a r k E x i t N a m e > F i n a n c i a l F u n c t i o n s 1 _ 1 0 0 : 0 0 : 1 3 . 6 < / B o o k M a r k E x i t N a m e > < B o o k M a r k E n t r y P o s i t i o n > 6 6 0 0 < / B o o k M a r k E n t r y P o s i t i o n > < B o o k M a r k E x i t P o s i t i o n > 1 3 6 6 7 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 3 8 1 a a 6 2 2 - 7 9 b 5 - 4 c 9 0 - 8 8 7 2 - e 7 0 e d f 2 2 f 0 1 1 < / I n t e r n a l I d > < N a m e > F i n a n c i a l F u n c t i o n s 1 _ 1 S u p p o s e a l s o 0 0 : 0 0 : 1 3 . 7 - 0 0 : 0 0 : 2 0 . 2 < / N a m e > < T e x t >   S u p p o s e   a l s o   t h a t   n o t h i n g   m o r e   w i l l   b e   c h a r g e d   t o   t h i s   a c c o u n t   w h i l e   t h e   b a l a n c e   i s   b e i n g   p a i d   o f f . < / T e x t > < B o o k M a r k E n t r y N a m e > F i n a n c i a l F u n c t i o n s 1 _ 1 0 0 : 0 0 : 1 3 . 7 < / B o o k M a r k E n t r y N a m e > < B o o k M a r k E x i t N a m e > F i n a n c i a l F u n c t i o n s 1 _ 1 0 0 : 0 0 : 2 0 . 2 < / B o o k M a r k E x i t N a m e > < B o o k M a r k E n t r y P o s i t i o n > 1 3 7 6 7 < / B o o k M a r k E n t r y P o s i t i o n > < B o o k M a r k E x i t P o s i t i o n > 2 0 2 6 7 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 1 3 2 5 0 4 b 4 - e c c 8 - 4 3 6 e - 8 5 6 8 - 8 5 d 4 8 7 7 8 0 6 4 0 < / I n t e r n a l I d > < N a m e > F i n a n c i a l F u n c t i o n s 1 _ 1 F i r s t , l e t  s 0 0 : 0 0 : 2 0 . 3 - 0 0 : 0 0 : 2 6 . 7 < / N a m e > < T e x t >   F i r s t ,   l e t  s   s e e   w h a t   y o u r   m o n t h l y   p a y m e n t s   w o u l d   b e   i n   o r d e r   t o   p a y   o f f   t h e   d e b t   i n   2   y e a r s . < / T e x t > < B o o k M a r k E n t r y N a m e > F i n a n c i a l F u n c t i o n s 1 _ 1 0 0 : 0 0 : 2 0 . 3 < / B o o k M a r k E n t r y N a m e > < B o o k M a r k E x i t N a m e > F i n a n c i a l F u n c t i o n s 1 _ 1 0 0 : 0 0 : 2 6 . 7 < / B o o k M a r k E x i t N a m e > < B o o k M a r k E n t r y P o s i t i o n > 2 0 3 6 7 < / B o o k M a r k E n t r y P o s i t i o n > < B o o k M a r k E x i t P o s i t i o n > 2 6 7 0 0 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 4 3 6 7 4 1 c 9 - 3 f a b - 4 8 a 4 - 8 d d 2 - 8 8 1 6 9 9 0 9 6 7 0 a < / I n t e r n a l I d > < N a m e > F i n a n c i a l F u n c t i o n s 1 _ 1 O n t h e 0 0 : 0 0 : 2 6 . 8 - 0 0 : 0 0 : 3 4 . 5 < / N a m e > < T e x t >   O n   t h e   r i b b o n ,   I ' l l   c l i c k   t h e   F o r m u l a s   t a b .   T h e n   I  l l   c l i c k   I n s e r t   F u n c t i o n . < / T e x t > < B o o k M a r k E n t r y N a m e > F i n a n c i a l F u n c t i o n s 1 _ 1 0 0 : 0 0 : 2 6 . 8 < / B o o k M a r k E n t r y N a m e > < B o o k M a r k E x i t N a m e > F i n a n c i a l F u n c t i o n s 1 _ 1 0 0 : 0 0 : 3 4 . 5 < / B o o k M a r k E x i t N a m e > < B o o k M a r k E n t r y P o s i t i o n > 2 6 8 0 0 < / B o o k M a r k E n t r y P o s i t i o n > < B o o k M a r k E x i t P o s i t i o n > 3 4 5 6 7 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 c 2 9 e 0 d c a - 0 f 5 e - 4 3 8 1 - a 0 4 5 - e f d a 2 1 9 1 b 7 5 1 < / I n t e r n a l I d > < N a m e > F i n a n c i a l F u n c t i o n s 1 _ 1 I n t h e 0 0 : 0 0 : 3 4 . 6 - 0 0 : 0 0 : 4 5 . 6 < / N a m e > < T e x t >   I n   t h e   S e a r c h   f o r   a   f u n c t i o n   b o x ,   I  l l   t y p e   m o n t h l y   p a y m e n t ,   t h e n   I  l l   c l i c k   G o .   P M T   i s   f i r s t   i n   t h e   l i s t . < / T e x t > < B o o k M a r k E n t r y N a m e > F i n a n c i a l F u n c t i o n s 1 _ 1 0 0 : 0 0 : 3 4 . 6 < / B o o k M a r k E n t r y N a m e > < B o o k M a r k E x i t N a m e > F i n a n c i a l F u n c t i o n s 1 _ 1 0 0 : 0 0 : 4 5 . 6 < / B o o k M a r k E x i t N a m e > < B o o k M a r k E n t r y P o s i t i o n > 3 4 6 6 7 < / B o o k M a r k E n t r y P o s i t i o n > < B o o k M a r k E x i t P o s i t i o n > 4 5 6 6 7 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 4 1 7 b e a 6 0 - e 9 7 0 - 4 2 b 1 - 8 c 6 6 - a 3 f 3 8 e f 9 1 b c 2 < / I n t e r n a l I d > < N a m e > F i n a n c i a l F u n c t i o n s 1 _ 1 I t s d e s c r i p t i o n 0 0 : 0 0 : 4 5 . 7 - 0 0 : 0 0 : 5 3 . 3 < / N a m e > < T e x t >   I t s   d e s c r i p t i o n   s a y s   t h a t   i t :   C a l c u l a t e s   t h e   p a y m e n t   f o r   a   l o a n   b a s e d   o n   c o n s t a n t   p a y m e n t s   a n d   a   c o n s t a n t   i n t e r e s t   r a t e . < / T e x t > < B o o k M a r k E n t r y N a m e > F i n a n c i a l F u n c t i o n s 1 _ 1 0 0 : 0 0 : 4 5 . 7 < / B o o k M a r k E n t r y N a m e > < B o o k M a r k E x i t N a m e > F i n a n c i a l F u n c t i o n s 1 _ 1 0 0 : 0 0 : 5 3 . 3 < / B o o k M a r k E x i t N a m e > < B o o k M a r k E n t r y P o s i t i o n > 4 5 7 6 7 < / B o o k M a r k E n t r y P o s i t i o n > < B o o k M a r k E x i t P o s i t i o n > 5 3 3 0 0 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 4 2 f 9 a 7 6 7 - 4 8 f 3 - 4 3 7 f - b e 7 0 - 1 1 6 3 e f a 5 7 5 7 a < / I n t e r n a l I d > < N a m e > F i n a n c i a l F u n c t i o n s 1 _ 1 T h a t  s t h e 0 0 : 0 0 : 5 3 . 4 - 0 0 : 0 1 : 0 2 . 8 < / N a m e > < T e x t >   T h a t  s   t h e   f u n c t i o n   I   w a n t .   I  l l   s e l e c t   i t   i n   t h e   l i s t   a n d   t h e n   c l i c k   O K .   T h a t   o p e n s   t h e   F u n c t i o n   A r g u m e n t s   d i a l o g   b o x . < / T e x t > < B o o k M a r k E n t r y N a m e > F i n a n c i a l F u n c t i o n s 1 _ 1 0 0 : 0 0 : 5 3 . 4 < / B o o k M a r k E n t r y N a m e > < B o o k M a r k E x i t N a m e > F i n a n c i a l F u n c t i o n s 1 _ 1 0 0 : 0 1 : 0 2 . 8 < / B o o k M a r k E x i t N a m e > < B o o k M a r k E n t r y P o s i t i o n > 5 3 4 0 0 < / B o o k M a r k E n t r y P o s i t i o n > < B o o k M a r k E x i t P o s i t i o n > 6 2 8 0 0 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 f 7 8 f 7 c 0 b - 1 8 6 6 - 4 8 8 9 - 9 a a 9 - 3 6 a 0 2 3 2 5 7 8 f 6 < / I n t e r n a l I d > < N a m e > F i n a n c i a l F u n c t i o n s 1 _ 1 W h i c h d i s p l a y s 0 0 : 0 1 : 0 2 . 9 - 0 0 : 0 1 : 0 9 . 4 < / N a m e > < T e x t >   W h i c h   d i s p l a y s   a l l   t h e   r e q u i r e d   a r g u m e n t s   i n   b o l d   f a c e .   T h e   c u r s e r   i s   i n   t h e   R a t e   b o x . < / T e x t > < B o o k M a r k E n t r y N a m e > F i n a n c i a l F u n c t i o n s 1 _ 1 0 0 : 0 1 : 0 2 . 9 < / B o o k M a r k E n t r y N a m e > < B o o k M a r k E x i t N a m e > F i n a n c i a l F u n c t i o n s 1 _ 1 0 0 : 0 1 : 0 9 . 4 < / B o o k M a r k E x i t N a m e > < B o o k M a r k E n t r y P o s i t i o n > 6 2 9 0 0 < / B o o k M a r k E n t r y P o s i t i o n > < B o o k M a r k E x i t P o s i t i o n > 6 9 4 6 7 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 e 0 e 1 b e 6 0 - 7 8 4 0 - 4 4 5 1 - a d a d - 6 f c a f 8 a d 9 b 9 a < / I n t e r n a l I d > < N a m e > F i n a n c i a l F u n c t i o n s 1 _ 1 T h e e x p l a n a t i o n 0 0 : 0 1 : 0 9 . 5 - 0 0 : 0 1 : 1 4 . 8 < / N a m e > < T e x t >   T h e   e x p l a n a t i o n   f o r   R a t e   i s   d o w n   h e r e .   I t  s   t h e   i n t e r e s t   r a t e   f o r   t h e   l o a n . < / T e x t > < B o o k M a r k E n t r y N a m e > F i n a n c i a l F u n c t i o n s 1 _ 1 0 0 : 0 1 : 0 9 . 5 < / B o o k M a r k E n t r y N a m e > < B o o k M a r k E x i t N a m e > F i n a n c i a l F u n c t i o n s 1 _ 1 0 0 : 0 1 : 1 4 . 8 < / B o o k M a r k E x i t N a m e > < B o o k M a r k E n t r y P o s i t i o n > 6 9 5 6 7 < / B o o k M a r k E n t r y P o s i t i o n > < B o o k M a r k E x i t P o s i t i o n > 7 4 8 0 0 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 e e 9 a c 4 3 e - 3 8 f 3 - 4 d 4 a - 8 3 f 7 - d e 6 c 0 7 8 d 8 b d 0 < / I n t e r n a l I d > < N a m e > F i n a n c i a l F u n c t i o n s 1 _ 1 I w i l l 0 0 : 0 1 : 1 4 . 9 - 0 0 : 0 1 : 2 0 . 6 < / N a m e > < T e x t >   I   w i l l   e n t e r   1 7 % / 1 2 ,   t h e   n u m b e r   o f   m o n t h s   i n   a   y e a r . < / T e x t > < B o o k M a r k E n t r y N a m e > F i n a n c i a l F u n c t i o n s 1 _ 1 0 0 : 0 1 : 1 4 . 9 < / B o o k M a r k E n t r y N a m e > < B o o k M a r k E x i t N a m e > F i n a n c i a l F u n c t i o n s 1 _ 1 0 0 : 0 1 : 2 0 . 6 < / B o o k M a r k E x i t N a m e > < B o o k M a r k E n t r y P o s i t i o n > 7 4 9 0 0 < / B o o k M a r k E n t r y P o s i t i o n > < B o o k M a r k E x i t P o s i t i o n > 8 0 6 0 0 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 8 c 5 9 f 3 d 9 - 1 2 a e - 4 0 2 0 - 8 4 e a - d 0 2 8 0 d 7 c b 7 a 9 < / I n t e r n a l I d > < N a m e > F i n a n c i a l F u n c t i o n s 1 _ 1 I  l l m o v e 0 0 : 0 1 : 2 0 . 7 - 0 0 : 0 1 : 2 7 . 3 < / N a m e > < T e x t >   I  l l   m o v e   m y   c u r s e r   t o   t h e   N P e r   b o x ,   w h i c h   c a l c u l a t e s   t h e   n u m b e r   o f   p a y m e n t   p e r i o d s . < / T e x t > < B o o k M a r k E n t r y N a m e > F i n a n c i a l F u n c t i o n s 1 _ 1 0 0 : 0 1 : 2 0 . 7 < / B o o k M a r k E n t r y N a m e > < B o o k M a r k E x i t N a m e > F i n a n c i a l F u n c t i o n s 1 _ 1 0 0 : 0 1 : 2 7 . 3 < / B o o k M a r k E x i t N a m e > < B o o k M a r k E n t r y P o s i t i o n > 8 0 7 0 0 < / B o o k M a r k E n t r y P o s i t i o n > < B o o k M a r k E x i t P o s i t i o n > 8 7 3 0 0 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 a 4 0 d 9 b 8 c - d f b 5 - 4 e c 3 - 9 b a 6 - 0 8 3 1 a 8 2 7 8 4 d d < / I n t e r n a l I d > < N a m e > F i n a n c i a l F u n c t i o n s 1 _ 1 I n o t h e r 0 0 : 0 1 : 2 7 . 4 - 0 0 : 0 1 : 3 1 . 9 < / N a m e > < T e x t >   I n   o t h e r   w o r d s ,   N p e r   i s   t h e   t o t a l   n u m b e r   o f   p a y m e n t s   f o r   t h e   l o a n . < / T e x t > < B o o k M a r k E n t r y N a m e > F i n a n c i a l F u n c t i o n s 1 _ 1 0 0 : 0 1 : 2 7 . 4 < / B o o k M a r k E n t r y N a m e > < B o o k M a r k E x i t N a m e > F i n a n c i a l F u n c t i o n s 1 _ 1 0 0 : 0 1 : 3 1 . 9 < / B o o k M a r k E x i t N a m e > < B o o k M a r k E n t r y P o s i t i o n > 8 7 4 0 0 < / B o o k M a r k E n t r y P o s i t i o n > < B o o k M a r k E x i t P o s i t i o n > 9 1 9 6 7 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 a 2 a 7 d 7 9 4 - f f c 4 - 4 1 c a - 9 e b c - 1 0 3 6 8 f 1 8 7 5 c 6 < / I n t e r n a l I d > < N a m e > F i n a n c i a l F u n c t i o n s 1 _ 1 I w i l l 0 0 : 0 1 : 3 2 . 0 - 0 0 : 0 1 : 4 1 . 6 < / N a m e > < T e x t >   I   w i l l   e n t e r   2 * 1 2 ;   2   y e a r s   m u l t i p l i e d   b y   1 2   m o n t h l y   p a y m e n t s .   I   w i l l   m o v e   m y   c u r s e r   t o   t h e   P v   b o x . < / T e x t > < B o o k M a r k E n t r y N a m e > F i n a n c i a l F u n c t i o n s 1 _ 1 0 0 : 0 1 : 3 2 . 0 < / B o o k M a r k E n t r y N a m e > < B o o k M a r k E x i t N a m e > F i n a n c i a l F u n c t i o n s 1 _ 1 0 0 : 0 1 : 4 1 . 6 < / B o o k M a r k E x i t N a m e > < B o o k M a r k E n t r y P o s i t i o n > 9 2 0 6 7 < / B o o k M a r k E n t r y P o s i t i o n > < B o o k M a r k E x i t P o s i t i o n > 1 0 1 6 6 7 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 9 f 3 e 6 e c b - a c d 4 - 4 3 2 c - a 1 5 a - 6 5 c d c 9 c 0 3 d c e < / I n t e r n a l I d > < N a m e > F i n a n c i a l F u n c t i o n s 1 _ 1 W h i c h i s 0 0 : 0 1 : 4 1 . 7 - 0 0 : 0 1 : 4 9 . 1 < / N a m e > < T e x t >   W h i c h   i s   t h e   p r e s e n t   v a l u e ,   t h a t  s   t h e   C r e d i t   c a r d   b a l a n c e   0 f   $ 5 , 4 0 0   d o l l a r s .   I  l l   c l i c k   O K . < / T e x t > < B o o k M a r k E n t r y N a m e > F i n a n c i a l F u n c t i o n s 1 _ 1 0 0 : 0 1 : 4 1 . 7 < / B o o k M a r k E n t r y N a m e > < B o o k M a r k E x i t N a m e > F i n a n c i a l F u n c t i o n s 1 _ 1 0 0 : 0 1 : 4 9 . 1 < / B o o k M a r k E x i t N a m e > < B o o k M a r k E n t r y P o s i t i o n > 1 0 1 7 6 7 < / B o o k M a r k E n t r y P o s i t i o n > < B o o k M a r k E x i t P o s i t i o n > 1 0 9 1 6 7 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 f b 1 5 e a 4 4 - 8 5 4 2 - 4 3 6 8 - a d 8 b - 1 2 4 a f d 7 7 0 f c 6 < / I n t e r n a l I d > < N a m e > F i n a n c i a l F u n c t i o n s 1 _ 1 T h e r e s u l t 0 0 : 0 1 : 4 9 . 2 - 0 0 : 0 1 : 5 3 . 8 < / N a m e > < T e x t >   T h e   r e s u l t   i s   a   s u m   t h a t   m u s t   b e   p a i d   o u t   a n d   t h u s   a   n e g a t i v e   n u m b e r , < / T e x t > < B o o k M a r k E n t r y N a m e > F i n a n c i a l F u n c t i o n s 1 _ 1 0 0 : 0 1 : 4 9 . 2 < / B o o k M a r k E n t r y N a m e > < B o o k M a r k E x i t N a m e > F i n a n c i a l F u n c t i o n s 1 _ 1 0 0 : 0 1 : 5 3 . 8 < / B o o k M a r k E x i t N a m e > < B o o k M a r k E n t r y P o s i t i o n > 1 0 9 2 6 7 < / B o o k M a r k E n t r y P o s i t i o n > < B o o k M a r k E x i t P o s i t i o n > 1 1 3 8 6 7 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 2 4 4 8 b 7 b f - 9 f e b - 4 9 8 2 - 8 d 9 8 - 8 e 2 e d 0 3 5 9 9 3 b < / I n t e r n a l I d > < N a m e > F i n a n c i a l F u n c t i o n s 1 _ 1 w h i c h i s 0 0 : 0 1 : 5 3 . 9 - 0 0 : 0 1 : 5 7 . 9 < / N a m e > < T e x t >   w h i c h   i s   i n d i c a t e d   b y   a   r e d   f o n t   c o l o r   a n d   p a r e n t h e s e s . < / T e x t > < B o o k M a r k E n t r y N a m e > F i n a n c i a l F u n c t i o n s 1 _ 1 0 0 : 0 1 : 5 3 . 9 < / B o o k M a r k E n t r y N a m e > < B o o k M a r k E x i t N a m e > F i n a n c i a l F u n c t i o n s 1 _ 1 0 0 : 0 1 : 5 7 . 9 < / B o o k M a r k E x i t N a m e > < B o o k M a r k E n t r y P o s i t i o n > 1 1 3 9 6 7 < / B o o k M a r k E n t r y P o s i t i o n > < B o o k M a r k E x i t P o s i t i o n > 1 1 7 9 0 0 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 1 3 1 7 f 0 1 2 - d 9 9 0 - 4 6 d a - a 1 8 6 - 8 6 b 1 b c 3 2 1 1 8 e < / I n t e r n a l I d > < N a m e > F i n a n c i a l F u n c t i o n s 1 _ 1 T h e m o n t h l y 0 0 : 0 1 : 5 8 . 0 - 0 0 : 0 2 : 0 5 . 2 < / N a m e > < T e x t >   T h e   m o n t h l y   p a y m e n t   w o u l d   b e   $ 2 6 6 . 9 9   t o   p a y   t h e   d e b t   o f f   i n   t w o   y e a r s . < / T e x t > < B o o k M a r k E n t r y N a m e > F i n a n c i a l F u n c t i o n s 1 _ 1 0 0 : 0 1 : 5 8 . 0 < / B o o k M a r k E n t r y N a m e > < B o o k M a r k E x i t N a m e > F i n a n c i a l F u n c t i o n s 1 _ 1 0 0 : 0 2 : 0 5 . 2 < / B o o k M a r k E x i t N a m e > < B o o k M a r k E n t r y P o s i t i o n > 1 1 8 0 0 0 < / B o o k M a r k E n t r y P o s i t i o n > < B o o k M a r k E x i t P o s i t i o n > 1 2 5 2 6 7 < / 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 a 1 6 2 c 0 c b - 9 d a 6 - 4 c e 5 - b 1 0 2 - 6 5 7 4 8 4 b 6 8 2 9 9 < / I n t e r n a l I d > < N a m e > F i n a n c i a l F u n c t i o n s 1 _ 1 T o f i n d 0 0 : 0 2 : 0 5 . 3 - 0 0 : 0 2 : 0 9 . 7 < / N a m e > < T e x t >   T o   f i n d   o u t   w h a t   i t   w o u l d   c o s t   t o   p a y   t h e   d e b t   o f f   i n   f o u r   y e a r s , < / T e x t > < B o o k M a r k E n t r y N a m e > F i n a n c i a l F u n c t i o n s 1 _ 1 0 0 : 0 2 : 0 5 . 3 < / B o o k M a r k E n t r y N a m e > < B o o k M a r k E x i t N a m e > F i n a n c i a l F u n c t i o n s 1 _ 1 0 0 : 0 2 : 0 9 . 7 < / B o o k M a r k E x i t N a m e > < B o o k M a r k E n t r y P o s i t i o n > 1 2 5 3 6 7 < / B o o k M a r k E n t r y P o s i t i o n > < B o o k M a r k E x i t P o s i t i o n > 1 2 9 7 0 0 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 1 4 3 2 d 0 0 6 - f 8 9 7 - 4 b e 9 - 9 8 5 4 - 7 5 7 9 6 7 1 5 3 2 3 c < / I n t e r n a l I d > < N a m e > F i n a n c i a l F u n c t i o n s 1 _ 1 I ' l l a d j u s t 0 0 : 0 2 : 0 9 . 8 - 0 0 : 0 2 : 1 7 . 7 < / N a m e > < T e x t >   I ' l l   a d j u s t   t h e   f o r m u l a   i n   t h e   F o r m u l a   b a r ,   b y   r e v i s i n g   t h i s   2   t o   4   f o r   f o u r   y e a r s ,   a n d   t h e n   p r e s s i n g   E n t e r . < / T e x t > < B o o k M a r k E n t r y N a m e > F i n a n c i a l F u n c t i o n s 1 _ 1 0 0 : 0 2 : 0 9 . 8 < / B o o k M a r k E n t r y N a m e > < B o o k M a r k E x i t N a m e > F i n a n c i a l F u n c t i o n s 1 _ 1 0 0 : 0 2 : 1 7 . 7 < / B o o k M a r k E x i t N a m e > < B o o k M a r k E n t r y P o s i t i o n > 1 2 9 8 0 0 < / B o o k M a r k E n t r y P o s i t i o n > < B o o k M a r k E x i t P o s i t i o n > 1 3 7 7 0 0 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 e e 3 a 8 3 3 1 - 2 b a 7 - 4 c 0 e - b 5 e 1 - 8 8 6 4 d d a 3 e 7 2 8 < / I n t e r n a l I d > < N a m e > F i n a n c i a l F u n c t i o n s 1 _ 1 T h e m o n t h l y 0 0 : 0 2 : 1 7 . 8 - 0 0 : 0 2 : 2 4 . 2 < / N a m e > < T e x t >   T h e   m o n t h l y   p a y m e n t s   w o u l d   b e   $ 1 5 5 . 8 2   t o   p a y   t h e   d e b t   o f f   i n   f o u r   y e a r s . < / T e x t > < B o o k M a r k E n t r y N a m e > F i n a n c i a l F u n c t i o n s 1 _ 1 0 0 : 0 2 : 1 7 . 8 < / B o o k M a r k E n t r y N a m e > < B o o k M a r k E x i t N a m e > F i n a n c i a l F u n c t i o n s 1 _ 1 0 0 : 0 2 : 2 4 . 2 < / B o o k M a r k E x i t N a m e > < B o o k M a r k E n t r y P o s i t i o n > 1 3 7 8 0 0 < / B o o k M a r k E n t r y P o s i t i o n > < B o o k M a r k E x i t P o s i t i o n > 1 4 4 2 0 0 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 3 2 1 c 2 f f c - a 9 b 9 - 4 2 c 2 - 9 2 6 4 - b 4 7 6 1 3 1 a 0 9 a f < / I n t e r n a l I d > < N a m e > F i n a n c i a l F u n c t i o n s 1 _ 1 L o o k a t 0 0 : 0 2 : 2 4 . 3 - 0 0 : 0 2 : 3 3 . 4 < / N a m e > < T e x t >   L o o k   a t   t h e   d i f f e r e n c e   i n   i n t e r e s t   t h o u g h   o v e r   t i m e .   2   y e a r s   e q u a l s   a   b i t   o v e r   $ 6 , 4 0 0   t h a t   y o u   w i l l   p a y   a l t o g e t h e r . < / T e x t > < B o o k M a r k E n t r y N a m e > F i n a n c i a l F u n c t i o n s 1 _ 1 0 0 : 0 2 : 2 4 . 3 < / B o o k M a r k E n t r y N a m e > < B o o k M a r k E x i t N a m e > F i n a n c i a l F u n c t i o n s 1 _ 1 0 0 : 0 2 : 3 3 . 4 < / B o o k M a r k E x i t N a m e > < B o o k M a r k E n t r y P o s i t i o n > 1 4 4 3 0 0 < / B o o k M a r k E n t r y P o s i t i o n > < B o o k M a r k E x i t P o s i t i o n > 1 5 3 4 0 0 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 e 7 c 7 d 7 d 8 - b 2 e b - 4 e 1 7 - b b 2 8 - b f 9 0 8 b e 6 7 0 d 6 < / I n t e r n a l I d > < N a m e > F i n a n c i a l F u n c t i o n s 1 _ 1 4 y e a r s 0 0 : 0 2 : 3 3 . 5 - 0 0 : 0 2 : 3 7 . 6 < / N a m e > < T e x t >   4   y e a r s   e q u a l s   a   b i t   o v e r   $ 7 , 4 0 0 . < / T e x t > < B o o k M a r k E n t r y N a m e > F i n a n c i a l F u n c t i o n s 1 _ 1 0 0 : 0 2 : 3 3 . 5 < / B o o k M a r k E n t r y N a m e > < B o o k M a r k E x i t N a m e > F i n a n c i a l F u n c t i o n s 1 _ 1 0 0 : 0 2 : 3 7 . 6 < / B o o k M a r k E x i t N a m e > < B o o k M a r k E n t r y P o s i t i o n > 1 5 3 5 0 0 < / B o o k M a r k E n t r y P o s i t i o n > < B o o k M a r k E x i t P o s i t i o n > 1 5 7 6 3 3 < / 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I n t e r n a l I d > 9 9 b 6 4 4 2 0 - 7 2 5 1 - 4 6 f 4 - a 1 e e - 1 6 3 3 7 d 3 5 4 6 5 a < / I n t e r n a l I d > < N a m e > F i n a n c i a l F u n c t i o n s 1 _ 1 t h a t  s o v e r 0 0 : 0 2 : 3 7 . 7 - 0 0 : 0 2 : 4 6 . 1 < / N a m e > < T e x t >   t h a t  s   o v e r   a   t h o u s a n d   d o l l a r s   m o r e   i n   i n t e r e s t   i f   t h e   d e b t   i s   p a i d   o u t   o v e r   4   y e a r s   i n s t e a d   o f   2   y e a r s . < / T e x t > < B o o k M a r k E n t r y N a m e > F i n a n c i a l F u n c t i o n s 1 _ 1 0 0 : 0 2 : 3 7 . 7 < / B o o k M a r k E n t r y N a m e > < B o o k M a r k E x i t N a m e > F i n a n c i a l F u n c t i o n s 1 _ 1 0 0 : 0 2 : 4 6 . 1 < / B o o k M a r k E x i t N a m e > < B o o k M a r k E n t r y P o s i t i o n > 1 5 7 7 3 3 < / B o o k M a r k E n t r y P o s i t i o n > < B o o k M a r k E x i t P o s i t i o n > 1 6 6 1 0 0 < / B o o k M a r k E x i t P o s i t i o n > < I s E x i t P o s i t i o n D e r i v e d > f a l s e < / I s E x i t P o s i t i o n D e r i v e d > < C a p t i o n S t y l e > < F o n t N a m e > C a l i b r i < / F o n t N a m e > < F o n t S t y l e > R e g u l a r < / F o n t S t y l e > < T e x t A l i g n S t y l e P r o p e r t y > s t a r t < / T e x t A l i g n S t y l e P r o p e r t y > < F o n t C o l o r I n t e g e r > 1 6 7 7 7 2 1 5 < / F o n t C o l o r I n t e g e r > < B a c k g r o u n d C o l o r I n t e g e r > 0 < / B a c k g r o u n d C o l o r I n t e g e r > < C a p t i o n L o c a t i o n > V i d e o B o t t o m < / C a p t i o n L o c a t i o n > < / C a p t i o n S t y l e > < / C a p t i o n I t e m > < / C a p t i o n I t e m s > < / C a p t i o n I t e m s L i s t > 
</file>

<file path=customXml/itemProps1.xml><?xml version="1.0" encoding="utf-8"?>
<ds:datastoreItem xmlns:ds="http://schemas.openxmlformats.org/officeDocument/2006/customXml" ds:itemID="{20F87FE9-B0DD-43F4-8A35-6A1125A08FC9}">
  <ds:schemaRefs>
    <ds:schemaRef ds:uri="http://www.w3.org/2001/XMLSchema"/>
  </ds:schemaRefs>
</ds:datastoreItem>
</file>

<file path=customXml/itemProps10.xml><?xml version="1.0" encoding="utf-8"?>
<ds:datastoreItem xmlns:ds="http://schemas.openxmlformats.org/officeDocument/2006/customXml" ds:itemID="{A9459478-5DD7-4086-930D-CF17399273F0}">
  <ds:schemaRefs>
    <ds:schemaRef ds:uri="http://www.w3.org/2001/XMLSchema"/>
  </ds:schemaRefs>
</ds:datastoreItem>
</file>

<file path=customXml/itemProps11.xml><?xml version="1.0" encoding="utf-8"?>
<ds:datastoreItem xmlns:ds="http://schemas.openxmlformats.org/officeDocument/2006/customXml" ds:itemID="{E007637B-5A5D-44B8-94E2-C51A0E7ACAF6}">
  <ds:schemaRefs>
    <ds:schemaRef ds:uri="http://www.w3.org/2001/XMLSchema"/>
  </ds:schemaRefs>
</ds:datastoreItem>
</file>

<file path=customXml/itemProps12.xml><?xml version="1.0" encoding="utf-8"?>
<ds:datastoreItem xmlns:ds="http://schemas.openxmlformats.org/officeDocument/2006/customXml" ds:itemID="{A9358B10-F682-4F7F-A901-B4AF063A8483}">
  <ds:schemaRefs>
    <ds:schemaRef ds:uri="http://www.w3.org/2001/XMLSchema"/>
  </ds:schemaRefs>
</ds:datastoreItem>
</file>

<file path=customXml/itemProps13.xml><?xml version="1.0" encoding="utf-8"?>
<ds:datastoreItem xmlns:ds="http://schemas.openxmlformats.org/officeDocument/2006/customXml" ds:itemID="{CE48AED1-955B-4737-A3F0-0B3F75A97FD8}">
  <ds:schemaRefs>
    <ds:schemaRef ds:uri="http://www.w3.org/2001/XMLSchema"/>
  </ds:schemaRefs>
</ds:datastoreItem>
</file>

<file path=customXml/itemProps14.xml><?xml version="1.0" encoding="utf-8"?>
<ds:datastoreItem xmlns:ds="http://schemas.openxmlformats.org/officeDocument/2006/customXml" ds:itemID="{89A64525-7291-4AE7-AF6F-DDD12DC9E2EB}">
  <ds:schemaRefs>
    <ds:schemaRef ds:uri="http://www.w3.org/2001/XMLSchema"/>
  </ds:schemaRefs>
</ds:datastoreItem>
</file>

<file path=customXml/itemProps2.xml><?xml version="1.0" encoding="utf-8"?>
<ds:datastoreItem xmlns:ds="http://schemas.openxmlformats.org/officeDocument/2006/customXml" ds:itemID="{2BF09A07-0268-448D-8F93-CACDB67E015C}">
  <ds:schemaRefs>
    <ds:schemaRef ds:uri="http://www.w3.org/2001/XMLSchema"/>
  </ds:schemaRefs>
</ds:datastoreItem>
</file>

<file path=customXml/itemProps3.xml><?xml version="1.0" encoding="utf-8"?>
<ds:datastoreItem xmlns:ds="http://schemas.openxmlformats.org/officeDocument/2006/customXml" ds:itemID="{4508820F-ED59-48D2-89DF-3E9AF4E5BC9B}">
  <ds:schemaRefs>
    <ds:schemaRef ds:uri="http://www.w3.org/2001/XMLSchema"/>
  </ds:schemaRefs>
</ds:datastoreItem>
</file>

<file path=customXml/itemProps4.xml><?xml version="1.0" encoding="utf-8"?>
<ds:datastoreItem xmlns:ds="http://schemas.openxmlformats.org/officeDocument/2006/customXml" ds:itemID="{E8DF0EB9-3CA9-4368-AAB2-AD3BF9A8F3FA}">
  <ds:schemaRefs>
    <ds:schemaRef ds:uri="http://www.w3.org/2001/XMLSchema"/>
  </ds:schemaRefs>
</ds:datastoreItem>
</file>

<file path=customXml/itemProps5.xml><?xml version="1.0" encoding="utf-8"?>
<ds:datastoreItem xmlns:ds="http://schemas.openxmlformats.org/officeDocument/2006/customXml" ds:itemID="{5EB222F9-BB37-4099-90E4-8D37E16B1FDA}">
  <ds:schemaRefs>
    <ds:schemaRef ds:uri="http://www.w3.org/2001/XMLSchema"/>
  </ds:schemaRefs>
</ds:datastoreItem>
</file>

<file path=customXml/itemProps6.xml><?xml version="1.0" encoding="utf-8"?>
<ds:datastoreItem xmlns:ds="http://schemas.openxmlformats.org/officeDocument/2006/customXml" ds:itemID="{570B86FE-87F4-407F-9224-FD219761E804}">
  <ds:schemaRefs>
    <ds:schemaRef ds:uri="http://www.w3.org/2001/XMLSchema"/>
  </ds:schemaRefs>
</ds:datastoreItem>
</file>

<file path=customXml/itemProps7.xml><?xml version="1.0" encoding="utf-8"?>
<ds:datastoreItem xmlns:ds="http://schemas.openxmlformats.org/officeDocument/2006/customXml" ds:itemID="{30391B1D-DEBE-43EC-ABA2-CB0EEBDEFF80}">
  <ds:schemaRefs>
    <ds:schemaRef ds:uri="http://www.w3.org/2001/XMLSchema"/>
  </ds:schemaRefs>
</ds:datastoreItem>
</file>

<file path=customXml/itemProps8.xml><?xml version="1.0" encoding="utf-8"?>
<ds:datastoreItem xmlns:ds="http://schemas.openxmlformats.org/officeDocument/2006/customXml" ds:itemID="{22343826-F2EB-461C-9ED2-F69F55229C85}">
  <ds:schemaRefs>
    <ds:schemaRef ds:uri="http://www.w3.org/2001/XMLSchema"/>
  </ds:schemaRefs>
</ds:datastoreItem>
</file>

<file path=customXml/itemProps9.xml><?xml version="1.0" encoding="utf-8"?>
<ds:datastoreItem xmlns:ds="http://schemas.openxmlformats.org/officeDocument/2006/customXml" ds:itemID="{952E7DAF-FE6A-485D-807D-5E40DC845927}">
  <ds:schemaRef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Office2010_training_template</Template>
  <TotalTime>0</TotalTime>
  <Words>5506</Words>
  <Application>Microsoft Office PowerPoint</Application>
  <PresentationFormat>On-screen Show (4:3)</PresentationFormat>
  <Paragraphs>421</Paragraphs>
  <Slides>24</Slides>
  <Notes>14</Notes>
  <HiddenSlides>1</HiddenSlides>
  <MMClips>7</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Office2010_training_template</vt:lpstr>
      <vt:lpstr>1_Office2010_training_template</vt:lpstr>
      <vt:lpstr>Примечание для преподавателя</vt:lpstr>
      <vt:lpstr>Подготовка</vt:lpstr>
      <vt:lpstr>Учебный курс по Microsoft® Excel® 2010</vt:lpstr>
      <vt:lpstr>Содержание курса</vt:lpstr>
      <vt:lpstr>Общие сведения: использование финансовых функций</vt:lpstr>
      <vt:lpstr>Цели курса</vt:lpstr>
      <vt:lpstr>Расчет задолженности по кредитной карте (2:56)</vt:lpstr>
      <vt:lpstr>Определение платежей по ипотечному кредиту (3:01)</vt:lpstr>
      <vt:lpstr>Расчет сбережений на отпуск (1:37)</vt:lpstr>
      <vt:lpstr>Влияние первого депозита на сбережения (1:35)</vt:lpstr>
      <vt:lpstr>Определение суммы первоначального взноса (1:38)</vt:lpstr>
      <vt:lpstr>Определение срока выплаты кредита (2:05)</vt:lpstr>
      <vt:lpstr>Расчет сбережений за период времени (1:26) </vt:lpstr>
      <vt:lpstr>Краткий справочник</vt:lpstr>
      <vt:lpstr>Краткий справочник 2</vt:lpstr>
      <vt:lpstr>Краткий справочник 3</vt:lpstr>
      <vt:lpstr>Краткий справочник 4</vt:lpstr>
      <vt:lpstr>Краткий справочник 5</vt:lpstr>
      <vt:lpstr>Краткий справочник 6</vt:lpstr>
      <vt:lpstr>Краткий справочник 7</vt:lpstr>
      <vt:lpstr>Краткий справочник 8</vt:lpstr>
      <vt:lpstr>Краткий справочник 9</vt:lpstr>
      <vt:lpstr>Краткий справочник 10</vt:lpstr>
      <vt:lpstr>Использование шаблона</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2011-12-02T10:38:42Z</dcterms:created>
  <dcterms:modified xsi:type="dcterms:W3CDTF">2011-12-02T10:39:20Z</dcterms:modified>
</cp:coreProperties>
</file>